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48"/>
  </p:notesMasterIdLst>
  <p:handoutMasterIdLst>
    <p:handoutMasterId r:id="rId49"/>
  </p:handoutMasterIdLst>
  <p:sldIdLst>
    <p:sldId id="500" r:id="rId3"/>
    <p:sldId id="410" r:id="rId4"/>
    <p:sldId id="542" r:id="rId5"/>
    <p:sldId id="552" r:id="rId6"/>
    <p:sldId id="553" r:id="rId7"/>
    <p:sldId id="554" r:id="rId8"/>
    <p:sldId id="555" r:id="rId9"/>
    <p:sldId id="556" r:id="rId10"/>
    <p:sldId id="557" r:id="rId11"/>
    <p:sldId id="558" r:id="rId12"/>
    <p:sldId id="559" r:id="rId13"/>
    <p:sldId id="547" r:id="rId14"/>
    <p:sldId id="572" r:id="rId15"/>
    <p:sldId id="548" r:id="rId16"/>
    <p:sldId id="549" r:id="rId17"/>
    <p:sldId id="562" r:id="rId18"/>
    <p:sldId id="564" r:id="rId19"/>
    <p:sldId id="565" r:id="rId20"/>
    <p:sldId id="374" r:id="rId21"/>
    <p:sldId id="587" r:id="rId22"/>
    <p:sldId id="518" r:id="rId23"/>
    <p:sldId id="399" r:id="rId24"/>
    <p:sldId id="456" r:id="rId25"/>
    <p:sldId id="576" r:id="rId26"/>
    <p:sldId id="577" r:id="rId27"/>
    <p:sldId id="383" r:id="rId28"/>
    <p:sldId id="519" r:id="rId29"/>
    <p:sldId id="384" r:id="rId30"/>
    <p:sldId id="538" r:id="rId31"/>
    <p:sldId id="275" r:id="rId32"/>
    <p:sldId id="578" r:id="rId33"/>
    <p:sldId id="579" r:id="rId34"/>
    <p:sldId id="580" r:id="rId35"/>
    <p:sldId id="581" r:id="rId36"/>
    <p:sldId id="582" r:id="rId37"/>
    <p:sldId id="583" r:id="rId38"/>
    <p:sldId id="588" r:id="rId39"/>
    <p:sldId id="584" r:id="rId40"/>
    <p:sldId id="589" r:id="rId41"/>
    <p:sldId id="590" r:id="rId42"/>
    <p:sldId id="591" r:id="rId43"/>
    <p:sldId id="592" r:id="rId44"/>
    <p:sldId id="593" r:id="rId45"/>
    <p:sldId id="426" r:id="rId46"/>
    <p:sldId id="434" r:id="rId4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extLst>
    <p:ext uri="{521415D9-36F7-43E2-AB2F-B90AF26B5E84}">
      <p14:sectionLst xmlns:p14="http://schemas.microsoft.com/office/powerpoint/2010/main">
        <p14:section name="Introduction" id="{74E3F282-622B-0741-B56A-ECE7DEDBCE10}">
          <p14:sldIdLst>
            <p14:sldId id="500"/>
            <p14:sldId id="410"/>
            <p14:sldId id="542"/>
            <p14:sldId id="552"/>
            <p14:sldId id="553"/>
            <p14:sldId id="554"/>
            <p14:sldId id="555"/>
            <p14:sldId id="556"/>
            <p14:sldId id="557"/>
            <p14:sldId id="558"/>
            <p14:sldId id="559"/>
            <p14:sldId id="547"/>
            <p14:sldId id="572"/>
            <p14:sldId id="548"/>
            <p14:sldId id="549"/>
            <p14:sldId id="562"/>
            <p14:sldId id="564"/>
            <p14:sldId id="565"/>
            <p14:sldId id="374"/>
            <p14:sldId id="587"/>
            <p14:sldId id="518"/>
          </p14:sldIdLst>
        </p14:section>
        <p14:section name="Part I: Step 1: Establish Management Environment" id="{69B45146-925A-7546-BFDB-1AEF11D64F06}">
          <p14:sldIdLst>
            <p14:sldId id="399"/>
            <p14:sldId id="456"/>
            <p14:sldId id="576"/>
            <p14:sldId id="577"/>
          </p14:sldIdLst>
        </p14:section>
        <p14:section name="Part I: Step 2: Obtain Resources" id="{DB3E3645-E62F-324D-8B61-A7F64667697E}">
          <p14:sldIdLst>
            <p14:sldId id="383"/>
          </p14:sldIdLst>
        </p14:section>
        <p14:section name="Part II: Execute" id="{B8E983F6-8F62-EA4D-9810-A09EB694CE70}">
          <p14:sldIdLst>
            <p14:sldId id="519"/>
            <p14:sldId id="384"/>
            <p14:sldId id="538"/>
          </p14:sldIdLst>
        </p14:section>
        <p14:section name="Part III: Finish" id="{A7C90851-2CB4-6B48-B407-BC030ACF7063}">
          <p14:sldIdLst>
            <p14:sldId id="275"/>
          </p14:sldIdLst>
        </p14:section>
        <p14:section name="Conclusions" id="{090F4848-48A2-1F4C-84B0-CFECDBD385AA}">
          <p14:sldIdLst>
            <p14:sldId id="578"/>
            <p14:sldId id="579"/>
            <p14:sldId id="580"/>
            <p14:sldId id="581"/>
            <p14:sldId id="582"/>
            <p14:sldId id="583"/>
            <p14:sldId id="588"/>
            <p14:sldId id="584"/>
            <p14:sldId id="589"/>
            <p14:sldId id="590"/>
            <p14:sldId id="591"/>
            <p14:sldId id="592"/>
            <p14:sldId id="593"/>
            <p14:sldId id="426"/>
            <p14:sldId id="43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8000"/>
    <a:srgbClr val="FFFFFF"/>
    <a:srgbClr val="FFCC66"/>
    <a:srgbClr val="FFFFCC"/>
    <a:srgbClr val="00FF00"/>
    <a:srgbClr val="004080"/>
    <a:srgbClr val="FF0000"/>
    <a:srgbClr val="408000"/>
    <a:srgbClr val="00804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8" autoAdjust="0"/>
    <p:restoredTop sz="89703" autoAdjust="0"/>
  </p:normalViewPr>
  <p:slideViewPr>
    <p:cSldViewPr snapToGrid="0" snapToObjects="1">
      <p:cViewPr varScale="1">
        <p:scale>
          <a:sx n="151" d="100"/>
          <a:sy n="151" d="100"/>
        </p:scale>
        <p:origin x="-29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35B5BF-57EC-A34C-9F07-AD3941C123A0}" type="datetimeFigureOut">
              <a:rPr lang="en-US" smtClean="0"/>
              <a:t>19-05-27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D81C80-8AE6-7948-879D-1FD0AFFBF673}" type="slidenum">
              <a:rPr lang="en-US" smtClean="0"/>
              <a:t>‹#›</a:t>
            </a:fld>
            <a:endParaRPr lang="en-US"/>
          </a:p>
        </p:txBody>
      </p:sp>
    </p:spTree>
    <p:extLst>
      <p:ext uri="{BB962C8B-B14F-4D97-AF65-F5344CB8AC3E}">
        <p14:creationId xmlns:p14="http://schemas.microsoft.com/office/powerpoint/2010/main" val="3963930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DCE9A-99A8-D048-8D2E-6A24C84AF8DB}" type="datetimeFigureOut">
              <a:rPr lang="en-US" smtClean="0"/>
              <a:t>19-05-27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70022-842A-9E49-B39A-A69796940964}" type="slidenum">
              <a:rPr lang="en-US" smtClean="0"/>
              <a:t>‹#›</a:t>
            </a:fld>
            <a:endParaRPr lang="en-US"/>
          </a:p>
        </p:txBody>
      </p:sp>
    </p:spTree>
    <p:extLst>
      <p:ext uri="{BB962C8B-B14F-4D97-AF65-F5344CB8AC3E}">
        <p14:creationId xmlns:p14="http://schemas.microsoft.com/office/powerpoint/2010/main" val="694726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group Windows users together</a:t>
            </a:r>
          </a:p>
          <a:p>
            <a:endParaRPr lang="en-US" dirty="0" smtClean="0"/>
          </a:p>
          <a:p>
            <a:r>
              <a:rPr lang="en-US" dirty="0" smtClean="0"/>
              <a:t>Remember to move</a:t>
            </a:r>
            <a:r>
              <a:rPr lang="en-US" baseline="0" dirty="0" smtClean="0"/>
              <a:t> my .</a:t>
            </a:r>
            <a:r>
              <a:rPr lang="en-US" baseline="0" dirty="0" err="1" smtClean="0"/>
              <a:t>ssh</a:t>
            </a:r>
            <a:r>
              <a:rPr lang="en-US" baseline="0" dirty="0" smtClean="0"/>
              <a:t> directories, etc. </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a:t>
            </a:fld>
            <a:endParaRPr lang="en-US"/>
          </a:p>
        </p:txBody>
      </p:sp>
    </p:spTree>
    <p:extLst>
      <p:ext uri="{BB962C8B-B14F-4D97-AF65-F5344CB8AC3E}">
        <p14:creationId xmlns:p14="http://schemas.microsoft.com/office/powerpoint/2010/main" val="194224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GENI Experimenter Portal is fundamentally about managing experimenters, projects and slices (we’ll define</a:t>
            </a:r>
            <a:r>
              <a:rPr lang="en-US" baseline="0" dirty="0" smtClean="0"/>
              <a:t> these terms in a minute).  But it also has tools for doing resource reservation.</a:t>
            </a:r>
          </a:p>
          <a:p>
            <a:endParaRPr lang="en-US" baseline="0" dirty="0" smtClean="0"/>
          </a:p>
          <a:p>
            <a:r>
              <a:rPr lang="en-US" baseline="0" dirty="0" smtClean="0"/>
              <a:t>(Note that new tools are being integrated with the Portal all the time.)</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22</a:t>
            </a:fld>
            <a:endParaRPr lang="en-US"/>
          </a:p>
        </p:txBody>
      </p:sp>
    </p:spTree>
    <p:extLst>
      <p:ext uri="{BB962C8B-B14F-4D97-AF65-F5344CB8AC3E}">
        <p14:creationId xmlns:p14="http://schemas.microsoft.com/office/powerpoint/2010/main" val="1342710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if you haven’t already, we’ll log into the GENI Portal.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Second, the project lead should have already added you to a project.</a:t>
            </a:r>
          </a:p>
          <a:p>
            <a:r>
              <a:rPr lang="en-US" baseline="0" dirty="0" smtClean="0"/>
              <a:t>Third, we will generate and download an SSH </a:t>
            </a:r>
            <a:r>
              <a:rPr lang="en-US" baseline="0" dirty="0" err="1" smtClean="0"/>
              <a:t>keypair</a:t>
            </a:r>
            <a:r>
              <a:rPr lang="en-US" baseline="0" dirty="0" smtClean="0"/>
              <a:t>.</a:t>
            </a:r>
          </a:p>
        </p:txBody>
      </p:sp>
      <p:sp>
        <p:nvSpPr>
          <p:cNvPr id="4" name="Slide Number Placeholder 3"/>
          <p:cNvSpPr>
            <a:spLocks noGrp="1"/>
          </p:cNvSpPr>
          <p:nvPr>
            <p:ph type="sldNum" sz="quarter" idx="10"/>
          </p:nvPr>
        </p:nvSpPr>
        <p:spPr/>
        <p:txBody>
          <a:bodyPr/>
          <a:lstStyle/>
          <a:p>
            <a:fld id="{CFF70022-842A-9E49-B39A-A69796940964}" type="slidenum">
              <a:rPr lang="en-US" smtClean="0"/>
              <a:t>23</a:t>
            </a:fld>
            <a:endParaRPr lang="en-US"/>
          </a:p>
        </p:txBody>
      </p:sp>
    </p:spTree>
    <p:extLst>
      <p:ext uri="{BB962C8B-B14F-4D97-AF65-F5344CB8AC3E}">
        <p14:creationId xmlns:p14="http://schemas.microsoft.com/office/powerpoint/2010/main" val="202368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will create</a:t>
            </a:r>
            <a:r>
              <a:rPr lang="en-US" baseline="0" dirty="0" smtClean="0"/>
              <a:t> a slice.</a:t>
            </a:r>
          </a:p>
          <a:p>
            <a:endParaRPr lang="en-US" baseline="0" dirty="0" smtClean="0"/>
          </a:p>
          <a:p>
            <a:r>
              <a:rPr lang="en-US" baseline="0" dirty="0" smtClean="0"/>
              <a:t>Second, we will optionally renew the slice.</a:t>
            </a:r>
          </a:p>
          <a:p>
            <a:endParaRPr lang="en-US" baseline="0" dirty="0" smtClean="0"/>
          </a:p>
          <a:p>
            <a:r>
              <a:rPr lang="en-US" baseline="0" dirty="0" smtClean="0"/>
              <a:t>Third, we will reserve resources at two aggregates.  There is real work happening here as the nodes are reserved.  </a:t>
            </a:r>
          </a:p>
          <a:p>
            <a:endParaRPr lang="en-US" baseline="0" dirty="0" smtClean="0"/>
          </a:p>
          <a:p>
            <a:r>
              <a:rPr lang="en-US" baseline="0" dirty="0" smtClean="0"/>
              <a:t>Fourth, we’ll determine if the virtual machines have booted and are ready for use.</a:t>
            </a:r>
          </a:p>
        </p:txBody>
      </p:sp>
      <p:sp>
        <p:nvSpPr>
          <p:cNvPr id="4" name="Slide Number Placeholder 3"/>
          <p:cNvSpPr>
            <a:spLocks noGrp="1"/>
          </p:cNvSpPr>
          <p:nvPr>
            <p:ph type="sldNum" sz="quarter" idx="10"/>
          </p:nvPr>
        </p:nvSpPr>
        <p:spPr/>
        <p:txBody>
          <a:bodyPr/>
          <a:lstStyle/>
          <a:p>
            <a:fld id="{CFF70022-842A-9E49-B39A-A69796940964}" type="slidenum">
              <a:rPr lang="en-US" smtClean="0"/>
              <a:t>26</a:t>
            </a:fld>
            <a:endParaRPr lang="en-US"/>
          </a:p>
        </p:txBody>
      </p:sp>
    </p:spTree>
    <p:extLst>
      <p:ext uri="{BB962C8B-B14F-4D97-AF65-F5344CB8AC3E}">
        <p14:creationId xmlns:p14="http://schemas.microsoft.com/office/powerpoint/2010/main" val="4180643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Jacks is a tool that is integrated into the portal which provides a graphical user interface for designing</a:t>
            </a:r>
            <a:r>
              <a:rPr lang="en-US" baseline="0" dirty="0" smtClean="0"/>
              <a:t> and reserving topologies in GENI.</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27</a:t>
            </a:fld>
            <a:endParaRPr lang="en-US"/>
          </a:p>
        </p:txBody>
      </p:sp>
    </p:spTree>
    <p:extLst>
      <p:ext uri="{BB962C8B-B14F-4D97-AF65-F5344CB8AC3E}">
        <p14:creationId xmlns:p14="http://schemas.microsoft.com/office/powerpoint/2010/main" val="177431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two nodes (“client” and “server”) and they each have two interfaces.  The control interface connects to the public internet and is the interface you use to login to your nodes.  The data interface is what we use for the experiment: it’s connected to the VLAN.</a:t>
            </a:r>
            <a:endParaRPr lang="en-US" dirty="0" smtClean="0"/>
          </a:p>
          <a:p>
            <a:endParaRPr lang="en-US" dirty="0" smtClean="0"/>
          </a:p>
          <a:p>
            <a:r>
              <a:rPr lang="en-US" dirty="0" smtClean="0"/>
              <a:t>We will</a:t>
            </a:r>
            <a:r>
              <a:rPr lang="en-US" baseline="0" dirty="0" smtClean="0"/>
              <a:t> log into our nodes.</a:t>
            </a:r>
          </a:p>
          <a:p>
            <a:endParaRPr lang="en-US" baseline="0" dirty="0" smtClean="0"/>
          </a:p>
          <a:p>
            <a:r>
              <a:rPr lang="en-US" baseline="0" dirty="0" smtClean="0"/>
              <a:t>Then we will run our experiment ….</a:t>
            </a:r>
          </a:p>
          <a:p>
            <a:endParaRPr lang="en-US" baseline="0" dirty="0" smtClean="0"/>
          </a:p>
          <a:p>
            <a:r>
              <a:rPr lang="en-US" baseline="0" dirty="0" smtClean="0"/>
              <a:t>When we are done we’ll log 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28</a:t>
            </a:fld>
            <a:endParaRPr lang="en-US"/>
          </a:p>
        </p:txBody>
      </p:sp>
    </p:spTree>
    <p:extLst>
      <p:ext uri="{BB962C8B-B14F-4D97-AF65-F5344CB8AC3E}">
        <p14:creationId xmlns:p14="http://schemas.microsoft.com/office/powerpoint/2010/main" val="228839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two nodes (“client” and “server”) and they each have two interfaces.  The control interface connects to the public internet and is the interface you use to login to your nodes.  The data interface is what we use for the experiment: it’s connected to the VLAN.</a:t>
            </a:r>
            <a:endParaRPr lang="en-US" dirty="0" smtClean="0"/>
          </a:p>
          <a:p>
            <a:endParaRPr lang="en-US" dirty="0" smtClean="0"/>
          </a:p>
          <a:p>
            <a:r>
              <a:rPr lang="en-US" dirty="0" smtClean="0"/>
              <a:t>We will</a:t>
            </a:r>
            <a:r>
              <a:rPr lang="en-US" baseline="0" dirty="0" smtClean="0"/>
              <a:t> log into our nodes.</a:t>
            </a:r>
          </a:p>
          <a:p>
            <a:endParaRPr lang="en-US" baseline="0" dirty="0" smtClean="0"/>
          </a:p>
          <a:p>
            <a:r>
              <a:rPr lang="en-US" baseline="0" dirty="0" smtClean="0"/>
              <a:t>Then we will run our experiment ….</a:t>
            </a:r>
          </a:p>
          <a:p>
            <a:endParaRPr lang="en-US" baseline="0" dirty="0" smtClean="0"/>
          </a:p>
          <a:p>
            <a:r>
              <a:rPr lang="en-US" baseline="0" dirty="0" smtClean="0"/>
              <a:t>When we are done we’ll log 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29</a:t>
            </a:fld>
            <a:endParaRPr lang="en-US"/>
          </a:p>
        </p:txBody>
      </p:sp>
    </p:spTree>
    <p:extLst>
      <p:ext uri="{BB962C8B-B14F-4D97-AF65-F5344CB8AC3E}">
        <p14:creationId xmlns:p14="http://schemas.microsoft.com/office/powerpoint/2010/main" val="228839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delete your resources.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30</a:t>
            </a:fld>
            <a:endParaRPr lang="en-US"/>
          </a:p>
        </p:txBody>
      </p:sp>
    </p:spTree>
    <p:extLst>
      <p:ext uri="{BB962C8B-B14F-4D97-AF65-F5344CB8AC3E}">
        <p14:creationId xmlns:p14="http://schemas.microsoft.com/office/powerpoint/2010/main" val="3957907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36</a:t>
            </a:fld>
            <a:endParaRPr lang="en-US"/>
          </a:p>
        </p:txBody>
      </p:sp>
    </p:spTree>
    <p:extLst>
      <p:ext uri="{BB962C8B-B14F-4D97-AF65-F5344CB8AC3E}">
        <p14:creationId xmlns:p14="http://schemas.microsoft.com/office/powerpoint/2010/main" val="2578435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37</a:t>
            </a:fld>
            <a:endParaRPr lang="en-US"/>
          </a:p>
        </p:txBody>
      </p:sp>
    </p:spTree>
    <p:extLst>
      <p:ext uri="{BB962C8B-B14F-4D97-AF65-F5344CB8AC3E}">
        <p14:creationId xmlns:p14="http://schemas.microsoft.com/office/powerpoint/2010/main" val="2578435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delete your resources.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43</a:t>
            </a:fld>
            <a:endParaRPr lang="en-US"/>
          </a:p>
        </p:txBody>
      </p:sp>
    </p:spTree>
    <p:extLst>
      <p:ext uri="{BB962C8B-B14F-4D97-AF65-F5344CB8AC3E}">
        <p14:creationId xmlns:p14="http://schemas.microsoft.com/office/powerpoint/2010/main" val="3957907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70022-842A-9E49-B39A-A69796940964}" type="slidenum">
              <a:rPr lang="en-US" smtClean="0"/>
              <a:t>2</a:t>
            </a:fld>
            <a:endParaRPr lang="en-US"/>
          </a:p>
        </p:txBody>
      </p:sp>
    </p:spTree>
    <p:extLst>
      <p:ext uri="{BB962C8B-B14F-4D97-AF65-F5344CB8AC3E}">
        <p14:creationId xmlns:p14="http://schemas.microsoft.com/office/powerpoint/2010/main" val="3768534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started, we promised to do three things.</a:t>
            </a:r>
          </a:p>
          <a:p>
            <a:endParaRPr lang="en-US" dirty="0" smtClean="0"/>
          </a:p>
          <a:p>
            <a:r>
              <a:rPr lang="en-US" dirty="0" smtClean="0"/>
              <a:t>You’ve run your first GENI experiment.</a:t>
            </a:r>
          </a:p>
          <a:p>
            <a:r>
              <a:rPr lang="en-US" dirty="0" smtClean="0"/>
              <a:t>You’ve hopefully developed a more concrete understanding</a:t>
            </a:r>
            <a:r>
              <a:rPr lang="en-US" baseline="0" dirty="0" smtClean="0"/>
              <a:t> of GENI terminology.</a:t>
            </a:r>
          </a:p>
          <a:p>
            <a:r>
              <a:rPr lang="en-US" baseline="0" dirty="0" smtClean="0"/>
              <a:t>You have used the GENI portal </a:t>
            </a:r>
            <a:r>
              <a:rPr lang="en-US" baseline="0" smtClean="0"/>
              <a:t>and Jacks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44</a:t>
            </a:fld>
            <a:endParaRPr lang="en-US"/>
          </a:p>
        </p:txBody>
      </p:sp>
    </p:spTree>
    <p:extLst>
      <p:ext uri="{BB962C8B-B14F-4D97-AF65-F5344CB8AC3E}">
        <p14:creationId xmlns:p14="http://schemas.microsoft.com/office/powerpoint/2010/main" val="591385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70022-842A-9E49-B39A-A69796940964}" type="slidenum">
              <a:rPr lang="en-US" smtClean="0"/>
              <a:t>45</a:t>
            </a:fld>
            <a:endParaRPr lang="en-US"/>
          </a:p>
        </p:txBody>
      </p:sp>
    </p:spTree>
    <p:extLst>
      <p:ext uri="{BB962C8B-B14F-4D97-AF65-F5344CB8AC3E}">
        <p14:creationId xmlns:p14="http://schemas.microsoft.com/office/powerpoint/2010/main" val="277240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794627-53BC-8649-BC0D-CD5FF98F3628}" type="slidenum">
              <a:rPr lang="en-US" smtClean="0"/>
              <a:pPr>
                <a:defRPr/>
              </a:pPr>
              <a:t>9</a:t>
            </a:fld>
            <a:endParaRPr lang="en-US"/>
          </a:p>
        </p:txBody>
      </p:sp>
    </p:spTree>
    <p:extLst>
      <p:ext uri="{BB962C8B-B14F-4D97-AF65-F5344CB8AC3E}">
        <p14:creationId xmlns:p14="http://schemas.microsoft.com/office/powerpoint/2010/main" val="273332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3588" cy="3429000"/>
          </a:xfrm>
        </p:spPr>
      </p:sp>
      <p:sp>
        <p:nvSpPr>
          <p:cNvPr id="3" name="Notes Placeholder 2"/>
          <p:cNvSpPr>
            <a:spLocks noGrp="1"/>
          </p:cNvSpPr>
          <p:nvPr>
            <p:ph type="body" idx="1"/>
          </p:nvPr>
        </p:nvSpPr>
        <p:spPr/>
        <p:txBody>
          <a:bodyPr/>
          <a:lstStyle/>
          <a:p>
            <a:pPr>
              <a:spcAft>
                <a:spcPts val="600"/>
              </a:spcAft>
            </a:pPr>
            <a:r>
              <a:rPr lang="en-US" dirty="0" smtClean="0">
                <a:cs typeface="Kozuka Gothic Pro L" pitchFamily="34" charset="-128"/>
              </a:rPr>
              <a:t>GENI is a nationwide suite of infrastructure for</a:t>
            </a:r>
            <a:br>
              <a:rPr lang="en-US" dirty="0" smtClean="0">
                <a:cs typeface="Kozuka Gothic Pro L" pitchFamily="34" charset="-128"/>
              </a:rPr>
            </a:br>
            <a:r>
              <a:rPr lang="en-US" b="1" dirty="0" smtClean="0">
                <a:cs typeface="Kozuka Gothic Pro L" pitchFamily="34" charset="-128"/>
              </a:rPr>
              <a:t>“at scale” </a:t>
            </a:r>
            <a:r>
              <a:rPr lang="en-US" dirty="0" smtClean="0">
                <a:cs typeface="Kozuka Gothic Pro L" pitchFamily="34" charset="-128"/>
              </a:rPr>
              <a:t>experiments in networking, distributed systems, security, and novel applications.</a:t>
            </a:r>
            <a:br>
              <a:rPr lang="en-US" dirty="0" smtClean="0">
                <a:cs typeface="Kozuka Gothic Pro L" pitchFamily="34" charset="-128"/>
              </a:rPr>
            </a:br>
            <a:endParaRPr lang="en-US" sz="1000" dirty="0" smtClean="0">
              <a:cs typeface="Kozuka Gothic Pro L" pitchFamily="34" charset="-128"/>
            </a:endParaRPr>
          </a:p>
          <a:p>
            <a:pPr>
              <a:spcAft>
                <a:spcPts val="600"/>
              </a:spcAft>
            </a:pPr>
            <a:r>
              <a:rPr lang="en-US" dirty="0" smtClean="0">
                <a:cs typeface="Kozuka Gothic Pro L" pitchFamily="34" charset="-128"/>
              </a:rPr>
              <a:t>GENI opens up huge new opportunities</a:t>
            </a:r>
          </a:p>
          <a:p>
            <a:pPr lvl="1">
              <a:spcAft>
                <a:spcPts val="600"/>
              </a:spcAft>
            </a:pPr>
            <a:r>
              <a:rPr lang="en-US" b="1" dirty="0" smtClean="0">
                <a:cs typeface="Kozuka Gothic Pro L" pitchFamily="34" charset="-128"/>
              </a:rPr>
              <a:t>Leading-edge research </a:t>
            </a:r>
            <a:r>
              <a:rPr lang="en-US" dirty="0" smtClean="0">
                <a:cs typeface="Kozuka Gothic Pro L" pitchFamily="34" charset="-128"/>
              </a:rPr>
              <a:t>in next-generation internets</a:t>
            </a:r>
          </a:p>
          <a:p>
            <a:pPr lvl="1">
              <a:spcAft>
                <a:spcPts val="600"/>
              </a:spcAft>
            </a:pPr>
            <a:r>
              <a:rPr lang="en-US" b="1" dirty="0" smtClean="0">
                <a:cs typeface="Kozuka Gothic Pro L" pitchFamily="34" charset="-128"/>
              </a:rPr>
              <a:t>Rapid innovation </a:t>
            </a:r>
            <a:r>
              <a:rPr lang="en-US" dirty="0" smtClean="0">
                <a:cs typeface="Kozuka Gothic Pro L" pitchFamily="34" charset="-128"/>
              </a:rPr>
              <a:t>in novel, large-scale applications</a:t>
            </a:r>
          </a:p>
          <a:p>
            <a:pPr>
              <a:spcAft>
                <a:spcPts val="600"/>
              </a:spcAft>
            </a:pPr>
            <a:r>
              <a:rPr lang="en-US" dirty="0" smtClean="0">
                <a:cs typeface="Kozuka Gothic Pro L" pitchFamily="34" charset="-128"/>
              </a:rPr>
              <a:t>Key GENI concept: slices &amp; deep programmability</a:t>
            </a:r>
          </a:p>
          <a:p>
            <a:pPr lvl="1">
              <a:spcAft>
                <a:spcPts val="600"/>
              </a:spcAft>
            </a:pPr>
            <a:r>
              <a:rPr lang="en-US" dirty="0" smtClean="0">
                <a:cs typeface="Kozuka Gothic Pro L" pitchFamily="34" charset="-128"/>
              </a:rPr>
              <a:t>Internet: open innovation in application programs</a:t>
            </a:r>
          </a:p>
          <a:p>
            <a:pPr lvl="1">
              <a:spcAft>
                <a:spcPts val="600"/>
              </a:spcAft>
            </a:pPr>
            <a:r>
              <a:rPr lang="en-US" dirty="0" smtClean="0">
                <a:cs typeface="Kozuka Gothic Pro L" pitchFamily="34" charset="-128"/>
              </a:rPr>
              <a:t>GENI: open innovation deep into the network</a:t>
            </a:r>
          </a:p>
          <a:p>
            <a:endParaRPr lang="en-US" dirty="0"/>
          </a:p>
        </p:txBody>
      </p:sp>
      <p:sp>
        <p:nvSpPr>
          <p:cNvPr id="4" name="Slide Number Placeholder 3"/>
          <p:cNvSpPr>
            <a:spLocks noGrp="1"/>
          </p:cNvSpPr>
          <p:nvPr>
            <p:ph type="sldNum" sz="quarter" idx="10"/>
          </p:nvPr>
        </p:nvSpPr>
        <p:spPr/>
        <p:txBody>
          <a:bodyPr/>
          <a:lstStyle/>
          <a:p>
            <a:pPr>
              <a:defRPr/>
            </a:pPr>
            <a:fld id="{EF794627-53BC-8649-BC0D-CD5FF98F3628}" type="slidenum">
              <a:rPr lang="en-US" smtClean="0"/>
              <a:pPr>
                <a:defRPr/>
              </a:pPr>
              <a:t>12</a:t>
            </a:fld>
            <a:endParaRPr lang="en-US"/>
          </a:p>
        </p:txBody>
      </p:sp>
    </p:spTree>
    <p:extLst>
      <p:ext uri="{BB962C8B-B14F-4D97-AF65-F5344CB8AC3E}">
        <p14:creationId xmlns:p14="http://schemas.microsoft.com/office/powerpoint/2010/main" val="169417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794627-53BC-8649-BC0D-CD5FF98F3628}" type="slidenum">
              <a:rPr lang="en-US" smtClean="0"/>
              <a:pPr>
                <a:defRPr/>
              </a:pPr>
              <a:t>14</a:t>
            </a:fld>
            <a:endParaRPr lang="en-US"/>
          </a:p>
        </p:txBody>
      </p:sp>
    </p:spTree>
    <p:extLst>
      <p:ext uri="{BB962C8B-B14F-4D97-AF65-F5344CB8AC3E}">
        <p14:creationId xmlns:p14="http://schemas.microsoft.com/office/powerpoint/2010/main" val="31766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3588" cy="3429000"/>
          </a:xfrm>
        </p:spPr>
      </p:sp>
      <p:sp>
        <p:nvSpPr>
          <p:cNvPr id="3" name="Notes Placeholder 2"/>
          <p:cNvSpPr>
            <a:spLocks noGrp="1"/>
          </p:cNvSpPr>
          <p:nvPr>
            <p:ph type="body" idx="1"/>
          </p:nvPr>
        </p:nvSpPr>
        <p:spPr/>
        <p:txBody>
          <a:bodyPr/>
          <a:lstStyle/>
          <a:p>
            <a:r>
              <a:rPr lang="en-US" sz="1200" dirty="0" smtClean="0"/>
              <a:t>Experimenters set up custom:</a:t>
            </a:r>
          </a:p>
          <a:p>
            <a:pPr marL="342900" indent="-342900">
              <a:buFont typeface="Arial"/>
              <a:buChar char="•"/>
            </a:pPr>
            <a:r>
              <a:rPr lang="en-US" sz="1200" dirty="0" smtClean="0"/>
              <a:t>topologies </a:t>
            </a:r>
          </a:p>
          <a:p>
            <a:pPr marL="342900" indent="-342900">
              <a:buFont typeface="Arial"/>
              <a:buChar char="•"/>
            </a:pPr>
            <a:r>
              <a:rPr lang="en-US" sz="1200" dirty="0" smtClean="0"/>
              <a:t>protocols </a:t>
            </a:r>
          </a:p>
          <a:p>
            <a:pPr marL="342900" indent="-342900">
              <a:buFont typeface="Arial"/>
              <a:buChar char="•"/>
            </a:pPr>
            <a:r>
              <a:rPr lang="en-US" sz="1200" dirty="0" smtClean="0"/>
              <a:t>forwarding</a:t>
            </a:r>
          </a:p>
          <a:p>
            <a:endParaRPr lang="en-US" dirty="0"/>
          </a:p>
        </p:txBody>
      </p:sp>
      <p:sp>
        <p:nvSpPr>
          <p:cNvPr id="4" name="Slide Number Placeholder 3"/>
          <p:cNvSpPr>
            <a:spLocks noGrp="1"/>
          </p:cNvSpPr>
          <p:nvPr>
            <p:ph type="sldNum" sz="quarter" idx="10"/>
          </p:nvPr>
        </p:nvSpPr>
        <p:spPr/>
        <p:txBody>
          <a:bodyPr/>
          <a:lstStyle/>
          <a:p>
            <a:pPr>
              <a:defRPr/>
            </a:pPr>
            <a:fld id="{EF794627-53BC-8649-BC0D-CD5FF98F3628}" type="slidenum">
              <a:rPr lang="en-US" smtClean="0"/>
              <a:pPr>
                <a:defRPr/>
              </a:pPr>
              <a:t>15</a:t>
            </a:fld>
            <a:endParaRPr lang="en-US"/>
          </a:p>
        </p:txBody>
      </p:sp>
    </p:spTree>
    <p:extLst>
      <p:ext uri="{BB962C8B-B14F-4D97-AF65-F5344CB8AC3E}">
        <p14:creationId xmlns:p14="http://schemas.microsoft.com/office/powerpoint/2010/main" val="31766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3588"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794627-53BC-8649-BC0D-CD5FF98F3628}" type="slidenum">
              <a:rPr lang="en-US" smtClean="0"/>
              <a:pPr>
                <a:defRPr/>
              </a:pPr>
              <a:t>18</a:t>
            </a:fld>
            <a:endParaRPr lang="en-US"/>
          </a:p>
        </p:txBody>
      </p:sp>
    </p:spTree>
    <p:extLst>
      <p:ext uri="{BB962C8B-B14F-4D97-AF65-F5344CB8AC3E}">
        <p14:creationId xmlns:p14="http://schemas.microsoft.com/office/powerpoint/2010/main" val="210937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goals for today ….</a:t>
            </a:r>
          </a:p>
          <a:p>
            <a:endParaRPr lang="en-US" dirty="0" smtClean="0"/>
          </a:p>
          <a:p>
            <a:r>
              <a:rPr lang="en-US" dirty="0" smtClean="0"/>
              <a:t>First, jump right in and use GENI to do a very simple (layer 2) experiment</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19</a:t>
            </a:fld>
            <a:endParaRPr lang="en-US"/>
          </a:p>
        </p:txBody>
      </p:sp>
    </p:spTree>
    <p:extLst>
      <p:ext uri="{BB962C8B-B14F-4D97-AF65-F5344CB8AC3E}">
        <p14:creationId xmlns:p14="http://schemas.microsoft.com/office/powerpoint/2010/main" val="29797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t>
            </a:r>
            <a:r>
              <a:rPr lang="en-US" dirty="0" smtClean="0"/>
              <a:t>econd</a:t>
            </a:r>
            <a:r>
              <a:rPr lang="en-US" baseline="0" dirty="0" smtClean="0"/>
              <a:t> </a:t>
            </a:r>
            <a:r>
              <a:rPr lang="en-US" dirty="0" smtClean="0"/>
              <a:t>goal is to learn how to use the GENI Experimenter Portal and …</a:t>
            </a:r>
          </a:p>
          <a:p>
            <a:endParaRPr lang="en-US" dirty="0" smtClean="0"/>
          </a:p>
          <a:p>
            <a:r>
              <a:rPr lang="en-US" dirty="0" smtClean="0"/>
              <a:t>The third goal is to use Jacks to reserve resources for this experiment in GENI.  </a:t>
            </a:r>
          </a:p>
          <a:p>
            <a:endParaRPr lang="en-US" dirty="0" smtClean="0"/>
          </a:p>
          <a:p>
            <a:r>
              <a:rPr lang="en-US" dirty="0" smtClean="0"/>
              <a:t>Note that the portal and Jacks</a:t>
            </a:r>
            <a:r>
              <a:rPr lang="en-US" baseline="0" dirty="0" smtClean="0"/>
              <a:t> are</a:t>
            </a:r>
            <a:r>
              <a:rPr lang="en-US" dirty="0" smtClean="0"/>
              <a:t> built with GENI in mind</a:t>
            </a:r>
            <a:r>
              <a:rPr lang="en-US" baseline="0" dirty="0" smtClean="0"/>
              <a:t> so they reflect GENI terminology and concepts.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21</a:t>
            </a:fld>
            <a:endParaRPr lang="en-US"/>
          </a:p>
        </p:txBody>
      </p:sp>
    </p:spTree>
    <p:extLst>
      <p:ext uri="{BB962C8B-B14F-4D97-AF65-F5344CB8AC3E}">
        <p14:creationId xmlns:p14="http://schemas.microsoft.com/office/powerpoint/2010/main" val="1877400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3" descr="GENI-logo-final"/>
          <p:cNvPicPr>
            <a:picLocks noChangeAspect="1" noChangeArrowheads="1"/>
          </p:cNvPicPr>
          <p:nvPr/>
        </p:nvPicPr>
        <p:blipFill>
          <a:blip r:embed="rId3"/>
          <a:srcRect/>
          <a:stretch>
            <a:fillRect/>
          </a:stretch>
        </p:blipFill>
        <p:spPr bwMode="auto">
          <a:xfrm>
            <a:off x="533400" y="76200"/>
            <a:ext cx="1066800" cy="900113"/>
          </a:xfrm>
          <a:prstGeom prst="rect">
            <a:avLst/>
          </a:prstGeom>
          <a:noFill/>
          <a:ln w="9525">
            <a:noFill/>
            <a:miter lim="800000"/>
            <a:headEnd/>
            <a:tailEnd/>
          </a:ln>
        </p:spPr>
      </p:pic>
      <p:sp>
        <p:nvSpPr>
          <p:cNvPr id="6" name="Rectangle 4"/>
          <p:cNvSpPr>
            <a:spLocks noChangeArrowheads="1"/>
          </p:cNvSpPr>
          <p:nvPr/>
        </p:nvSpPr>
        <p:spPr bwMode="auto">
          <a:xfrm>
            <a:off x="482600" y="6577013"/>
            <a:ext cx="3308350" cy="244475"/>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en-US" sz="1000">
                <a:solidFill>
                  <a:schemeClr val="bg2"/>
                </a:solidFill>
                <a:latin typeface="+mn-lt"/>
                <a:ea typeface="+mn-ea"/>
                <a:cs typeface="+mn-cs"/>
              </a:rPr>
              <a:t>Sponsored by the National Science Foundation</a:t>
            </a:r>
          </a:p>
        </p:txBody>
      </p:sp>
      <p:pic>
        <p:nvPicPr>
          <p:cNvPr id="7" name="Picture 15" descr="nsf2"/>
          <p:cNvPicPr>
            <a:picLocks noChangeAspect="1" noChangeArrowheads="1"/>
          </p:cNvPicPr>
          <p:nvPr/>
        </p:nvPicPr>
        <p:blipFill>
          <a:blip r:embed="rId4"/>
          <a:srcRect/>
          <a:stretch>
            <a:fillRect/>
          </a:stretch>
        </p:blipFill>
        <p:spPr bwMode="auto">
          <a:xfrm>
            <a:off x="268288" y="6573838"/>
            <a:ext cx="280987" cy="260350"/>
          </a:xfrm>
          <a:prstGeom prst="rect">
            <a:avLst/>
          </a:prstGeom>
          <a:noFill/>
          <a:ln w="9525">
            <a:noFill/>
            <a:miter lim="800000"/>
            <a:headEnd/>
            <a:tailEnd/>
          </a:ln>
        </p:spPr>
      </p:pic>
      <p:sp>
        <p:nvSpPr>
          <p:cNvPr id="16390" name="Rectangle 6"/>
          <p:cNvSpPr>
            <a:spLocks noGrp="1" noChangeArrowheads="1"/>
          </p:cNvSpPr>
          <p:nvPr>
            <p:ph type="ctrTitle"/>
          </p:nvPr>
        </p:nvSpPr>
        <p:spPr>
          <a:xfrm>
            <a:off x="685800" y="1447800"/>
            <a:ext cx="7772400" cy="1470025"/>
          </a:xfrm>
        </p:spPr>
        <p:txBody>
          <a:bodyPr/>
          <a:lstStyle>
            <a:lvl1pPr>
              <a:defRPr sz="3200">
                <a:solidFill>
                  <a:srgbClr val="1C1C1C"/>
                </a:solidFill>
              </a:defRPr>
            </a:lvl1pPr>
          </a:lstStyle>
          <a:p>
            <a:r>
              <a:rPr lang="en-US" smtClean="0"/>
              <a:t>Click to edit Master title style</a:t>
            </a:r>
            <a:endParaRPr lang="en-US" dirty="0"/>
          </a:p>
        </p:txBody>
      </p:sp>
      <p:sp>
        <p:nvSpPr>
          <p:cNvPr id="16395" name="Rectangle 11"/>
          <p:cNvSpPr>
            <a:spLocks noGrp="1" noChangeArrowheads="1"/>
          </p:cNvSpPr>
          <p:nvPr>
            <p:ph type="subTitle" sz="quarter" idx="1"/>
          </p:nvPr>
        </p:nvSpPr>
        <p:spPr>
          <a:xfrm>
            <a:off x="2057400" y="4495800"/>
            <a:ext cx="6400800" cy="1752600"/>
          </a:xfrm>
        </p:spPr>
        <p:txBody>
          <a:bodyPr/>
          <a:lstStyle>
            <a:lvl1pPr marL="0" indent="0" algn="r">
              <a:buFontTx/>
              <a:buNone/>
              <a:defRPr>
                <a:solidFill>
                  <a:srgbClr val="4D4D4D"/>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19-05-27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133772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19-05-27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32991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442B6-DD8B-514B-A7A3-E9B4EF62FBCF}" type="datetimeFigureOut">
              <a:rPr lang="en-US" smtClean="0"/>
              <a:t>19-05-27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178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442B6-DD8B-514B-A7A3-E9B4EF62FBCF}" type="datetimeFigureOut">
              <a:rPr lang="en-US" smtClean="0"/>
              <a:t>19-05-27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402186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442B6-DD8B-514B-A7A3-E9B4EF62FBCF}" type="datetimeFigureOut">
              <a:rPr lang="en-US" smtClean="0"/>
              <a:t>19-05-27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504672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3442B6-DD8B-514B-A7A3-E9B4EF62FBCF}" type="datetimeFigureOut">
              <a:rPr lang="en-US" smtClean="0"/>
              <a:t>19-05-27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94824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442B6-DD8B-514B-A7A3-E9B4EF62FBCF}" type="datetimeFigureOut">
              <a:rPr lang="en-US" smtClean="0"/>
              <a:t>19-05-27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4203398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442B6-DD8B-514B-A7A3-E9B4EF62FBCF}" type="datetimeFigureOut">
              <a:rPr lang="en-US" smtClean="0"/>
              <a:t>19-05-27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42556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442B6-DD8B-514B-A7A3-E9B4EF62FBCF}" type="datetimeFigureOut">
              <a:rPr lang="en-US" smtClean="0"/>
              <a:t>19-05-27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11989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19-05-27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67766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19-05-27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76498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PP"/>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27" name="Picture 8" descr="GENI-logo-final"/>
          <p:cNvPicPr>
            <a:picLocks noChangeAspect="1" noChangeArrowheads="1"/>
          </p:cNvPicPr>
          <p:nvPr/>
        </p:nvPicPr>
        <p:blipFill>
          <a:blip r:embed="rId14"/>
          <a:srcRect/>
          <a:stretch>
            <a:fillRect/>
          </a:stretch>
        </p:blipFill>
        <p:spPr bwMode="auto">
          <a:xfrm>
            <a:off x="533400" y="76200"/>
            <a:ext cx="1066800" cy="900113"/>
          </a:xfrm>
          <a:prstGeom prst="rect">
            <a:avLst/>
          </a:prstGeom>
          <a:noFill/>
          <a:ln w="9525">
            <a:noFill/>
            <a:miter lim="800000"/>
            <a:headEnd/>
            <a:tailEnd/>
          </a:ln>
        </p:spPr>
      </p:pic>
      <p:sp>
        <p:nvSpPr>
          <p:cNvPr id="4105" name="Rectangle 9"/>
          <p:cNvSpPr>
            <a:spLocks noChangeArrowheads="1"/>
          </p:cNvSpPr>
          <p:nvPr/>
        </p:nvSpPr>
        <p:spPr bwMode="auto">
          <a:xfrm>
            <a:off x="485775" y="6589713"/>
            <a:ext cx="3200400" cy="244475"/>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en-US" sz="1000" dirty="0">
                <a:solidFill>
                  <a:schemeClr val="bg2"/>
                </a:solidFill>
                <a:latin typeface="Arial"/>
                <a:ea typeface="+mn-ea"/>
                <a:cs typeface="Arial"/>
              </a:rPr>
              <a:t>Sponsored by the National Science Foundation</a:t>
            </a:r>
          </a:p>
        </p:txBody>
      </p:sp>
      <p:sp>
        <p:nvSpPr>
          <p:cNvPr id="4106" name="Rectangle 10"/>
          <p:cNvSpPr>
            <a:spLocks noChangeArrowheads="1"/>
          </p:cNvSpPr>
          <p:nvPr/>
        </p:nvSpPr>
        <p:spPr bwMode="auto">
          <a:xfrm>
            <a:off x="8458200" y="6614258"/>
            <a:ext cx="533400" cy="244475"/>
          </a:xfrm>
          <a:prstGeom prst="rect">
            <a:avLst/>
          </a:prstGeom>
          <a:noFill/>
          <a:ln w="9525">
            <a:noFill/>
            <a:miter lim="800000"/>
            <a:headEnd/>
            <a:tailEnd/>
          </a:ln>
          <a:effectLst/>
        </p:spPr>
        <p:txBody>
          <a:bodyPr>
            <a:prstTxWarp prst="textNoShape">
              <a:avLst/>
            </a:prstTxWarp>
            <a:spAutoFit/>
          </a:bodyPr>
          <a:lstStyle/>
          <a:p>
            <a:pPr algn="r"/>
            <a:fld id="{F0B9EE18-F6D1-E846-95FF-32427CAB0805}" type="slidenum">
              <a:rPr lang="en-US" sz="1000">
                <a:solidFill>
                  <a:schemeClr val="bg2"/>
                </a:solidFill>
                <a:ea typeface="Arial" pitchFamily="-65" charset="0"/>
                <a:cs typeface="Arial" pitchFamily="-65" charset="0"/>
              </a:rPr>
              <a:pPr algn="r"/>
              <a:t>‹#›</a:t>
            </a:fld>
            <a:endParaRPr lang="en-US" sz="1000" dirty="0">
              <a:solidFill>
                <a:schemeClr val="bg2"/>
              </a:solidFill>
              <a:ea typeface="Arial" pitchFamily="-65" charset="0"/>
              <a:cs typeface="Arial" pitchFamily="-65" charset="0"/>
            </a:endParaRPr>
          </a:p>
        </p:txBody>
      </p:sp>
      <p:sp>
        <p:nvSpPr>
          <p:cNvPr id="1030" name="Rectangle 17"/>
          <p:cNvSpPr>
            <a:spLocks noGrp="1" noChangeArrowheads="1"/>
          </p:cNvSpPr>
          <p:nvPr>
            <p:ph type="title"/>
          </p:nvPr>
        </p:nvSpPr>
        <p:spPr bwMode="auto">
          <a:xfrm>
            <a:off x="6858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1" name="Rectangle 18"/>
          <p:cNvSpPr>
            <a:spLocks noGrp="1" noChangeArrowheads="1"/>
          </p:cNvSpPr>
          <p:nvPr>
            <p:ph type="body" idx="1"/>
          </p:nvPr>
        </p:nvSpPr>
        <p:spPr bwMode="auto">
          <a:xfrm>
            <a:off x="457200" y="12192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116" name="Rectangle 20"/>
          <p:cNvSpPr>
            <a:spLocks noChangeArrowheads="1"/>
          </p:cNvSpPr>
          <p:nvPr/>
        </p:nvSpPr>
        <p:spPr bwMode="auto">
          <a:xfrm>
            <a:off x="3686175" y="6613791"/>
            <a:ext cx="4933950" cy="246221"/>
          </a:xfrm>
          <a:prstGeom prst="rect">
            <a:avLst/>
          </a:prstGeom>
          <a:noFill/>
          <a:ln w="9525">
            <a:noFill/>
            <a:miter lim="800000"/>
            <a:headEnd/>
            <a:tailEnd/>
          </a:ln>
          <a:effectLst/>
        </p:spPr>
        <p:txBody>
          <a:bodyPr wrap="square">
            <a:prstTxWarp prst="textNoShape">
              <a:avLst/>
            </a:prstTxWarp>
            <a:spAutoFit/>
          </a:bodyPr>
          <a:lstStyle/>
          <a:p>
            <a:pPr algn="ctr" fontAlgn="auto">
              <a:spcBef>
                <a:spcPts val="0"/>
              </a:spcBef>
              <a:spcAft>
                <a:spcPts val="0"/>
              </a:spcAft>
              <a:defRPr/>
            </a:pPr>
            <a:r>
              <a:rPr lang="en-US" sz="1000" dirty="0" smtClean="0">
                <a:solidFill>
                  <a:schemeClr val="bg2"/>
                </a:solidFill>
                <a:latin typeface="Arial"/>
                <a:ea typeface="+mn-ea"/>
                <a:cs typeface="Arial"/>
              </a:rPr>
              <a:t>MERIF Education Workshop at GWU </a:t>
            </a:r>
            <a:r>
              <a:rPr lang="mr-IN" sz="1000" dirty="0" smtClean="0">
                <a:solidFill>
                  <a:schemeClr val="bg2"/>
                </a:solidFill>
                <a:latin typeface="Arial"/>
                <a:ea typeface="+mn-ea"/>
                <a:cs typeface="Arial"/>
              </a:rPr>
              <a:t>–</a:t>
            </a:r>
            <a:r>
              <a:rPr lang="en-US" sz="1000" dirty="0" smtClean="0">
                <a:solidFill>
                  <a:schemeClr val="bg2"/>
                </a:solidFill>
                <a:latin typeface="Arial"/>
                <a:ea typeface="+mn-ea"/>
                <a:cs typeface="Arial"/>
              </a:rPr>
              <a:t> May 29, 2019</a:t>
            </a:r>
            <a:endParaRPr lang="en-US" sz="1000" dirty="0">
              <a:solidFill>
                <a:schemeClr val="bg2"/>
              </a:solidFill>
              <a:latin typeface="Arial"/>
              <a:ea typeface="+mn-ea"/>
              <a:cs typeface="Arial"/>
            </a:endParaRPr>
          </a:p>
        </p:txBody>
      </p:sp>
      <p:pic>
        <p:nvPicPr>
          <p:cNvPr id="1033" name="Picture 22" descr="nsf2"/>
          <p:cNvPicPr>
            <a:picLocks noChangeAspect="1" noChangeArrowheads="1"/>
          </p:cNvPicPr>
          <p:nvPr/>
        </p:nvPicPr>
        <p:blipFill>
          <a:blip r:embed="rId15"/>
          <a:srcRect/>
          <a:stretch>
            <a:fillRect/>
          </a:stretch>
        </p:blipFill>
        <p:spPr bwMode="auto">
          <a:xfrm>
            <a:off x="268288" y="6573838"/>
            <a:ext cx="280987" cy="260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xmlns:p14="http://schemas.microsoft.com/office/powerpoint/2010/main" id="1" dur="indefinite" restart="never" nodeType="tmRoot"/>
      </p:par>
    </p:tnLst>
  </p:timing>
  <p:txStyles>
    <p:titleStyle>
      <a:lvl1pPr algn="r" rtl="0" eaLnBrk="1" fontAlgn="base" hangingPunct="1">
        <a:spcBef>
          <a:spcPct val="0"/>
        </a:spcBef>
        <a:spcAft>
          <a:spcPct val="0"/>
        </a:spcAft>
        <a:defRPr sz="3200" b="1">
          <a:solidFill>
            <a:srgbClr val="333333"/>
          </a:solidFill>
          <a:latin typeface="Arial"/>
          <a:ea typeface="ＭＳ Ｐゴシック" pitchFamily="-65" charset="-128"/>
          <a:cs typeface="Arial"/>
        </a:defRPr>
      </a:lvl1pPr>
      <a:lvl2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2pPr>
      <a:lvl3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3pPr>
      <a:lvl4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4pPr>
      <a:lvl5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5pPr>
      <a:lvl6pPr marL="457200" algn="r" rtl="0" eaLnBrk="1" fontAlgn="base" hangingPunct="1">
        <a:spcBef>
          <a:spcPct val="0"/>
        </a:spcBef>
        <a:spcAft>
          <a:spcPct val="0"/>
        </a:spcAft>
        <a:defRPr sz="2500">
          <a:solidFill>
            <a:srgbClr val="333333"/>
          </a:solidFill>
          <a:latin typeface="Franklin Gothic Medium" pitchFamily="-65" charset="0"/>
        </a:defRPr>
      </a:lvl6pPr>
      <a:lvl7pPr marL="914400" algn="r" rtl="0" eaLnBrk="1" fontAlgn="base" hangingPunct="1">
        <a:spcBef>
          <a:spcPct val="0"/>
        </a:spcBef>
        <a:spcAft>
          <a:spcPct val="0"/>
        </a:spcAft>
        <a:defRPr sz="2500">
          <a:solidFill>
            <a:srgbClr val="333333"/>
          </a:solidFill>
          <a:latin typeface="Franklin Gothic Medium" pitchFamily="-65" charset="0"/>
        </a:defRPr>
      </a:lvl7pPr>
      <a:lvl8pPr marL="1371600" algn="r" rtl="0" eaLnBrk="1" fontAlgn="base" hangingPunct="1">
        <a:spcBef>
          <a:spcPct val="0"/>
        </a:spcBef>
        <a:spcAft>
          <a:spcPct val="0"/>
        </a:spcAft>
        <a:defRPr sz="2500">
          <a:solidFill>
            <a:srgbClr val="333333"/>
          </a:solidFill>
          <a:latin typeface="Franklin Gothic Medium" pitchFamily="-65" charset="0"/>
        </a:defRPr>
      </a:lvl8pPr>
      <a:lvl9pPr marL="1828800" algn="r" rtl="0" eaLnBrk="1" fontAlgn="base" hangingPunct="1">
        <a:spcBef>
          <a:spcPct val="0"/>
        </a:spcBef>
        <a:spcAft>
          <a:spcPct val="0"/>
        </a:spcAft>
        <a:defRPr sz="2500">
          <a:solidFill>
            <a:srgbClr val="333333"/>
          </a:solidFill>
          <a:latin typeface="Franklin Gothic Medium" pitchFamily="-65" charset="0"/>
        </a:defRPr>
      </a:lvl9pPr>
    </p:titleStyle>
    <p:body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a:solidFill>
            <a:srgbClr val="000000"/>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FF00"/>
                </a:solidFill>
              </a:defRPr>
            </a:lvl1pPr>
          </a:lstStyle>
          <a:p>
            <a:fld id="{0F3442B6-DD8B-514B-A7A3-E9B4EF62FBCF}" type="datetimeFigureOut">
              <a:rPr lang="en-US" smtClean="0"/>
              <a:pPr/>
              <a:t>19-05-27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FF00"/>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FF00"/>
                </a:solidFill>
              </a:defRPr>
            </a:lvl1pPr>
          </a:lstStyle>
          <a:p>
            <a:fld id="{BB9D3641-6F4D-C540-866D-172CAB7ACF63}" type="slidenum">
              <a:rPr lang="en-US" smtClean="0"/>
              <a:pPr/>
              <a:t>‹#›</a:t>
            </a:fld>
            <a:endParaRPr lang="en-US"/>
          </a:p>
        </p:txBody>
      </p:sp>
    </p:spTree>
    <p:extLst>
      <p:ext uri="{BB962C8B-B14F-4D97-AF65-F5344CB8AC3E}">
        <p14:creationId xmlns:p14="http://schemas.microsoft.com/office/powerpoint/2010/main" val="12197920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rgbClr val="00FF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panther.gpolab.bb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 Id="rId3"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image" Target="../media/image31.w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w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wmf"/><Relationship Id="rId3"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http://panther.gpolab.bbn.com"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hyperlink" Target="https://raw.githubusercontent.com/GENI-NSF/geni-tutorials/master/LabOne/ndn/lab1-ndn-rspec.xml" TargetMode="External"/><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emf"/><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tiff"/><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z="4000" dirty="0" smtClean="0"/>
              <a:t>Are you ready for the tutorial?</a:t>
            </a:r>
            <a:endParaRPr lang="en-US" sz="3600" dirty="0"/>
          </a:p>
        </p:txBody>
      </p:sp>
      <p:sp>
        <p:nvSpPr>
          <p:cNvPr id="3" name="Content Placeholder 2"/>
          <p:cNvSpPr>
            <a:spLocks noGrp="1"/>
          </p:cNvSpPr>
          <p:nvPr>
            <p:ph idx="1"/>
          </p:nvPr>
        </p:nvSpPr>
        <p:spPr>
          <a:xfrm>
            <a:off x="437850" y="1212802"/>
            <a:ext cx="8423562" cy="2945593"/>
          </a:xfrm>
        </p:spPr>
        <p:txBody>
          <a:bodyPr/>
          <a:lstStyle/>
          <a:p>
            <a:pPr marL="0" indent="0">
              <a:buNone/>
            </a:pPr>
            <a:endParaRPr lang="en-US" sz="2400" dirty="0" smtClean="0"/>
          </a:p>
          <a:p>
            <a:pPr marL="0" indent="0">
              <a:buNone/>
            </a:pPr>
            <a:r>
              <a:rPr lang="en-US" sz="2400" dirty="0" smtClean="0"/>
              <a:t>Connect to one of GWU’s wireless networks:</a:t>
            </a:r>
          </a:p>
          <a:p>
            <a:pPr marL="0" indent="0" algn="ctr">
              <a:buNone/>
            </a:pPr>
            <a:r>
              <a:rPr lang="en-US" sz="2400" dirty="0" err="1" smtClean="0"/>
              <a:t>GWConnect</a:t>
            </a:r>
            <a:r>
              <a:rPr lang="en-US" sz="2400" dirty="0" smtClean="0"/>
              <a:t> or </a:t>
            </a:r>
            <a:r>
              <a:rPr lang="en-US" sz="2400" dirty="0" err="1" smtClean="0"/>
              <a:t>Eduroam</a:t>
            </a:r>
            <a:endParaRPr lang="en-US" sz="2400" dirty="0" smtClean="0"/>
          </a:p>
          <a:p>
            <a:pPr marL="0" indent="0">
              <a:buNone/>
            </a:pPr>
            <a:r>
              <a:rPr lang="en-US" sz="2400" dirty="0" smtClean="0"/>
              <a:t> </a:t>
            </a:r>
          </a:p>
          <a:p>
            <a:pPr marL="114300" indent="0">
              <a:buNone/>
            </a:pPr>
            <a:endParaRPr lang="en-US" dirty="0" smtClean="0"/>
          </a:p>
          <a:p>
            <a:pPr marL="1371600" lvl="2" indent="-457200"/>
            <a:endParaRPr lang="en-US" dirty="0" smtClean="0"/>
          </a:p>
          <a:p>
            <a:pPr marL="971550" lvl="1" indent="-457200">
              <a:buFont typeface="+mj-lt"/>
              <a:buAutoNum type="arabicPeriod"/>
            </a:pPr>
            <a:endParaRPr lang="en-US" dirty="0"/>
          </a:p>
        </p:txBody>
      </p:sp>
      <p:sp>
        <p:nvSpPr>
          <p:cNvPr id="11" name="TextBox 10"/>
          <p:cNvSpPr txBox="1"/>
          <p:nvPr/>
        </p:nvSpPr>
        <p:spPr>
          <a:xfrm>
            <a:off x="1" y="3229926"/>
            <a:ext cx="9144000" cy="2123658"/>
          </a:xfrm>
          <a:prstGeom prst="rect">
            <a:avLst/>
          </a:prstGeom>
          <a:noFill/>
        </p:spPr>
        <p:txBody>
          <a:bodyPr wrap="square" rtlCol="0">
            <a:spAutoFit/>
          </a:bodyPr>
          <a:lstStyle/>
          <a:p>
            <a:pPr marL="0" indent="0" algn="ctr">
              <a:buNone/>
            </a:pPr>
            <a:r>
              <a:rPr lang="en-US" sz="3600" dirty="0" smtClean="0"/>
              <a:t>Go to the GENI </a:t>
            </a:r>
            <a:r>
              <a:rPr lang="en-US" sz="3600" dirty="0"/>
              <a:t>Portal </a:t>
            </a:r>
            <a:r>
              <a:rPr lang="en-US" sz="3600" dirty="0" smtClean="0"/>
              <a:t>at</a:t>
            </a:r>
            <a:r>
              <a:rPr lang="en-US" sz="3600" dirty="0"/>
              <a:t>: </a:t>
            </a:r>
          </a:p>
          <a:p>
            <a:pPr lvl="1" algn="ctr"/>
            <a:r>
              <a:rPr lang="en-US" sz="6000" b="1" dirty="0">
                <a:solidFill>
                  <a:srgbClr val="FF6600"/>
                </a:solidFill>
                <a:hlinkClick r:id="rId3"/>
              </a:rPr>
              <a:t>http://portal.geni.net</a:t>
            </a:r>
            <a:r>
              <a:rPr lang="en-US" sz="6000" dirty="0">
                <a:solidFill>
                  <a:srgbClr val="FF6600"/>
                </a:solidFill>
                <a:hlinkClick r:id="rId3"/>
              </a:rPr>
              <a:t> </a:t>
            </a:r>
            <a:endParaRPr lang="en-US" sz="3600" dirty="0"/>
          </a:p>
          <a:p>
            <a:pPr algn="ctr"/>
            <a:endParaRPr lang="en-US" sz="3600" dirty="0"/>
          </a:p>
        </p:txBody>
      </p:sp>
    </p:spTree>
    <p:extLst>
      <p:ext uri="{BB962C8B-B14F-4D97-AF65-F5344CB8AC3E}">
        <p14:creationId xmlns:p14="http://schemas.microsoft.com/office/powerpoint/2010/main" val="351941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939993"/>
          </a:xfrm>
        </p:spPr>
        <p:txBody>
          <a:bodyPr/>
          <a:lstStyle/>
          <a:p>
            <a:r>
              <a:rPr lang="en-US" dirty="0" smtClean="0"/>
              <a:t>Course Modules on the GENI Wiki</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542" y="3837524"/>
            <a:ext cx="7163958" cy="2708155"/>
          </a:xfrm>
          <a:prstGeom prst="rect">
            <a:avLst/>
          </a:prstGeom>
        </p:spPr>
      </p:pic>
      <p:sp>
        <p:nvSpPr>
          <p:cNvPr id="10" name="TextBox 9"/>
          <p:cNvSpPr txBox="1"/>
          <p:nvPr/>
        </p:nvSpPr>
        <p:spPr>
          <a:xfrm>
            <a:off x="251012" y="1235260"/>
            <a:ext cx="3715066" cy="307777"/>
          </a:xfrm>
          <a:prstGeom prst="rect">
            <a:avLst/>
          </a:prstGeom>
          <a:noFill/>
        </p:spPr>
        <p:txBody>
          <a:bodyPr wrap="square" rtlCol="0">
            <a:spAutoFit/>
          </a:bodyPr>
          <a:lstStyle/>
          <a:p>
            <a:r>
              <a:rPr lang="en-US" sz="1400" b="1" dirty="0" smtClean="0"/>
              <a:t>GENI Wiki: https</a:t>
            </a:r>
            <a:r>
              <a:rPr lang="en-US" sz="1400" b="1" dirty="0"/>
              <a:t>://</a:t>
            </a:r>
            <a:r>
              <a:rPr lang="en-US" sz="1400" b="1" dirty="0" err="1"/>
              <a:t>groups.geni.net</a:t>
            </a:r>
            <a:r>
              <a:rPr lang="en-US" sz="1400" b="1" dirty="0"/>
              <a:t>/</a:t>
            </a:r>
            <a:r>
              <a:rPr lang="en-US" sz="1400" b="1" dirty="0" err="1"/>
              <a:t>geni</a:t>
            </a:r>
            <a:endParaRPr lang="en-US" sz="1400" b="1" dirty="0" smtClean="0"/>
          </a:p>
        </p:txBody>
      </p:sp>
      <p:sp>
        <p:nvSpPr>
          <p:cNvPr id="11" name="Right Arrow 10"/>
          <p:cNvSpPr/>
          <p:nvPr/>
        </p:nvSpPr>
        <p:spPr>
          <a:xfrm rot="5400000">
            <a:off x="2644248" y="3894222"/>
            <a:ext cx="523481" cy="163809"/>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 Shot 2019-05-26 at 5.22.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85" y="1543037"/>
            <a:ext cx="9144000" cy="2171349"/>
          </a:xfrm>
          <a:prstGeom prst="rect">
            <a:avLst/>
          </a:prstGeom>
        </p:spPr>
      </p:pic>
      <p:sp>
        <p:nvSpPr>
          <p:cNvPr id="12" name="Oval 11"/>
          <p:cNvSpPr/>
          <p:nvPr/>
        </p:nvSpPr>
        <p:spPr>
          <a:xfrm>
            <a:off x="2317061" y="2319531"/>
            <a:ext cx="1127075" cy="13374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20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975870"/>
          </a:xfrm>
        </p:spPr>
        <p:txBody>
          <a:bodyPr/>
          <a:lstStyle/>
          <a:p>
            <a:r>
              <a:rPr lang="en-US" dirty="0" smtClean="0"/>
              <a:t>Train-the-TA Webinars</a:t>
            </a:r>
            <a:endParaRPr lang="en-US" dirty="0"/>
          </a:p>
        </p:txBody>
      </p:sp>
      <p:sp>
        <p:nvSpPr>
          <p:cNvPr id="3" name="Content Placeholder 2"/>
          <p:cNvSpPr>
            <a:spLocks noGrp="1"/>
          </p:cNvSpPr>
          <p:nvPr>
            <p:ph idx="1"/>
          </p:nvPr>
        </p:nvSpPr>
        <p:spPr>
          <a:xfrm>
            <a:off x="457200" y="1447800"/>
            <a:ext cx="4648201" cy="4048646"/>
          </a:xfrm>
        </p:spPr>
        <p:txBody>
          <a:bodyPr/>
          <a:lstStyle/>
          <a:p>
            <a:r>
              <a:rPr lang="en-US" sz="1800" dirty="0" smtClean="0"/>
              <a:t>Train the TA webinars </a:t>
            </a:r>
            <a:r>
              <a:rPr lang="en-US" sz="1800" dirty="0"/>
              <a:t>o</a:t>
            </a:r>
            <a:r>
              <a:rPr lang="en-US" sz="1800" dirty="0" smtClean="0"/>
              <a:t>ffered </a:t>
            </a:r>
          </a:p>
          <a:p>
            <a:r>
              <a:rPr lang="en-US" sz="1800" dirty="0" smtClean="0"/>
              <a:t>Attended by instructors and TAs</a:t>
            </a:r>
          </a:p>
          <a:p>
            <a:r>
              <a:rPr lang="en-US" sz="1800" dirty="0" smtClean="0"/>
              <a:t>Two 3-hour sessions on two afternoons</a:t>
            </a:r>
          </a:p>
          <a:p>
            <a:pPr lvl="1"/>
            <a:r>
              <a:rPr lang="en-US" sz="1400" dirty="0" smtClean="0"/>
              <a:t>Session 1: Introduction to GENI</a:t>
            </a:r>
          </a:p>
          <a:p>
            <a:pPr lvl="1"/>
            <a:r>
              <a:rPr lang="en-US" sz="1400" dirty="0" smtClean="0"/>
              <a:t>Session 2: Tips for running a class on GENI</a:t>
            </a:r>
          </a:p>
          <a:p>
            <a:pPr lvl="2"/>
            <a:r>
              <a:rPr lang="en-US" sz="1400" dirty="0" smtClean="0"/>
              <a:t>Timeline</a:t>
            </a:r>
            <a:endParaRPr lang="en-US" sz="1400" dirty="0"/>
          </a:p>
          <a:p>
            <a:pPr lvl="2"/>
            <a:r>
              <a:rPr lang="en-US" sz="1400" dirty="0" smtClean="0"/>
              <a:t>Set up needed (GENI Project, student accounts, etc.)</a:t>
            </a:r>
          </a:p>
          <a:p>
            <a:pPr lvl="2"/>
            <a:r>
              <a:rPr lang="en-US" sz="1400" dirty="0" smtClean="0"/>
              <a:t>Tips for debugging student experiments</a:t>
            </a:r>
            <a:endParaRPr lang="en-US" sz="1100" dirty="0" smtClean="0"/>
          </a:p>
          <a:p>
            <a:endParaRPr lang="en-US" sz="1800" dirty="0"/>
          </a:p>
        </p:txBody>
      </p:sp>
      <p:sp>
        <p:nvSpPr>
          <p:cNvPr id="4" name="TextBox 5"/>
          <p:cNvSpPr txBox="1">
            <a:spLocks noChangeArrowheads="1"/>
          </p:cNvSpPr>
          <p:nvPr/>
        </p:nvSpPr>
        <p:spPr bwMode="auto">
          <a:xfrm>
            <a:off x="609600" y="5664201"/>
            <a:ext cx="7848600" cy="646331"/>
          </a:xfrm>
          <a:prstGeom prst="rect">
            <a:avLst/>
          </a:prstGeom>
          <a:noFill/>
          <a:ln w="28575">
            <a:solidFill>
              <a:srgbClr val="E1590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Kozuka Gothic Pro L" charset="0"/>
                <a:cs typeface="Kozuka Gothic Pro L" charset="0"/>
              </a:defRPr>
            </a:lvl1pPr>
            <a:lvl2pPr marL="742950" indent="-285750" eaLnBrk="0" hangingPunct="0">
              <a:defRPr sz="2400">
                <a:solidFill>
                  <a:schemeClr val="tx1"/>
                </a:solidFill>
                <a:latin typeface="Arial" charset="0"/>
                <a:ea typeface="Kozuka Gothic Pro L" charset="0"/>
                <a:cs typeface="Kozuka Gothic Pro L" charset="0"/>
              </a:defRPr>
            </a:lvl2pPr>
            <a:lvl3pPr marL="1143000" indent="-228600" eaLnBrk="0" hangingPunct="0">
              <a:defRPr sz="2400">
                <a:solidFill>
                  <a:schemeClr val="tx1"/>
                </a:solidFill>
                <a:latin typeface="Arial" charset="0"/>
                <a:ea typeface="Kozuka Gothic Pro L" charset="0"/>
                <a:cs typeface="Kozuka Gothic Pro L" charset="0"/>
              </a:defRPr>
            </a:lvl3pPr>
            <a:lvl4pPr marL="1600200" indent="-228600" eaLnBrk="0" hangingPunct="0">
              <a:defRPr sz="2400">
                <a:solidFill>
                  <a:schemeClr val="tx1"/>
                </a:solidFill>
                <a:latin typeface="Arial" charset="0"/>
                <a:ea typeface="Kozuka Gothic Pro L" charset="0"/>
                <a:cs typeface="Kozuka Gothic Pro L" charset="0"/>
              </a:defRPr>
            </a:lvl4pPr>
            <a:lvl5pPr marL="2057400" indent="-228600" eaLnBrk="0" hangingPunct="0">
              <a:defRPr sz="24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4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4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4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400">
                <a:solidFill>
                  <a:schemeClr val="tx1"/>
                </a:solidFill>
                <a:latin typeface="Arial" charset="0"/>
                <a:ea typeface="Kozuka Gothic Pro L" charset="0"/>
                <a:cs typeface="Kozuka Gothic Pro L" charset="0"/>
              </a:defRPr>
            </a:lvl9pPr>
          </a:lstStyle>
          <a:p>
            <a:pPr algn="ctr" eaLnBrk="1" hangingPunct="1"/>
            <a:r>
              <a:rPr lang="en-US" sz="1800" b="1" smtClean="0"/>
              <a:t>Join the community </a:t>
            </a:r>
            <a:r>
              <a:rPr lang="en-US" sz="1800" b="1" dirty="0" smtClean="0"/>
              <a:t>mailing list </a:t>
            </a:r>
            <a:r>
              <a:rPr lang="en-US" sz="1800" b="1" smtClean="0"/>
              <a:t>for educators for announcements:</a:t>
            </a:r>
            <a:endParaRPr lang="en-US" sz="1800" b="1" dirty="0" smtClean="0"/>
          </a:p>
          <a:p>
            <a:pPr algn="ctr" eaLnBrk="1" hangingPunct="1"/>
            <a:r>
              <a:rPr lang="en-US" sz="1800" b="1" dirty="0" err="1" smtClean="0">
                <a:solidFill>
                  <a:srgbClr val="E15901"/>
                </a:solidFill>
                <a:latin typeface="Courier" charset="0"/>
                <a:ea typeface="Courier" charset="0"/>
                <a:cs typeface="Courier" charset="0"/>
              </a:rPr>
              <a:t>geni-educators@googlegroups.com</a:t>
            </a:r>
            <a:endParaRPr lang="en-US" sz="1800" b="1" dirty="0">
              <a:solidFill>
                <a:srgbClr val="E15901"/>
              </a:solidFill>
              <a:latin typeface="Courier" charset="0"/>
              <a:ea typeface="Courier" charset="0"/>
              <a:cs typeface="Courier" charset="0"/>
            </a:endParaRPr>
          </a:p>
        </p:txBody>
      </p:sp>
      <p:pic>
        <p:nvPicPr>
          <p:cNvPr id="5" name="Picture 4" descr="TrainTheTA.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05401" y="1454976"/>
            <a:ext cx="371782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62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70" y="0"/>
            <a:ext cx="8948630" cy="1143000"/>
          </a:xfrm>
        </p:spPr>
        <p:txBody>
          <a:bodyPr/>
          <a:lstStyle/>
          <a:p>
            <a:r>
              <a:rPr lang="en-US" dirty="0" smtClean="0"/>
              <a:t>I</a:t>
            </a:r>
            <a:r>
              <a:rPr lang="en-US" dirty="0" smtClean="0">
                <a:cs typeface="Kozuka Gothic Pro L" pitchFamily="34" charset="-128"/>
              </a:rPr>
              <a:t>nfrastructure for Experimentation</a:t>
            </a:r>
            <a:endParaRPr lang="en-US" dirty="0"/>
          </a:p>
        </p:txBody>
      </p:sp>
      <p:pic>
        <p:nvPicPr>
          <p:cNvPr id="4" name="Picture 3" descr="GENIMa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1" y="1066800"/>
            <a:ext cx="6647245" cy="4894763"/>
          </a:xfrm>
          <a:prstGeom prst="rect">
            <a:avLst/>
          </a:prstGeom>
        </p:spPr>
      </p:pic>
      <p:pic>
        <p:nvPicPr>
          <p:cNvPr id="8" name="Picture 7" descr="GENIMa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1" y="1066800"/>
            <a:ext cx="6647245" cy="4894763"/>
          </a:xfrm>
          <a:prstGeom prst="rect">
            <a:avLst/>
          </a:prstGeom>
          <a:scene3d>
            <a:camera prst="orthographicFront">
              <a:rot lat="21180000" lon="420000" rev="21180000"/>
            </a:camera>
            <a:lightRig rig="threePt" dir="t"/>
          </a:scene3d>
          <a:sp3d z="-254000"/>
        </p:spPr>
      </p:pic>
      <p:pic>
        <p:nvPicPr>
          <p:cNvPr id="9" name="Picture 8" descr="GENIMa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1" y="1066800"/>
            <a:ext cx="6647245" cy="4894763"/>
          </a:xfrm>
          <a:prstGeom prst="rect">
            <a:avLst/>
          </a:prstGeom>
          <a:scene3d>
            <a:camera prst="orthographicFront">
              <a:rot lat="20760000" lon="840000" rev="20760000"/>
            </a:camera>
            <a:lightRig rig="threePt" dir="t"/>
          </a:scene3d>
          <a:sp3d z="-508000"/>
        </p:spPr>
      </p:pic>
      <p:pic>
        <p:nvPicPr>
          <p:cNvPr id="10" name="Picture 9" descr="GENIMa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1" y="1066800"/>
            <a:ext cx="6647245" cy="4894763"/>
          </a:xfrm>
          <a:prstGeom prst="rect">
            <a:avLst/>
          </a:prstGeom>
          <a:scene3d>
            <a:camera prst="orthographicFront">
              <a:rot lat="20340000" lon="1260000" rev="20340000"/>
            </a:camera>
            <a:lightRig rig="threePt" dir="t"/>
          </a:scene3d>
          <a:sp3d z="-762000"/>
        </p:spPr>
      </p:pic>
      <p:pic>
        <p:nvPicPr>
          <p:cNvPr id="11" name="Picture 10" descr="GENIMa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1" y="1066800"/>
            <a:ext cx="6647245" cy="4894763"/>
          </a:xfrm>
          <a:prstGeom prst="rect">
            <a:avLst/>
          </a:prstGeom>
          <a:scene3d>
            <a:camera prst="orthographicFront">
              <a:rot lat="19920000" lon="1680000" rev="19920000"/>
            </a:camera>
            <a:lightRig rig="threePt" dir="t"/>
          </a:scene3d>
          <a:sp3d z="-1016000"/>
        </p:spPr>
      </p:pic>
      <p:pic>
        <p:nvPicPr>
          <p:cNvPr id="12" name="Picture 11" descr="GENIMa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1" y="1066800"/>
            <a:ext cx="6647245" cy="4894763"/>
          </a:xfrm>
          <a:prstGeom prst="rect">
            <a:avLst/>
          </a:prstGeom>
          <a:scene3d>
            <a:camera prst="orthographicFront">
              <a:rot lat="19500000" lon="2100000" rev="19500000"/>
            </a:camera>
            <a:lightRig rig="threePt" dir="t"/>
          </a:scene3d>
          <a:sp3d z="-1270000"/>
        </p:spPr>
      </p:pic>
      <p:pic>
        <p:nvPicPr>
          <p:cNvPr id="13" name="Picture 12" descr="GENIMa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1" y="1066800"/>
            <a:ext cx="6647245" cy="4894763"/>
          </a:xfrm>
          <a:prstGeom prst="rect">
            <a:avLst/>
          </a:prstGeom>
          <a:scene3d>
            <a:camera prst="orthographicFront">
              <a:rot lat="19080000" lon="2520000" rev="19080000"/>
            </a:camera>
            <a:lightRig rig="threePt" dir="t"/>
          </a:scene3d>
          <a:sp3d z="-1524000"/>
        </p:spPr>
      </p:pic>
      <p:pic>
        <p:nvPicPr>
          <p:cNvPr id="14" name="Picture 13" descr="GENIMa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1" y="1066800"/>
            <a:ext cx="6647245" cy="4894763"/>
          </a:xfrm>
          <a:prstGeom prst="rect">
            <a:avLst/>
          </a:prstGeom>
          <a:scene3d>
            <a:camera prst="orthographicFront">
              <a:rot lat="18720000" lon="2820000" rev="18900000"/>
            </a:camera>
            <a:lightRig rig="threePt" dir="t"/>
          </a:scene3d>
          <a:sp3d z="-1016000"/>
        </p:spPr>
      </p:pic>
      <p:grpSp>
        <p:nvGrpSpPr>
          <p:cNvPr id="19" name="Group 18"/>
          <p:cNvGrpSpPr/>
          <p:nvPr/>
        </p:nvGrpSpPr>
        <p:grpSpPr>
          <a:xfrm>
            <a:off x="1028702" y="5791200"/>
            <a:ext cx="7029449" cy="838200"/>
            <a:chOff x="-152400" y="5791200"/>
            <a:chExt cx="9372599" cy="838200"/>
          </a:xfrm>
        </p:grpSpPr>
        <p:sp>
          <p:nvSpPr>
            <p:cNvPr id="20" name="Rectangle 4"/>
            <p:cNvSpPr>
              <a:spLocks noChangeArrowheads="1"/>
            </p:cNvSpPr>
            <p:nvPr/>
          </p:nvSpPr>
          <p:spPr bwMode="auto">
            <a:xfrm>
              <a:off x="-152400" y="5791200"/>
              <a:ext cx="9372599" cy="762000"/>
            </a:xfrm>
            <a:prstGeom prst="rect">
              <a:avLst/>
            </a:prstGeom>
            <a:solidFill>
              <a:srgbClr val="C6B28C">
                <a:alpha val="62000"/>
              </a:srgbClr>
            </a:solidFill>
            <a:ln w="28575" cmpd="sng">
              <a:solidFill>
                <a:srgbClr val="FF6600"/>
              </a:solidFill>
              <a:miter lim="800000"/>
              <a:headEnd/>
              <a:tailEnd/>
            </a:ln>
            <a:effectLst/>
          </p:spPr>
          <p:txBody>
            <a:bodyPr wrap="none" anchor="ctr">
              <a:prstTxWarp prst="textNoShape">
                <a:avLst/>
              </a:prstTxWarp>
            </a:bodyPr>
            <a:lstStyle/>
            <a:p>
              <a:pPr algn="ctr">
                <a:defRPr/>
              </a:pPr>
              <a:endParaRPr lang="en-US" sz="1800" dirty="0">
                <a:ea typeface="Kozuka Gothic Pro L" charset="0"/>
                <a:cs typeface="Kozuka Gothic Pro L" charset="0"/>
              </a:endParaRPr>
            </a:p>
          </p:txBody>
        </p:sp>
        <p:sp>
          <p:nvSpPr>
            <p:cNvPr id="21" name="TextBox 20"/>
            <p:cNvSpPr txBox="1"/>
            <p:nvPr/>
          </p:nvSpPr>
          <p:spPr>
            <a:xfrm>
              <a:off x="457200" y="5791200"/>
              <a:ext cx="8382000" cy="838200"/>
            </a:xfrm>
            <a:prstGeom prst="rect">
              <a:avLst/>
            </a:prstGeom>
            <a:noFill/>
          </p:spPr>
          <p:txBody>
            <a:bodyPr wrap="square" rtlCol="0">
              <a:normAutofit/>
            </a:bodyPr>
            <a:lstStyle/>
            <a:p>
              <a:pPr algn="ctr"/>
              <a:r>
                <a:rPr lang="en-US" sz="1500" dirty="0"/>
                <a:t>GENI provides compute resources that can be connected in experimenter specified Layer 2 topologies.</a:t>
              </a:r>
            </a:p>
          </p:txBody>
        </p:sp>
      </p:grpSp>
    </p:spTree>
    <p:extLst>
      <p:ext uri="{BB962C8B-B14F-4D97-AF65-F5344CB8AC3E}">
        <p14:creationId xmlns:p14="http://schemas.microsoft.com/office/powerpoint/2010/main" val="955454486"/>
      </p:ext>
    </p:extLst>
  </p:cSld>
  <p:clrMapOvr>
    <a:masterClrMapping/>
  </p:clrMapOvr>
  <mc:AlternateContent xmlns:mc="http://schemas.openxmlformats.org/markup-compatibility/2006" xmlns:p14="http://schemas.microsoft.com/office/powerpoint/2010/main">
    <mc:Choice Requires="p14">
      <p:transition spd="slow" p14:dur="2000" advClick="0" advTm="300"/>
    </mc:Choice>
    <mc:Fallback xmlns="">
      <p:transition xmlns:p14="http://schemas.microsoft.com/office/powerpoint/2010/main" spd="slow" advClick="0" advTm="3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0"/>
                            </p:stCondLst>
                            <p:childTnLst>
                              <p:par>
                                <p:cTn id="11" presetID="1" presetClass="exit" presetSubtype="0" fill="hold" nodeType="afterEffect">
                                  <p:stCondLst>
                                    <p:cond delay="100"/>
                                  </p:stCondLst>
                                  <p:childTnLst>
                                    <p:set>
                                      <p:cBhvr>
                                        <p:cTn id="12" dur="1" fill="hold">
                                          <p:stCondLst>
                                            <p:cond delay="0"/>
                                          </p:stCondLst>
                                        </p:cTn>
                                        <p:tgtEl>
                                          <p:spTgt spid="8"/>
                                        </p:tgtEl>
                                        <p:attrNameLst>
                                          <p:attrName>style.visibility</p:attrName>
                                        </p:attrNameLst>
                                      </p:cBhvr>
                                      <p:to>
                                        <p:strVal val="hidden"/>
                                      </p:to>
                                    </p:set>
                                  </p:childTnLst>
                                </p:cTn>
                              </p:par>
                            </p:childTnLst>
                          </p:cTn>
                        </p:par>
                        <p:par>
                          <p:cTn id="13" fill="hold">
                            <p:stCondLst>
                              <p:cond delay="10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00"/>
                            </p:stCondLst>
                            <p:childTnLst>
                              <p:par>
                                <p:cTn id="17" presetID="1" presetClass="exit" presetSubtype="0" fill="hold" nodeType="afterEffect">
                                  <p:stCondLst>
                                    <p:cond delay="100"/>
                                  </p:stCondLst>
                                  <p:childTnLst>
                                    <p:set>
                                      <p:cBhvr>
                                        <p:cTn id="18" dur="1" fill="hold">
                                          <p:stCondLst>
                                            <p:cond delay="0"/>
                                          </p:stCondLst>
                                        </p:cTn>
                                        <p:tgtEl>
                                          <p:spTgt spid="9"/>
                                        </p:tgtEl>
                                        <p:attrNameLst>
                                          <p:attrName>style.visibility</p:attrName>
                                        </p:attrNameLst>
                                      </p:cBhvr>
                                      <p:to>
                                        <p:strVal val="hidden"/>
                                      </p:to>
                                    </p:set>
                                  </p:childTnLst>
                                </p:cTn>
                              </p:par>
                            </p:childTnLst>
                          </p:cTn>
                        </p:par>
                        <p:par>
                          <p:cTn id="19" fill="hold">
                            <p:stCondLst>
                              <p:cond delay="20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200"/>
                            </p:stCondLst>
                            <p:childTnLst>
                              <p:par>
                                <p:cTn id="23" presetID="1" presetClass="exit" presetSubtype="0" fill="hold" nodeType="afterEffect">
                                  <p:stCondLst>
                                    <p:cond delay="100"/>
                                  </p:stCondLst>
                                  <p:childTnLst>
                                    <p:set>
                                      <p:cBhvr>
                                        <p:cTn id="24" dur="1" fill="hold">
                                          <p:stCondLst>
                                            <p:cond delay="0"/>
                                          </p:stCondLst>
                                        </p:cTn>
                                        <p:tgtEl>
                                          <p:spTgt spid="10"/>
                                        </p:tgtEl>
                                        <p:attrNameLst>
                                          <p:attrName>style.visibility</p:attrName>
                                        </p:attrNameLst>
                                      </p:cBhvr>
                                      <p:to>
                                        <p:strVal val="hidden"/>
                                      </p:to>
                                    </p:set>
                                  </p:childTnLst>
                                </p:cTn>
                              </p:par>
                            </p:childTnLst>
                          </p:cTn>
                        </p:par>
                        <p:par>
                          <p:cTn id="25" fill="hold">
                            <p:stCondLst>
                              <p:cond delay="300"/>
                            </p:stCondLst>
                            <p:childTnLst>
                              <p:par>
                                <p:cTn id="26" presetID="1"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300"/>
                            </p:stCondLst>
                            <p:childTnLst>
                              <p:par>
                                <p:cTn id="29" presetID="1" presetClass="exit" presetSubtype="0" fill="hold" nodeType="afterEffect">
                                  <p:stCondLst>
                                    <p:cond delay="100"/>
                                  </p:stCondLst>
                                  <p:childTnLst>
                                    <p:set>
                                      <p:cBhvr>
                                        <p:cTn id="30" dur="1" fill="hold">
                                          <p:stCondLst>
                                            <p:cond delay="0"/>
                                          </p:stCondLst>
                                        </p:cTn>
                                        <p:tgtEl>
                                          <p:spTgt spid="11"/>
                                        </p:tgtEl>
                                        <p:attrNameLst>
                                          <p:attrName>style.visibility</p:attrName>
                                        </p:attrNameLst>
                                      </p:cBhvr>
                                      <p:to>
                                        <p:strVal val="hidden"/>
                                      </p:to>
                                    </p:set>
                                  </p:childTnLst>
                                </p:cTn>
                              </p:par>
                            </p:childTnLst>
                          </p:cTn>
                        </p:par>
                        <p:par>
                          <p:cTn id="31" fill="hold">
                            <p:stCondLst>
                              <p:cond delay="40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400"/>
                            </p:stCondLst>
                            <p:childTnLst>
                              <p:par>
                                <p:cTn id="35" presetID="1" presetClass="exit" presetSubtype="0" fill="hold" nodeType="afterEffect">
                                  <p:stCondLst>
                                    <p:cond delay="100"/>
                                  </p:stCondLst>
                                  <p:childTnLst>
                                    <p:set>
                                      <p:cBhvr>
                                        <p:cTn id="36" dur="1" fill="hold">
                                          <p:stCondLst>
                                            <p:cond delay="0"/>
                                          </p:stCondLst>
                                        </p:cTn>
                                        <p:tgtEl>
                                          <p:spTgt spid="12"/>
                                        </p:tgtEl>
                                        <p:attrNameLst>
                                          <p:attrName>style.visibility</p:attrName>
                                        </p:attrNameLst>
                                      </p:cBhvr>
                                      <p:to>
                                        <p:strVal val="hidden"/>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500"/>
                            </p:stCondLst>
                            <p:childTnLst>
                              <p:par>
                                <p:cTn id="41" presetID="1" presetClass="exit" presetSubtype="0" fill="hold" nodeType="afterEffect">
                                  <p:stCondLst>
                                    <p:cond delay="100"/>
                                  </p:stCondLst>
                                  <p:childTnLst>
                                    <p:set>
                                      <p:cBhvr>
                                        <p:cTn id="42" dur="1" fill="hold">
                                          <p:stCondLst>
                                            <p:cond delay="0"/>
                                          </p:stCondLst>
                                        </p:cTn>
                                        <p:tgtEl>
                                          <p:spTgt spid="13"/>
                                        </p:tgtEl>
                                        <p:attrNameLst>
                                          <p:attrName>style.visibility</p:attrName>
                                        </p:attrNameLst>
                                      </p:cBhvr>
                                      <p:to>
                                        <p:strVal val="hidden"/>
                                      </p:to>
                                    </p:set>
                                  </p:childTnLst>
                                </p:cTn>
                              </p:par>
                            </p:childTnLst>
                          </p:cTn>
                        </p:par>
                        <p:par>
                          <p:cTn id="43" fill="hold">
                            <p:stCondLst>
                              <p:cond delay="600"/>
                            </p:stCondLst>
                            <p:childTnLst>
                              <p:par>
                                <p:cTn id="44" presetID="1"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How is GENI being used in education?</a:t>
            </a:r>
          </a:p>
          <a:p>
            <a:endParaRPr lang="en-US" dirty="0" smtClean="0"/>
          </a:p>
          <a:p>
            <a:r>
              <a:rPr lang="en-US" dirty="0" smtClean="0"/>
              <a:t>Two hands-on exercises:</a:t>
            </a:r>
          </a:p>
          <a:p>
            <a:pPr marL="914400" lvl="1" indent="-457200">
              <a:buFont typeface="+mj-lt"/>
              <a:buAutoNum type="arabicPeriod"/>
            </a:pPr>
            <a:r>
              <a:rPr lang="en-US" b="1" dirty="0" smtClean="0"/>
              <a:t>Create a simple topology and experiment with it</a:t>
            </a:r>
          </a:p>
          <a:p>
            <a:pPr marL="1200150" lvl="2" indent="-342900"/>
            <a:r>
              <a:rPr lang="en-US" b="1" dirty="0" smtClean="0"/>
              <a:t>The purpose of this exercise is to test that your </a:t>
            </a:r>
            <a:r>
              <a:rPr lang="en-US" b="1" dirty="0" err="1" smtClean="0"/>
              <a:t>ssh</a:t>
            </a:r>
            <a:r>
              <a:rPr lang="en-US" b="1" dirty="0" smtClean="0"/>
              <a:t> keys are set up correctly</a:t>
            </a:r>
          </a:p>
          <a:p>
            <a:pPr marL="914400" lvl="1" indent="-457200">
              <a:buFont typeface="+mj-lt"/>
              <a:buAutoNum type="arabicPeriod"/>
            </a:pPr>
            <a:r>
              <a:rPr lang="en-US" dirty="0"/>
              <a:t>An exercise in Named Data Networking (NDN) using an existing </a:t>
            </a:r>
            <a:r>
              <a:rPr lang="en-US" dirty="0" smtClean="0"/>
              <a:t>topology</a:t>
            </a:r>
          </a:p>
          <a:p>
            <a:pPr marL="914400" lvl="1" indent="-457200">
              <a:buFont typeface="+mj-lt"/>
              <a:buAutoNum type="arabicPeriod"/>
            </a:pPr>
            <a:endParaRPr lang="en-US" dirty="0"/>
          </a:p>
          <a:p>
            <a:pPr marL="514350" indent="-457200"/>
            <a:r>
              <a:rPr lang="en-US" dirty="0" smtClean="0"/>
              <a:t>But first, a little terminology</a:t>
            </a:r>
            <a:r>
              <a:rPr lang="mr-IN" dirty="0" smtClean="0"/>
              <a:t>…</a:t>
            </a:r>
            <a:endParaRPr lang="en-US" dirty="0"/>
          </a:p>
        </p:txBody>
      </p:sp>
    </p:spTree>
    <p:extLst>
      <p:ext uri="{BB962C8B-B14F-4D97-AF65-F5344CB8AC3E}">
        <p14:creationId xmlns:p14="http://schemas.microsoft.com/office/powerpoint/2010/main" val="6437889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ENIMa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1" y="1066800"/>
            <a:ext cx="6647245" cy="4894763"/>
          </a:xfrm>
          <a:prstGeom prst="rect">
            <a:avLst/>
          </a:prstGeom>
          <a:scene3d>
            <a:camera prst="orthographicFront">
              <a:rot lat="18720000" lon="2820000" rev="18900000"/>
            </a:camera>
            <a:lightRig rig="threePt" dir="t"/>
          </a:scene3d>
          <a:sp3d z="-1016000"/>
        </p:spPr>
      </p:pic>
      <p:grpSp>
        <p:nvGrpSpPr>
          <p:cNvPr id="270" name="Group 269"/>
          <p:cNvGrpSpPr/>
          <p:nvPr/>
        </p:nvGrpSpPr>
        <p:grpSpPr>
          <a:xfrm>
            <a:off x="484522" y="5791200"/>
            <a:ext cx="8341095" cy="838200"/>
            <a:chOff x="1" y="5791200"/>
            <a:chExt cx="9144000" cy="838200"/>
          </a:xfrm>
        </p:grpSpPr>
        <p:sp>
          <p:nvSpPr>
            <p:cNvPr id="271" name="Rectangle 4"/>
            <p:cNvSpPr>
              <a:spLocks noChangeArrowheads="1"/>
            </p:cNvSpPr>
            <p:nvPr/>
          </p:nvSpPr>
          <p:spPr bwMode="auto">
            <a:xfrm>
              <a:off x="1" y="5791200"/>
              <a:ext cx="9144000" cy="762000"/>
            </a:xfrm>
            <a:prstGeom prst="rect">
              <a:avLst/>
            </a:prstGeom>
            <a:solidFill>
              <a:srgbClr val="C6B28C">
                <a:alpha val="62000"/>
              </a:srgbClr>
            </a:solidFill>
            <a:ln w="28575" cmpd="sng">
              <a:solidFill>
                <a:srgbClr val="FF6600"/>
              </a:solidFill>
              <a:miter lim="800000"/>
              <a:headEnd/>
              <a:tailEnd/>
            </a:ln>
            <a:effectLst/>
          </p:spPr>
          <p:txBody>
            <a:bodyPr wrap="none" anchor="ctr">
              <a:prstTxWarp prst="textNoShape">
                <a:avLst/>
              </a:prstTxWarp>
            </a:bodyPr>
            <a:lstStyle/>
            <a:p>
              <a:pPr algn="ctr">
                <a:defRPr/>
              </a:pPr>
              <a:endParaRPr lang="en-US" sz="1800" dirty="0">
                <a:ea typeface="Kozuka Gothic Pro L" charset="0"/>
                <a:cs typeface="Kozuka Gothic Pro L" charset="0"/>
              </a:endParaRPr>
            </a:p>
          </p:txBody>
        </p:sp>
        <p:sp>
          <p:nvSpPr>
            <p:cNvPr id="272" name="TextBox 271"/>
            <p:cNvSpPr txBox="1"/>
            <p:nvPr/>
          </p:nvSpPr>
          <p:spPr>
            <a:xfrm>
              <a:off x="457200" y="5791200"/>
              <a:ext cx="8382000" cy="838200"/>
            </a:xfrm>
            <a:prstGeom prst="rect">
              <a:avLst/>
            </a:prstGeom>
            <a:noFill/>
          </p:spPr>
          <p:txBody>
            <a:bodyPr wrap="square" rtlCol="0">
              <a:normAutofit/>
            </a:bodyPr>
            <a:lstStyle/>
            <a:p>
              <a:pPr algn="ctr"/>
              <a:endParaRPr lang="en-US" sz="1500" dirty="0"/>
            </a:p>
          </p:txBody>
        </p:sp>
      </p:grpSp>
      <p:pic>
        <p:nvPicPr>
          <p:cNvPr id="29" name="Picture 28" descr="prog.jpg"/>
          <p:cNvPicPr>
            <a:picLocks noChangeAspect="1"/>
          </p:cNvPicPr>
          <p:nvPr/>
        </p:nvPicPr>
        <p:blipFill>
          <a:blip r:embed="rId4"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6810032" y="1143002"/>
            <a:ext cx="676619" cy="1078311"/>
          </a:xfrm>
          <a:prstGeom prst="rect">
            <a:avLst/>
          </a:prstGeom>
        </p:spPr>
      </p:pic>
      <p:grpSp>
        <p:nvGrpSpPr>
          <p:cNvPr id="39" name="Group 38"/>
          <p:cNvGrpSpPr/>
          <p:nvPr/>
        </p:nvGrpSpPr>
        <p:grpSpPr>
          <a:xfrm>
            <a:off x="2980981" y="533400"/>
            <a:ext cx="3429000" cy="2438400"/>
            <a:chOff x="1905000" y="1600200"/>
            <a:chExt cx="4572000" cy="2438400"/>
          </a:xfrm>
          <a:scene3d>
            <a:camera prst="orthographicFront">
              <a:rot lat="18720000" lon="2820000" rev="18900000"/>
            </a:camera>
            <a:lightRig rig="threePt" dir="t"/>
          </a:scene3d>
        </p:grpSpPr>
        <p:grpSp>
          <p:nvGrpSpPr>
            <p:cNvPr id="41" name="Group 40"/>
            <p:cNvGrpSpPr/>
            <p:nvPr/>
          </p:nvGrpSpPr>
          <p:grpSpPr>
            <a:xfrm>
              <a:off x="1981200" y="1600200"/>
              <a:ext cx="4495800" cy="2438400"/>
              <a:chOff x="3276600" y="1371600"/>
              <a:chExt cx="4495800" cy="2438400"/>
            </a:xfrm>
            <a:solidFill>
              <a:srgbClr val="800000"/>
            </a:solidFill>
          </p:grpSpPr>
          <p:grpSp>
            <p:nvGrpSpPr>
              <p:cNvPr id="43" name="Group 42"/>
              <p:cNvGrpSpPr/>
              <p:nvPr/>
            </p:nvGrpSpPr>
            <p:grpSpPr>
              <a:xfrm>
                <a:off x="3276600" y="1371600"/>
                <a:ext cx="4495800" cy="2308318"/>
                <a:chOff x="3276600" y="2743200"/>
                <a:chExt cx="4495800" cy="2308318"/>
              </a:xfrm>
              <a:grpFill/>
            </p:grpSpPr>
            <p:sp>
              <p:nvSpPr>
                <p:cNvPr id="49" name="Oval 48"/>
                <p:cNvSpPr/>
                <p:nvPr/>
              </p:nvSpPr>
              <p:spPr>
                <a:xfrm>
                  <a:off x="3657600" y="2743200"/>
                  <a:ext cx="152400" cy="152400"/>
                </a:xfrm>
                <a:prstGeom prst="ellipse">
                  <a:avLst/>
                </a:prstGeom>
                <a:grp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50" name="Oval 49"/>
                <p:cNvSpPr/>
                <p:nvPr/>
              </p:nvSpPr>
              <p:spPr>
                <a:xfrm>
                  <a:off x="3276600" y="3886200"/>
                  <a:ext cx="45719" cy="76200"/>
                </a:xfrm>
                <a:prstGeom prst="ellipse">
                  <a:avLst/>
                </a:prstGeom>
                <a:grp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51" name="Oval 50"/>
                <p:cNvSpPr/>
                <p:nvPr/>
              </p:nvSpPr>
              <p:spPr>
                <a:xfrm>
                  <a:off x="4648200" y="4191000"/>
                  <a:ext cx="152400" cy="152400"/>
                </a:xfrm>
                <a:prstGeom prst="ellipse">
                  <a:avLst/>
                </a:prstGeom>
                <a:grp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52" name="Oval 51"/>
                <p:cNvSpPr/>
                <p:nvPr/>
              </p:nvSpPr>
              <p:spPr>
                <a:xfrm>
                  <a:off x="5410200" y="4419600"/>
                  <a:ext cx="152400" cy="152400"/>
                </a:xfrm>
                <a:prstGeom prst="ellipse">
                  <a:avLst/>
                </a:prstGeom>
                <a:grp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53" name="Oval 52"/>
                <p:cNvSpPr/>
                <p:nvPr/>
              </p:nvSpPr>
              <p:spPr>
                <a:xfrm>
                  <a:off x="7620000" y="3657600"/>
                  <a:ext cx="152400" cy="152400"/>
                </a:xfrm>
                <a:prstGeom prst="ellipse">
                  <a:avLst/>
                </a:prstGeom>
                <a:grp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54" name="Oval 53"/>
                <p:cNvSpPr/>
                <p:nvPr/>
              </p:nvSpPr>
              <p:spPr>
                <a:xfrm>
                  <a:off x="6858000" y="4495800"/>
                  <a:ext cx="152400" cy="152400"/>
                </a:xfrm>
                <a:prstGeom prst="ellipse">
                  <a:avLst/>
                </a:prstGeom>
                <a:grp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cxnSp>
              <p:nvCxnSpPr>
                <p:cNvPr id="55" name="Straight Connector 54"/>
                <p:cNvCxnSpPr>
                  <a:stCxn id="49" idx="4"/>
                  <a:endCxn id="50" idx="7"/>
                </p:cNvCxnSpPr>
                <p:nvPr/>
              </p:nvCxnSpPr>
              <p:spPr>
                <a:xfrm flipH="1">
                  <a:off x="3315624" y="2895600"/>
                  <a:ext cx="418176" cy="1001759"/>
                </a:xfrm>
                <a:prstGeom prst="line">
                  <a:avLst/>
                </a:prstGeom>
                <a:grpFill/>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50" idx="6"/>
                  <a:endCxn id="44" idx="1"/>
                </p:cNvCxnSpPr>
                <p:nvPr/>
              </p:nvCxnSpPr>
              <p:spPr>
                <a:xfrm>
                  <a:off x="3322319" y="3924300"/>
                  <a:ext cx="281399" cy="1127218"/>
                </a:xfrm>
                <a:prstGeom prst="line">
                  <a:avLst/>
                </a:prstGeom>
                <a:grpFill/>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53" idx="2"/>
                  <a:endCxn id="51" idx="6"/>
                </p:cNvCxnSpPr>
                <p:nvPr/>
              </p:nvCxnSpPr>
              <p:spPr>
                <a:xfrm flipH="1">
                  <a:off x="4800600" y="3733800"/>
                  <a:ext cx="2819400" cy="533400"/>
                </a:xfrm>
                <a:prstGeom prst="line">
                  <a:avLst/>
                </a:prstGeom>
                <a:grpFill/>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54" idx="2"/>
                  <a:endCxn id="52" idx="6"/>
                </p:cNvCxnSpPr>
                <p:nvPr/>
              </p:nvCxnSpPr>
              <p:spPr>
                <a:xfrm flipH="1" flipV="1">
                  <a:off x="5562600" y="4495800"/>
                  <a:ext cx="1295400" cy="76200"/>
                </a:xfrm>
                <a:prstGeom prst="line">
                  <a:avLst/>
                </a:prstGeom>
                <a:grpFill/>
                <a:ln>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44" name="Oval 43"/>
              <p:cNvSpPr/>
              <p:nvPr/>
            </p:nvSpPr>
            <p:spPr>
              <a:xfrm>
                <a:off x="3581400" y="3657600"/>
                <a:ext cx="152400" cy="152400"/>
              </a:xfrm>
              <a:prstGeom prst="ellipse">
                <a:avLst/>
              </a:prstGeom>
              <a:grp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cxnSp>
            <p:nvCxnSpPr>
              <p:cNvPr id="45" name="Straight Connector 44"/>
              <p:cNvCxnSpPr>
                <a:stCxn id="49" idx="5"/>
                <a:endCxn id="44" idx="0"/>
              </p:cNvCxnSpPr>
              <p:nvPr/>
            </p:nvCxnSpPr>
            <p:spPr>
              <a:xfrm flipH="1">
                <a:off x="3657600" y="1501682"/>
                <a:ext cx="130082" cy="2155918"/>
              </a:xfrm>
              <a:prstGeom prst="line">
                <a:avLst/>
              </a:prstGeom>
              <a:grpFill/>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49" idx="6"/>
                <a:endCxn id="51" idx="2"/>
              </p:cNvCxnSpPr>
              <p:nvPr/>
            </p:nvCxnSpPr>
            <p:spPr>
              <a:xfrm>
                <a:off x="3810000" y="1447800"/>
                <a:ext cx="838200" cy="1447800"/>
              </a:xfrm>
              <a:prstGeom prst="line">
                <a:avLst/>
              </a:prstGeom>
              <a:grpFill/>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44" idx="7"/>
                <a:endCxn id="52" idx="1"/>
              </p:cNvCxnSpPr>
              <p:nvPr/>
            </p:nvCxnSpPr>
            <p:spPr>
              <a:xfrm flipV="1">
                <a:off x="3711482" y="3070318"/>
                <a:ext cx="1721036" cy="609600"/>
              </a:xfrm>
              <a:prstGeom prst="line">
                <a:avLst/>
              </a:prstGeom>
              <a:grpFill/>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53" idx="4"/>
                <a:endCxn id="54" idx="1"/>
              </p:cNvCxnSpPr>
              <p:nvPr/>
            </p:nvCxnSpPr>
            <p:spPr>
              <a:xfrm flipH="1">
                <a:off x="6880318" y="2438400"/>
                <a:ext cx="815882" cy="708118"/>
              </a:xfrm>
              <a:prstGeom prst="line">
                <a:avLst/>
              </a:prstGeom>
              <a:grpFill/>
              <a:ln>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42" name="Oval 41"/>
            <p:cNvSpPr/>
            <p:nvPr/>
          </p:nvSpPr>
          <p:spPr>
            <a:xfrm>
              <a:off x="1905000" y="2667000"/>
              <a:ext cx="152400" cy="152400"/>
            </a:xfrm>
            <a:prstGeom prst="ellipse">
              <a:avLst/>
            </a:pr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grpSp>
      <p:grpSp>
        <p:nvGrpSpPr>
          <p:cNvPr id="12" name="Group 11"/>
          <p:cNvGrpSpPr/>
          <p:nvPr/>
        </p:nvGrpSpPr>
        <p:grpSpPr>
          <a:xfrm>
            <a:off x="3086100" y="990600"/>
            <a:ext cx="3143250" cy="3352800"/>
            <a:chOff x="2590800" y="990600"/>
            <a:chExt cx="4191000" cy="3352800"/>
          </a:xfrm>
        </p:grpSpPr>
        <p:cxnSp>
          <p:nvCxnSpPr>
            <p:cNvPr id="37" name="Straight Connector 36"/>
            <p:cNvCxnSpPr/>
            <p:nvPr/>
          </p:nvCxnSpPr>
          <p:spPr>
            <a:xfrm flipV="1">
              <a:off x="3733800" y="990600"/>
              <a:ext cx="0" cy="2133600"/>
            </a:xfrm>
            <a:prstGeom prst="line">
              <a:avLst/>
            </a:prstGeom>
            <a:ln w="28575" cmpd="sng">
              <a:solidFill>
                <a:srgbClr val="800000"/>
              </a:solidFill>
              <a:prstDash val="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2819400" y="1447800"/>
              <a:ext cx="0" cy="2286000"/>
            </a:xfrm>
            <a:prstGeom prst="line">
              <a:avLst/>
            </a:prstGeom>
            <a:ln w="28575" cmpd="sng">
              <a:solidFill>
                <a:srgbClr val="800000"/>
              </a:solidFill>
              <a:prstDash val="dot"/>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2590800" y="2133600"/>
              <a:ext cx="0" cy="2133600"/>
            </a:xfrm>
            <a:prstGeom prst="line">
              <a:avLst/>
            </a:prstGeom>
            <a:ln w="28575" cmpd="sng">
              <a:solidFill>
                <a:srgbClr val="800000"/>
              </a:solidFill>
              <a:prstDash val="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3886200" y="1828800"/>
              <a:ext cx="0" cy="2209800"/>
            </a:xfrm>
            <a:prstGeom prst="line">
              <a:avLst/>
            </a:prstGeom>
            <a:ln w="28575" cmpd="sng">
              <a:solidFill>
                <a:srgbClr val="800000"/>
              </a:solidFill>
              <a:prstDash val="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4495800" y="1981200"/>
              <a:ext cx="0" cy="2209800"/>
            </a:xfrm>
            <a:prstGeom prst="line">
              <a:avLst/>
            </a:prstGeom>
            <a:ln w="28575" cmpd="sng">
              <a:solidFill>
                <a:srgbClr val="800000"/>
              </a:solidFill>
              <a:prstDash val="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5638800" y="2209800"/>
              <a:ext cx="0" cy="2133600"/>
            </a:xfrm>
            <a:prstGeom prst="line">
              <a:avLst/>
            </a:prstGeom>
            <a:ln w="28575" cmpd="sng">
              <a:solidFill>
                <a:srgbClr val="800000"/>
              </a:solidFill>
              <a:prstDash val="dot"/>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781800" y="1905000"/>
              <a:ext cx="0" cy="2133600"/>
            </a:xfrm>
            <a:prstGeom prst="line">
              <a:avLst/>
            </a:prstGeom>
            <a:ln w="28575" cmpd="sng">
              <a:solidFill>
                <a:srgbClr val="800000"/>
              </a:solidFill>
              <a:prstDash val="dot"/>
            </a:ln>
          </p:spPr>
          <p:style>
            <a:lnRef idx="2">
              <a:schemeClr val="accent1"/>
            </a:lnRef>
            <a:fillRef idx="0">
              <a:schemeClr val="accent1"/>
            </a:fillRef>
            <a:effectRef idx="1">
              <a:schemeClr val="accent1"/>
            </a:effectRef>
            <a:fontRef idx="minor">
              <a:schemeClr val="tx1"/>
            </a:fontRef>
          </p:style>
        </p:cxnSp>
      </p:grpSp>
      <p:sp>
        <p:nvSpPr>
          <p:cNvPr id="68" name="Title 1"/>
          <p:cNvSpPr>
            <a:spLocks noGrp="1"/>
          </p:cNvSpPr>
          <p:nvPr>
            <p:ph type="title"/>
          </p:nvPr>
        </p:nvSpPr>
        <p:spPr>
          <a:xfrm>
            <a:off x="223280" y="2"/>
            <a:ext cx="8920720" cy="1143000"/>
          </a:xfrm>
        </p:spPr>
        <p:txBody>
          <a:bodyPr/>
          <a:lstStyle/>
          <a:p>
            <a:r>
              <a:rPr lang="en-US" dirty="0" smtClean="0"/>
              <a:t>Experiments run Concurrently</a:t>
            </a:r>
            <a:endParaRPr lang="en-US" dirty="0"/>
          </a:p>
        </p:txBody>
      </p:sp>
      <p:pic>
        <p:nvPicPr>
          <p:cNvPr id="59" name="Picture 2" descr="MCj04158000000[1]"/>
          <p:cNvPicPr>
            <a:picLocks noChangeAspect="1" noChangeArrowheads="1"/>
          </p:cNvPicPr>
          <p:nvPr/>
        </p:nvPicPr>
        <p:blipFill>
          <a:blip r:embed="rId5"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800851" y="2363986"/>
            <a:ext cx="711213" cy="114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 name="Group 59"/>
          <p:cNvGrpSpPr/>
          <p:nvPr/>
        </p:nvGrpSpPr>
        <p:grpSpPr>
          <a:xfrm>
            <a:off x="2971800" y="1600200"/>
            <a:ext cx="3714750" cy="2209800"/>
            <a:chOff x="3124200" y="2895600"/>
            <a:chExt cx="4953000" cy="2209800"/>
          </a:xfrm>
          <a:scene3d>
            <a:camera prst="orthographicFront">
              <a:rot lat="18720000" lon="2820000" rev="18900000"/>
            </a:camera>
            <a:lightRig rig="threePt" dir="t"/>
          </a:scene3d>
        </p:grpSpPr>
        <p:sp>
          <p:nvSpPr>
            <p:cNvPr id="61" name="Oval 60"/>
            <p:cNvSpPr/>
            <p:nvPr/>
          </p:nvSpPr>
          <p:spPr>
            <a:xfrm>
              <a:off x="3581400" y="28956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62" name="Oval 61"/>
            <p:cNvSpPr/>
            <p:nvPr/>
          </p:nvSpPr>
          <p:spPr>
            <a:xfrm>
              <a:off x="3124200" y="40386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63" name="Oval 62"/>
            <p:cNvSpPr/>
            <p:nvPr/>
          </p:nvSpPr>
          <p:spPr>
            <a:xfrm>
              <a:off x="4572000" y="43434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64" name="Oval 63"/>
            <p:cNvSpPr/>
            <p:nvPr/>
          </p:nvSpPr>
          <p:spPr>
            <a:xfrm>
              <a:off x="6781800" y="46482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65" name="Oval 64"/>
            <p:cNvSpPr/>
            <p:nvPr/>
          </p:nvSpPr>
          <p:spPr>
            <a:xfrm>
              <a:off x="7620000" y="41910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66" name="Oval 65"/>
            <p:cNvSpPr/>
            <p:nvPr/>
          </p:nvSpPr>
          <p:spPr>
            <a:xfrm>
              <a:off x="7924800" y="49530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cxnSp>
          <p:nvCxnSpPr>
            <p:cNvPr id="67" name="Straight Connector 66"/>
            <p:cNvCxnSpPr>
              <a:stCxn id="61" idx="6"/>
              <a:endCxn id="63" idx="2"/>
            </p:cNvCxnSpPr>
            <p:nvPr/>
          </p:nvCxnSpPr>
          <p:spPr>
            <a:xfrm>
              <a:off x="3733800" y="2971800"/>
              <a:ext cx="838200" cy="1447800"/>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62" idx="6"/>
              <a:endCxn id="63" idx="2"/>
            </p:cNvCxnSpPr>
            <p:nvPr/>
          </p:nvCxnSpPr>
          <p:spPr>
            <a:xfrm>
              <a:off x="3276600" y="4114800"/>
              <a:ext cx="1295400" cy="304800"/>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63" idx="6"/>
              <a:endCxn id="64" idx="2"/>
            </p:cNvCxnSpPr>
            <p:nvPr/>
          </p:nvCxnSpPr>
          <p:spPr>
            <a:xfrm>
              <a:off x="4724400" y="4419600"/>
              <a:ext cx="2057400" cy="304800"/>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65" idx="2"/>
              <a:endCxn id="64" idx="7"/>
            </p:cNvCxnSpPr>
            <p:nvPr/>
          </p:nvCxnSpPr>
          <p:spPr>
            <a:xfrm flipH="1">
              <a:off x="6911882" y="4267200"/>
              <a:ext cx="708118" cy="403318"/>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66" idx="2"/>
              <a:endCxn id="64" idx="6"/>
            </p:cNvCxnSpPr>
            <p:nvPr/>
          </p:nvCxnSpPr>
          <p:spPr>
            <a:xfrm flipH="1" flipV="1">
              <a:off x="6934200" y="4724400"/>
              <a:ext cx="990600" cy="304800"/>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3257550" y="1981200"/>
            <a:ext cx="2857500" cy="2819400"/>
            <a:chOff x="2819400" y="1981200"/>
            <a:chExt cx="3810000" cy="2819400"/>
          </a:xfrm>
        </p:grpSpPr>
        <p:cxnSp>
          <p:nvCxnSpPr>
            <p:cNvPr id="74" name="Straight Connector 73"/>
            <p:cNvCxnSpPr/>
            <p:nvPr/>
          </p:nvCxnSpPr>
          <p:spPr>
            <a:xfrm flipV="1">
              <a:off x="2819400" y="25146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886200" y="27432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5638800" y="31242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V="1">
              <a:off x="6629400" y="29718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6477000" y="34290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3733800" y="19812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grpSp>
      <p:sp>
        <p:nvSpPr>
          <p:cNvPr id="4" name="Rectangle 3"/>
          <p:cNvSpPr/>
          <p:nvPr/>
        </p:nvSpPr>
        <p:spPr>
          <a:xfrm>
            <a:off x="1185043" y="1306387"/>
            <a:ext cx="1543050" cy="1246495"/>
          </a:xfrm>
          <a:prstGeom prst="rect">
            <a:avLst/>
          </a:prstGeom>
          <a:ln w="38100" cmpd="sng">
            <a:solidFill>
              <a:schemeClr val="accent1">
                <a:lumMod val="25000"/>
              </a:schemeClr>
            </a:solidFill>
          </a:ln>
        </p:spPr>
        <p:txBody>
          <a:bodyPr wrap="square">
            <a:spAutoFit/>
          </a:bodyPr>
          <a:lstStyle/>
          <a:p>
            <a:pPr algn="ctr"/>
            <a:r>
              <a:rPr lang="en-US" sz="1500" dirty="0"/>
              <a:t>Resources may be </a:t>
            </a:r>
            <a:r>
              <a:rPr lang="en-US" sz="1500" b="1" dirty="0"/>
              <a:t>virtualized </a:t>
            </a:r>
            <a:r>
              <a:rPr lang="en-US" sz="1500" dirty="0"/>
              <a:t>and used by multiple experiments</a:t>
            </a:r>
          </a:p>
        </p:txBody>
      </p:sp>
      <p:sp>
        <p:nvSpPr>
          <p:cNvPr id="3" name="Rectangle 2"/>
          <p:cNvSpPr/>
          <p:nvPr/>
        </p:nvSpPr>
        <p:spPr>
          <a:xfrm>
            <a:off x="2457450" y="5877580"/>
            <a:ext cx="4629150" cy="415498"/>
          </a:xfrm>
          <a:prstGeom prst="rect">
            <a:avLst/>
          </a:prstGeom>
        </p:spPr>
        <p:txBody>
          <a:bodyPr wrap="square">
            <a:spAutoFit/>
          </a:bodyPr>
          <a:lstStyle/>
          <a:p>
            <a:pPr algn="ctr"/>
            <a:r>
              <a:rPr lang="en-US" sz="2100" dirty="0">
                <a:solidFill>
                  <a:schemeClr val="accent1">
                    <a:lumMod val="25000"/>
                  </a:schemeClr>
                </a:solidFill>
              </a:rPr>
              <a:t>Experiments live in </a:t>
            </a:r>
            <a:r>
              <a:rPr lang="en-US" sz="2100" b="1" dirty="0">
                <a:solidFill>
                  <a:schemeClr val="accent1">
                    <a:lumMod val="25000"/>
                  </a:schemeClr>
                </a:solidFill>
              </a:rPr>
              <a:t>isolated</a:t>
            </a:r>
            <a:r>
              <a:rPr lang="en-US" sz="2100" dirty="0">
                <a:solidFill>
                  <a:schemeClr val="accent1">
                    <a:lumMod val="25000"/>
                  </a:schemeClr>
                </a:solidFill>
              </a:rPr>
              <a:t> “slices”</a:t>
            </a:r>
          </a:p>
        </p:txBody>
      </p:sp>
    </p:spTree>
    <p:extLst>
      <p:ext uri="{BB962C8B-B14F-4D97-AF65-F5344CB8AC3E}">
        <p14:creationId xmlns:p14="http://schemas.microsoft.com/office/powerpoint/2010/main" val="2185495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417 0.19445 L 0 -4.44444E-6 " pathEditMode="relative" rAng="0" ptsTypes="AA">
                                      <p:cBhvr>
                                        <p:cTn id="6" dur="2000" fill="hold"/>
                                        <p:tgtEl>
                                          <p:spTgt spid="60"/>
                                        </p:tgtEl>
                                        <p:attrNameLst>
                                          <p:attrName>ppt_x</p:attrName>
                                          <p:attrName>ppt_y</p:attrName>
                                        </p:attrNameLst>
                                      </p:cBhvr>
                                      <p:rCtr x="-208" y="-9722"/>
                                    </p:animMotion>
                                  </p:childTnLst>
                                </p:cTn>
                              </p:par>
                              <p:par>
                                <p:cTn id="7" presetID="22" presetClass="entr" presetSubtype="4" fill="hold" nodeType="withEffect">
                                  <p:stCondLst>
                                    <p:cond delay="100"/>
                                  </p:stCondLst>
                                  <p:childTnLst>
                                    <p:set>
                                      <p:cBhvr>
                                        <p:cTn id="8" dur="1" fill="hold">
                                          <p:stCondLst>
                                            <p:cond delay="0"/>
                                          </p:stCondLst>
                                        </p:cTn>
                                        <p:tgtEl>
                                          <p:spTgt spid="73"/>
                                        </p:tgtEl>
                                        <p:attrNameLst>
                                          <p:attrName>style.visibility</p:attrName>
                                        </p:attrNameLst>
                                      </p:cBhvr>
                                      <p:to>
                                        <p:strVal val="visible"/>
                                      </p:to>
                                    </p:set>
                                    <p:animEffect transition="in" filter="wipe(down)">
                                      <p:cBhvr>
                                        <p:cTn id="9" dur="2000"/>
                                        <p:tgtEl>
                                          <p:spTgt spid="7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dissolve">
                                      <p:cBhvr>
                                        <p:cTn id="14" dur="500"/>
                                        <p:tgtEl>
                                          <p:spTgt spid="29"/>
                                        </p:tgtEl>
                                      </p:cBhvr>
                                    </p:animEffect>
                                  </p:childTnLst>
                                </p:cTn>
                              </p:par>
                              <p:par>
                                <p:cTn id="15" presetID="22" presetClass="entr" presetSubtype="4" fill="hold" nodeType="withEffect">
                                  <p:stCondLst>
                                    <p:cond delay="1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1000"/>
                                        <p:tgtEl>
                                          <p:spTgt spid="12"/>
                                        </p:tgtEl>
                                      </p:cBhvr>
                                    </p:animEffect>
                                  </p:childTnLst>
                                </p:cTn>
                              </p:par>
                              <p:par>
                                <p:cTn id="18" presetID="1" presetClass="entr" presetSubtype="0" fill="hold" nodeType="withEffect">
                                  <p:stCondLst>
                                    <p:cond delay="100"/>
                                  </p:stCondLst>
                                  <p:childTnLst>
                                    <p:set>
                                      <p:cBhvr>
                                        <p:cTn id="19" dur="1" fill="hold">
                                          <p:stCondLst>
                                            <p:cond delay="0"/>
                                          </p:stCondLst>
                                        </p:cTn>
                                        <p:tgtEl>
                                          <p:spTgt spid="39"/>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0.00139 0.33333 L 4.44444E-6 4.44444E-6 " pathEditMode="relative" rAng="0" ptsTypes="AA">
                                      <p:cBhvr>
                                        <p:cTn id="21" dur="1000" fill="hold"/>
                                        <p:tgtEl>
                                          <p:spTgt spid="39"/>
                                        </p:tgtEl>
                                        <p:attrNameLst>
                                          <p:attrName>ppt_x</p:attrName>
                                          <p:attrName>ppt_y</p:attrName>
                                        </p:attrNameLst>
                                      </p:cBhvr>
                                      <p:rCtr x="69" y="-1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a:t>GENI is “Deeply </a:t>
            </a:r>
            <a:r>
              <a:rPr lang="en-US" dirty="0" smtClean="0"/>
              <a:t>Programmable”</a:t>
            </a:r>
            <a:endParaRPr lang="en-US" dirty="0"/>
          </a:p>
        </p:txBody>
      </p:sp>
      <p:pic>
        <p:nvPicPr>
          <p:cNvPr id="10" name="Picture 9" descr="GENIMa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7301" y="1066800"/>
            <a:ext cx="6647245" cy="4894763"/>
          </a:xfrm>
          <a:prstGeom prst="rect">
            <a:avLst/>
          </a:prstGeom>
          <a:scene3d>
            <a:camera prst="orthographicFront">
              <a:rot lat="18720000" lon="2820000" rev="18900000"/>
            </a:camera>
            <a:lightRig rig="threePt" dir="t"/>
          </a:scene3d>
          <a:sp3d z="-1016000"/>
        </p:spPr>
      </p:pic>
      <p:pic>
        <p:nvPicPr>
          <p:cNvPr id="33" name="Picture 2" descr="MCj04158000000[1]"/>
          <p:cNvPicPr>
            <a:picLocks noChangeAspect="1" noChangeArrowheads="1"/>
          </p:cNvPicPr>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686550" y="2130068"/>
            <a:ext cx="862349" cy="138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 name="Group 124"/>
          <p:cNvGrpSpPr/>
          <p:nvPr/>
        </p:nvGrpSpPr>
        <p:grpSpPr>
          <a:xfrm>
            <a:off x="2971800" y="1600200"/>
            <a:ext cx="3714750" cy="2209800"/>
            <a:chOff x="3124200" y="2895600"/>
            <a:chExt cx="4953000" cy="2209800"/>
          </a:xfrm>
          <a:scene3d>
            <a:camera prst="orthographicFront">
              <a:rot lat="18720000" lon="2820000" rev="18900000"/>
            </a:camera>
            <a:lightRig rig="threePt" dir="t"/>
          </a:scene3d>
        </p:grpSpPr>
        <p:sp>
          <p:nvSpPr>
            <p:cNvPr id="126" name="Oval 125"/>
            <p:cNvSpPr/>
            <p:nvPr/>
          </p:nvSpPr>
          <p:spPr>
            <a:xfrm>
              <a:off x="3581400" y="28956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127" name="Oval 126"/>
            <p:cNvSpPr/>
            <p:nvPr/>
          </p:nvSpPr>
          <p:spPr>
            <a:xfrm>
              <a:off x="3124200" y="40386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128" name="Oval 127"/>
            <p:cNvSpPr/>
            <p:nvPr/>
          </p:nvSpPr>
          <p:spPr>
            <a:xfrm>
              <a:off x="4572000" y="43434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129" name="Oval 128"/>
            <p:cNvSpPr/>
            <p:nvPr/>
          </p:nvSpPr>
          <p:spPr>
            <a:xfrm>
              <a:off x="6781800" y="46482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130" name="Oval 129"/>
            <p:cNvSpPr/>
            <p:nvPr/>
          </p:nvSpPr>
          <p:spPr>
            <a:xfrm>
              <a:off x="7620000" y="41910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131" name="Oval 130"/>
            <p:cNvSpPr/>
            <p:nvPr/>
          </p:nvSpPr>
          <p:spPr>
            <a:xfrm>
              <a:off x="7924800" y="4953000"/>
              <a:ext cx="152400" cy="152400"/>
            </a:xfrm>
            <a:prstGeom prst="ellipse">
              <a:avLst/>
            </a:prstGeom>
            <a:solidFill>
              <a:srgbClr val="008000"/>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cxnSp>
          <p:nvCxnSpPr>
            <p:cNvPr id="132" name="Straight Connector 131"/>
            <p:cNvCxnSpPr>
              <a:stCxn id="126" idx="6"/>
              <a:endCxn id="128" idx="2"/>
            </p:cNvCxnSpPr>
            <p:nvPr/>
          </p:nvCxnSpPr>
          <p:spPr>
            <a:xfrm>
              <a:off x="3733800" y="2971800"/>
              <a:ext cx="838200" cy="1447800"/>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a:stCxn id="127" idx="6"/>
              <a:endCxn id="128" idx="2"/>
            </p:cNvCxnSpPr>
            <p:nvPr/>
          </p:nvCxnSpPr>
          <p:spPr>
            <a:xfrm>
              <a:off x="3276600" y="4114800"/>
              <a:ext cx="1295400" cy="304800"/>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a:stCxn id="128" idx="6"/>
              <a:endCxn id="129" idx="2"/>
            </p:cNvCxnSpPr>
            <p:nvPr/>
          </p:nvCxnSpPr>
          <p:spPr>
            <a:xfrm>
              <a:off x="4724400" y="4419600"/>
              <a:ext cx="2057400" cy="304800"/>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stCxn id="130" idx="2"/>
              <a:endCxn id="129" idx="7"/>
            </p:cNvCxnSpPr>
            <p:nvPr/>
          </p:nvCxnSpPr>
          <p:spPr>
            <a:xfrm flipH="1">
              <a:off x="6911882" y="4267200"/>
              <a:ext cx="708118" cy="403318"/>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a:stCxn id="131" idx="2"/>
              <a:endCxn id="129" idx="6"/>
            </p:cNvCxnSpPr>
            <p:nvPr/>
          </p:nvCxnSpPr>
          <p:spPr>
            <a:xfrm flipH="1" flipV="1">
              <a:off x="6934200" y="4724400"/>
              <a:ext cx="990600" cy="304800"/>
            </a:xfrm>
            <a:prstGeom prst="line">
              <a:avLst/>
            </a:prstGeom>
            <a:ln w="38100" cmpd="sng">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273" name="Group 272"/>
          <p:cNvGrpSpPr/>
          <p:nvPr/>
        </p:nvGrpSpPr>
        <p:grpSpPr>
          <a:xfrm>
            <a:off x="3257550" y="1981200"/>
            <a:ext cx="2857500" cy="2819400"/>
            <a:chOff x="2819400" y="1981200"/>
            <a:chExt cx="3810000" cy="2819400"/>
          </a:xfrm>
        </p:grpSpPr>
        <p:cxnSp>
          <p:nvCxnSpPr>
            <p:cNvPr id="146" name="Straight Connector 145"/>
            <p:cNvCxnSpPr/>
            <p:nvPr/>
          </p:nvCxnSpPr>
          <p:spPr>
            <a:xfrm flipV="1">
              <a:off x="2819400" y="25146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3886200" y="27432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5638800" y="31242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V="1">
              <a:off x="6629400" y="29718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V="1">
              <a:off x="6477000" y="34290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3733800" y="1981200"/>
              <a:ext cx="0" cy="1371600"/>
            </a:xfrm>
            <a:prstGeom prst="line">
              <a:avLst/>
            </a:prstGeom>
            <a:ln w="12700" cmpd="sng">
              <a:solidFill>
                <a:srgbClr val="008000"/>
              </a:solidFill>
              <a:prstDash val="lgDashDotDot"/>
            </a:ln>
          </p:spPr>
          <p:style>
            <a:lnRef idx="2">
              <a:schemeClr val="accent1"/>
            </a:lnRef>
            <a:fillRef idx="0">
              <a:schemeClr val="accent1"/>
            </a:fillRef>
            <a:effectRef idx="1">
              <a:schemeClr val="accent1"/>
            </a:effectRef>
            <a:fontRef idx="minor">
              <a:schemeClr val="tx1"/>
            </a:fontRef>
          </p:style>
        </p:cxnSp>
      </p:grpSp>
      <p:sp>
        <p:nvSpPr>
          <p:cNvPr id="269" name="TextBox 268"/>
          <p:cNvSpPr txBox="1">
            <a:spLocks noChangeArrowheads="1"/>
          </p:cNvSpPr>
          <p:nvPr/>
        </p:nvSpPr>
        <p:spPr bwMode="auto">
          <a:xfrm>
            <a:off x="5314950" y="1085673"/>
            <a:ext cx="2686050" cy="923330"/>
          </a:xfrm>
          <a:prstGeom prst="rect">
            <a:avLst/>
          </a:prstGeom>
          <a:solidFill>
            <a:schemeClr val="accent1">
              <a:alpha val="68000"/>
            </a:schemeClr>
          </a:solidFill>
          <a:ln w="12700" cmpd="sng">
            <a:noFill/>
            <a:miter lim="800000"/>
            <a:headEnd/>
            <a:tailEnd/>
          </a:ln>
        </p:spPr>
        <p:txBody>
          <a:bodyPr wrap="square">
            <a:prstTxWarp prst="textNoShape">
              <a:avLst/>
            </a:prstTxWarp>
            <a:spAutoFit/>
          </a:bodyPr>
          <a:lstStyle/>
          <a:p>
            <a:pPr algn="ctr"/>
            <a:r>
              <a:rPr lang="en-US" sz="1350" dirty="0"/>
              <a:t>I install software I want throughout my network slice (into routers, switches, …) or control switches using </a:t>
            </a:r>
            <a:r>
              <a:rPr lang="en-US" sz="1350" dirty="0" err="1"/>
              <a:t>OpenFlow</a:t>
            </a:r>
            <a:endParaRPr lang="en-US" sz="1350" dirty="0"/>
          </a:p>
        </p:txBody>
      </p:sp>
      <p:grpSp>
        <p:nvGrpSpPr>
          <p:cNvPr id="270" name="Group 269"/>
          <p:cNvGrpSpPr/>
          <p:nvPr/>
        </p:nvGrpSpPr>
        <p:grpSpPr>
          <a:xfrm>
            <a:off x="444995" y="5579636"/>
            <a:ext cx="8470406" cy="973560"/>
            <a:chOff x="-152400" y="5712485"/>
            <a:chExt cx="9448799" cy="840715"/>
          </a:xfrm>
        </p:grpSpPr>
        <p:sp>
          <p:nvSpPr>
            <p:cNvPr id="271" name="Rectangle 4"/>
            <p:cNvSpPr>
              <a:spLocks noChangeArrowheads="1"/>
            </p:cNvSpPr>
            <p:nvPr/>
          </p:nvSpPr>
          <p:spPr bwMode="auto">
            <a:xfrm>
              <a:off x="-152400" y="5791200"/>
              <a:ext cx="9448799" cy="762000"/>
            </a:xfrm>
            <a:prstGeom prst="rect">
              <a:avLst/>
            </a:prstGeom>
            <a:solidFill>
              <a:srgbClr val="C6B28C">
                <a:alpha val="62000"/>
              </a:srgbClr>
            </a:solidFill>
            <a:ln w="28575" cmpd="sng">
              <a:solidFill>
                <a:srgbClr val="FF6600"/>
              </a:solidFill>
              <a:miter lim="800000"/>
              <a:headEnd/>
              <a:tailEnd/>
            </a:ln>
            <a:effectLst/>
          </p:spPr>
          <p:txBody>
            <a:bodyPr wrap="none" anchor="ctr">
              <a:prstTxWarp prst="textNoShape">
                <a:avLst/>
              </a:prstTxWarp>
            </a:bodyPr>
            <a:lstStyle/>
            <a:p>
              <a:pPr algn="ctr">
                <a:defRPr/>
              </a:pPr>
              <a:endParaRPr lang="en-US" sz="1800" dirty="0">
                <a:ea typeface="Kozuka Gothic Pro L" charset="0"/>
                <a:cs typeface="Kozuka Gothic Pro L" charset="0"/>
              </a:endParaRPr>
            </a:p>
          </p:txBody>
        </p:sp>
        <p:sp>
          <p:nvSpPr>
            <p:cNvPr id="272" name="TextBox 271"/>
            <p:cNvSpPr txBox="1"/>
            <p:nvPr/>
          </p:nvSpPr>
          <p:spPr>
            <a:xfrm>
              <a:off x="457200" y="5712485"/>
              <a:ext cx="8382000" cy="762000"/>
            </a:xfrm>
            <a:prstGeom prst="rect">
              <a:avLst/>
            </a:prstGeom>
            <a:noFill/>
          </p:spPr>
          <p:txBody>
            <a:bodyPr wrap="square" rtlCol="0">
              <a:normAutofit lnSpcReduction="10000"/>
            </a:bodyPr>
            <a:lstStyle/>
            <a:p>
              <a:pPr algn="ctr"/>
              <a:endParaRPr lang="en-US" sz="1800" dirty="0" smtClean="0"/>
            </a:p>
            <a:p>
              <a:pPr algn="ctr"/>
              <a:r>
                <a:rPr lang="en-US" sz="1800" dirty="0" smtClean="0"/>
                <a:t>Everything </a:t>
              </a:r>
              <a:r>
                <a:rPr lang="en-US" sz="1800" dirty="0"/>
                <a:t>is programmable: Experimenters create and program custom topologies, protocols and flows</a:t>
              </a:r>
            </a:p>
          </p:txBody>
        </p:sp>
      </p:grpSp>
    </p:spTree>
    <p:extLst>
      <p:ext uri="{BB962C8B-B14F-4D97-AF65-F5344CB8AC3E}">
        <p14:creationId xmlns:p14="http://schemas.microsoft.com/office/powerpoint/2010/main" val="10004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0"/>
          <p:cNvSpPr txBox="1">
            <a:spLocks noChangeArrowheads="1"/>
          </p:cNvSpPr>
          <p:nvPr/>
        </p:nvSpPr>
        <p:spPr bwMode="auto">
          <a:xfrm>
            <a:off x="3662598" y="2510887"/>
            <a:ext cx="1165103" cy="253916"/>
          </a:xfrm>
          <a:prstGeom prst="rect">
            <a:avLst/>
          </a:prstGeom>
          <a:noFill/>
          <a:ln>
            <a:noFill/>
          </a:ln>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742950" indent="-285750" eaLnBrk="0" hangingPunct="0">
              <a:defRPr sz="2800">
                <a:solidFill>
                  <a:schemeClr val="tx1"/>
                </a:solidFill>
                <a:latin typeface="Arial" charset="0"/>
                <a:ea typeface="Kozuka Gothic Pro L" charset="0"/>
                <a:cs typeface="Kozuka Gothic Pro L" charset="0"/>
              </a:defRPr>
            </a:lvl2pPr>
            <a:lvl3pPr marL="1143000" indent="-228600" eaLnBrk="0" hangingPunct="0">
              <a:defRPr sz="2800">
                <a:solidFill>
                  <a:schemeClr val="tx1"/>
                </a:solidFill>
                <a:latin typeface="Arial" charset="0"/>
                <a:ea typeface="Kozuka Gothic Pro L" charset="0"/>
                <a:cs typeface="Kozuka Gothic Pro L" charset="0"/>
              </a:defRPr>
            </a:lvl3pPr>
            <a:lvl4pPr marL="1600200" indent="-228600" eaLnBrk="0" hangingPunct="0">
              <a:defRPr sz="2800">
                <a:solidFill>
                  <a:schemeClr val="tx1"/>
                </a:solidFill>
                <a:latin typeface="Arial" charset="0"/>
                <a:ea typeface="Kozuka Gothic Pro L" charset="0"/>
                <a:cs typeface="Kozuka Gothic Pro L" charset="0"/>
              </a:defRPr>
            </a:lvl4pPr>
            <a:lvl5pPr marL="2057400" indent="-228600" eaLnBrk="0" hangingPunct="0">
              <a:defRPr sz="28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eaLnBrk="1" hangingPunct="1"/>
            <a:r>
              <a:rPr lang="en-US" sz="1050" dirty="0">
                <a:ea typeface="ＭＳ Ｐゴシック" charset="0"/>
                <a:cs typeface="ＭＳ Ｐゴシック" charset="0"/>
              </a:rPr>
              <a:t>Slice credentials</a:t>
            </a:r>
          </a:p>
        </p:txBody>
      </p:sp>
      <p:sp>
        <p:nvSpPr>
          <p:cNvPr id="2" name="Title 1"/>
          <p:cNvSpPr>
            <a:spLocks noGrp="1"/>
          </p:cNvSpPr>
          <p:nvPr>
            <p:ph type="title"/>
          </p:nvPr>
        </p:nvSpPr>
        <p:spPr/>
        <p:txBody>
          <a:bodyPr/>
          <a:lstStyle/>
          <a:p>
            <a:r>
              <a:rPr lang="en-US" dirty="0" smtClean="0"/>
              <a:t>Clearinghouse and Aggregates</a:t>
            </a:r>
            <a:endParaRPr lang="en-US" dirty="0"/>
          </a:p>
        </p:txBody>
      </p:sp>
      <p:sp>
        <p:nvSpPr>
          <p:cNvPr id="3" name="Content Placeholder 2"/>
          <p:cNvSpPr>
            <a:spLocks noGrp="1"/>
          </p:cNvSpPr>
          <p:nvPr>
            <p:ph idx="1"/>
          </p:nvPr>
        </p:nvSpPr>
        <p:spPr>
          <a:xfrm>
            <a:off x="1388327" y="4311365"/>
            <a:ext cx="6343650" cy="2362200"/>
          </a:xfrm>
        </p:spPr>
        <p:txBody>
          <a:bodyPr>
            <a:normAutofit/>
          </a:bodyPr>
          <a:lstStyle/>
          <a:p>
            <a:r>
              <a:rPr lang="en-US" sz="1650" dirty="0">
                <a:latin typeface="Arial" charset="0"/>
                <a:ea typeface="Kozuka Gothic Pro L" charset="0"/>
              </a:rPr>
              <a:t>Clearinghouse: Manages users, projects and slices</a:t>
            </a:r>
          </a:p>
          <a:p>
            <a:pPr lvl="1"/>
            <a:r>
              <a:rPr lang="en-US" sz="1200" dirty="0">
                <a:latin typeface="Arial" charset="0"/>
                <a:ea typeface="Kozuka Gothic Pro L" charset="0"/>
              </a:rPr>
              <a:t>Standard credentials shared via custom API or new Common CH API</a:t>
            </a:r>
          </a:p>
          <a:p>
            <a:pPr lvl="1"/>
            <a:r>
              <a:rPr lang="en-US" sz="1200" dirty="0">
                <a:latin typeface="Arial" charset="0"/>
                <a:ea typeface="Kozuka Gothic Pro L" charset="0"/>
              </a:rPr>
              <a:t>GENI supported accounts: GENI Portal/CH, </a:t>
            </a:r>
            <a:r>
              <a:rPr lang="en-US" sz="1200" dirty="0" err="1">
                <a:latin typeface="Arial" charset="0"/>
                <a:ea typeface="Kozuka Gothic Pro L" charset="0"/>
              </a:rPr>
              <a:t>PlanetLab</a:t>
            </a:r>
            <a:r>
              <a:rPr lang="en-US" sz="1200" dirty="0">
                <a:latin typeface="Arial" charset="0"/>
                <a:ea typeface="Kozuka Gothic Pro L" charset="0"/>
              </a:rPr>
              <a:t> CH, </a:t>
            </a:r>
            <a:r>
              <a:rPr lang="en-US" sz="1200" dirty="0" err="1">
                <a:latin typeface="Arial" charset="0"/>
                <a:ea typeface="Kozuka Gothic Pro L" charset="0"/>
              </a:rPr>
              <a:t>ProtoGENI</a:t>
            </a:r>
            <a:r>
              <a:rPr lang="en-US" sz="1200" dirty="0">
                <a:latin typeface="Arial" charset="0"/>
                <a:ea typeface="Kozuka Gothic Pro L" charset="0"/>
              </a:rPr>
              <a:t> CH</a:t>
            </a:r>
          </a:p>
          <a:p>
            <a:r>
              <a:rPr lang="en-US" sz="1650" dirty="0">
                <a:latin typeface="Arial" charset="0"/>
                <a:ea typeface="Kozuka Gothic Pro L" charset="0"/>
              </a:rPr>
              <a:t>Aggregate: Provides resources to GENI experimenters</a:t>
            </a:r>
          </a:p>
          <a:p>
            <a:pPr lvl="1"/>
            <a:r>
              <a:rPr lang="en-US" sz="1200" dirty="0">
                <a:latin typeface="Arial" charset="0"/>
                <a:ea typeface="Kozuka Gothic Pro L" charset="0"/>
              </a:rPr>
              <a:t>Typically owned and managed by an organization</a:t>
            </a:r>
          </a:p>
          <a:p>
            <a:pPr lvl="1"/>
            <a:r>
              <a:rPr lang="en-US" sz="1200" dirty="0">
                <a:latin typeface="Arial" charset="0"/>
                <a:ea typeface="Kozuka Gothic Pro L" charset="0"/>
              </a:rPr>
              <a:t>Speaks the GENI AM API</a:t>
            </a:r>
          </a:p>
          <a:p>
            <a:pPr lvl="1"/>
            <a:r>
              <a:rPr lang="en-US" sz="1200" dirty="0">
                <a:latin typeface="Arial" charset="0"/>
                <a:ea typeface="Kozuka Gothic Pro L" charset="0"/>
              </a:rPr>
              <a:t>Examples: </a:t>
            </a:r>
            <a:r>
              <a:rPr lang="en-US" sz="1200" dirty="0" err="1">
                <a:latin typeface="Arial" charset="0"/>
                <a:ea typeface="Kozuka Gothic Pro L" charset="0"/>
              </a:rPr>
              <a:t>PlanetLab</a:t>
            </a:r>
            <a:r>
              <a:rPr lang="en-US" sz="1200" dirty="0">
                <a:latin typeface="Arial" charset="0"/>
                <a:ea typeface="Kozuka Gothic Pro L" charset="0"/>
              </a:rPr>
              <a:t>, </a:t>
            </a:r>
            <a:r>
              <a:rPr lang="en-US" sz="1200" dirty="0" err="1">
                <a:latin typeface="Arial" charset="0"/>
                <a:ea typeface="Kozuka Gothic Pro L" charset="0"/>
              </a:rPr>
              <a:t>Emulab</a:t>
            </a:r>
            <a:r>
              <a:rPr lang="en-US" sz="1200" dirty="0">
                <a:latin typeface="Arial" charset="0"/>
                <a:ea typeface="Kozuka Gothic Pro L" charset="0"/>
              </a:rPr>
              <a:t>, GENI Racks on various campuses</a:t>
            </a:r>
          </a:p>
          <a:p>
            <a:pPr lvl="1"/>
            <a:endParaRPr lang="en-US" dirty="0" smtClean="0">
              <a:latin typeface="Arial" charset="0"/>
              <a:ea typeface="Kozuka Gothic Pro L" charset="0"/>
            </a:endParaRPr>
          </a:p>
          <a:p>
            <a:pPr lvl="1"/>
            <a:endParaRPr lang="en-US" dirty="0">
              <a:latin typeface="Arial" charset="0"/>
              <a:ea typeface="Kozuka Gothic Pro L" charset="0"/>
            </a:endParaRPr>
          </a:p>
        </p:txBody>
      </p:sp>
      <p:pic>
        <p:nvPicPr>
          <p:cNvPr id="4" name="Picture 2" descr="MCj04158000000[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1378069" y="1668378"/>
            <a:ext cx="1310879" cy="210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4"/>
          <p:cNvSpPr>
            <a:spLocks/>
          </p:cNvSpPr>
          <p:nvPr/>
        </p:nvSpPr>
        <p:spPr bwMode="auto">
          <a:xfrm>
            <a:off x="2976798" y="1457827"/>
            <a:ext cx="2286000" cy="533400"/>
          </a:xfrm>
          <a:custGeom>
            <a:avLst/>
            <a:gdLst>
              <a:gd name="T0" fmla="*/ 0 w 1680"/>
              <a:gd name="T1" fmla="*/ 2147483647 h 480"/>
              <a:gd name="T2" fmla="*/ 2147483647 w 1680"/>
              <a:gd name="T3" fmla="*/ 2147483647 h 480"/>
              <a:gd name="T4" fmla="*/ 2147483647 w 1680"/>
              <a:gd name="T5" fmla="*/ 2147483647 h 480"/>
              <a:gd name="T6" fmla="*/ 0 60000 65536"/>
              <a:gd name="T7" fmla="*/ 0 60000 65536"/>
              <a:gd name="T8" fmla="*/ 0 60000 65536"/>
              <a:gd name="T9" fmla="*/ 0 w 1680"/>
              <a:gd name="T10" fmla="*/ 0 h 480"/>
              <a:gd name="T11" fmla="*/ 1680 w 1680"/>
              <a:gd name="T12" fmla="*/ 480 h 480"/>
            </a:gdLst>
            <a:ahLst/>
            <a:cxnLst>
              <a:cxn ang="T6">
                <a:pos x="T0" y="T1"/>
              </a:cxn>
              <a:cxn ang="T7">
                <a:pos x="T2" y="T3"/>
              </a:cxn>
              <a:cxn ang="T8">
                <a:pos x="T4" y="T5"/>
              </a:cxn>
            </a:cxnLst>
            <a:rect l="T9" t="T10" r="T11" b="T12"/>
            <a:pathLst>
              <a:path w="1680" h="480">
                <a:moveTo>
                  <a:pt x="0" y="480"/>
                </a:moveTo>
                <a:cubicBezTo>
                  <a:pt x="172" y="288"/>
                  <a:pt x="344" y="96"/>
                  <a:pt x="624" y="48"/>
                </a:cubicBezTo>
                <a:cubicBezTo>
                  <a:pt x="904" y="0"/>
                  <a:pt x="1292" y="96"/>
                  <a:pt x="1680" y="192"/>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2100"/>
          </a:p>
        </p:txBody>
      </p:sp>
      <p:sp>
        <p:nvSpPr>
          <p:cNvPr id="7" name="Freeform 5"/>
          <p:cNvSpPr>
            <a:spLocks/>
          </p:cNvSpPr>
          <p:nvPr/>
        </p:nvSpPr>
        <p:spPr bwMode="auto">
          <a:xfrm>
            <a:off x="3033948" y="2053687"/>
            <a:ext cx="2228850" cy="533400"/>
          </a:xfrm>
          <a:custGeom>
            <a:avLst/>
            <a:gdLst>
              <a:gd name="T0" fmla="*/ 2147483647 w 1776"/>
              <a:gd name="T1" fmla="*/ 0 h 584"/>
              <a:gd name="T2" fmla="*/ 2147483647 w 1776"/>
              <a:gd name="T3" fmla="*/ 2147483647 h 584"/>
              <a:gd name="T4" fmla="*/ 0 w 1776"/>
              <a:gd name="T5" fmla="*/ 2147483647 h 584"/>
              <a:gd name="T6" fmla="*/ 0 60000 65536"/>
              <a:gd name="T7" fmla="*/ 0 60000 65536"/>
              <a:gd name="T8" fmla="*/ 0 60000 65536"/>
              <a:gd name="T9" fmla="*/ 0 w 1776"/>
              <a:gd name="T10" fmla="*/ 0 h 584"/>
              <a:gd name="T11" fmla="*/ 1776 w 1776"/>
              <a:gd name="T12" fmla="*/ 584 h 584"/>
            </a:gdLst>
            <a:ahLst/>
            <a:cxnLst>
              <a:cxn ang="T6">
                <a:pos x="T0" y="T1"/>
              </a:cxn>
              <a:cxn ang="T7">
                <a:pos x="T2" y="T3"/>
              </a:cxn>
              <a:cxn ang="T8">
                <a:pos x="T4" y="T5"/>
              </a:cxn>
            </a:cxnLst>
            <a:rect l="T9" t="T10" r="T11" b="T12"/>
            <a:pathLst>
              <a:path w="1776" h="584">
                <a:moveTo>
                  <a:pt x="1776" y="0"/>
                </a:moveTo>
                <a:cubicBezTo>
                  <a:pt x="1588" y="236"/>
                  <a:pt x="1400" y="472"/>
                  <a:pt x="1104" y="528"/>
                </a:cubicBezTo>
                <a:cubicBezTo>
                  <a:pt x="808" y="584"/>
                  <a:pt x="404" y="460"/>
                  <a:pt x="0" y="336"/>
                </a:cubicBezTo>
              </a:path>
            </a:pathLst>
          </a:custGeom>
          <a:noFill/>
          <a:ln w="9525">
            <a:solidFill>
              <a:schemeClr val="tx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2100"/>
          </a:p>
        </p:txBody>
      </p:sp>
      <p:sp>
        <p:nvSpPr>
          <p:cNvPr id="8" name="Text Box 6"/>
          <p:cNvSpPr txBox="1">
            <a:spLocks noChangeArrowheads="1"/>
          </p:cNvSpPr>
          <p:nvPr/>
        </p:nvSpPr>
        <p:spPr bwMode="auto">
          <a:xfrm>
            <a:off x="3433998" y="1596487"/>
            <a:ext cx="158411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742950" indent="-285750" eaLnBrk="0" hangingPunct="0">
              <a:defRPr sz="2800">
                <a:solidFill>
                  <a:schemeClr val="tx1"/>
                </a:solidFill>
                <a:latin typeface="Arial" charset="0"/>
                <a:ea typeface="Kozuka Gothic Pro L" charset="0"/>
                <a:cs typeface="Kozuka Gothic Pro L" charset="0"/>
              </a:defRPr>
            </a:lvl2pPr>
            <a:lvl3pPr marL="1143000" indent="-228600" eaLnBrk="0" hangingPunct="0">
              <a:defRPr sz="2800">
                <a:solidFill>
                  <a:schemeClr val="tx1"/>
                </a:solidFill>
                <a:latin typeface="Arial" charset="0"/>
                <a:ea typeface="Kozuka Gothic Pro L" charset="0"/>
                <a:cs typeface="Kozuka Gothic Pro L" charset="0"/>
              </a:defRPr>
            </a:lvl3pPr>
            <a:lvl4pPr marL="1600200" indent="-228600" eaLnBrk="0" hangingPunct="0">
              <a:defRPr sz="2800">
                <a:solidFill>
                  <a:schemeClr val="tx1"/>
                </a:solidFill>
                <a:latin typeface="Arial" charset="0"/>
                <a:ea typeface="Kozuka Gothic Pro L" charset="0"/>
                <a:cs typeface="Kozuka Gothic Pro L" charset="0"/>
              </a:defRPr>
            </a:lvl4pPr>
            <a:lvl5pPr marL="2057400" indent="-228600" eaLnBrk="0" hangingPunct="0">
              <a:defRPr sz="28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eaLnBrk="1" hangingPunct="1"/>
            <a:r>
              <a:rPr lang="en-US" sz="1050" dirty="0">
                <a:ea typeface="ＭＳ Ｐゴシック" charset="0"/>
                <a:cs typeface="ＭＳ Ｐゴシック" charset="0"/>
              </a:rPr>
              <a:t>Create &amp; Register Slice</a:t>
            </a:r>
          </a:p>
        </p:txBody>
      </p:sp>
      <p:sp>
        <p:nvSpPr>
          <p:cNvPr id="11" name="Text Box 47"/>
          <p:cNvSpPr txBox="1">
            <a:spLocks noChangeArrowheads="1"/>
          </p:cNvSpPr>
          <p:nvPr/>
        </p:nvSpPr>
        <p:spPr bwMode="auto">
          <a:xfrm>
            <a:off x="1574145" y="3811543"/>
            <a:ext cx="980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742950" indent="-285750" eaLnBrk="0" hangingPunct="0">
              <a:defRPr sz="2800">
                <a:solidFill>
                  <a:schemeClr val="tx1"/>
                </a:solidFill>
                <a:latin typeface="Arial" charset="0"/>
                <a:ea typeface="Kozuka Gothic Pro L" charset="0"/>
                <a:cs typeface="Kozuka Gothic Pro L" charset="0"/>
              </a:defRPr>
            </a:lvl2pPr>
            <a:lvl3pPr marL="1143000" indent="-228600" eaLnBrk="0" hangingPunct="0">
              <a:defRPr sz="2800">
                <a:solidFill>
                  <a:schemeClr val="tx1"/>
                </a:solidFill>
                <a:latin typeface="Arial" charset="0"/>
                <a:ea typeface="Kozuka Gothic Pro L" charset="0"/>
                <a:cs typeface="Kozuka Gothic Pro L" charset="0"/>
              </a:defRPr>
            </a:lvl3pPr>
            <a:lvl4pPr marL="1600200" indent="-228600" eaLnBrk="0" hangingPunct="0">
              <a:defRPr sz="2800">
                <a:solidFill>
                  <a:schemeClr val="tx1"/>
                </a:solidFill>
                <a:latin typeface="Arial" charset="0"/>
                <a:ea typeface="Kozuka Gothic Pro L" charset="0"/>
                <a:cs typeface="Kozuka Gothic Pro L" charset="0"/>
              </a:defRPr>
            </a:lvl4pPr>
            <a:lvl5pPr marL="2057400" indent="-228600" eaLnBrk="0" hangingPunct="0">
              <a:defRPr sz="28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eaLnBrk="1" hangingPunct="1"/>
            <a:r>
              <a:rPr lang="en-US" sz="1200" dirty="0">
                <a:ea typeface="ＭＳ Ｐゴシック" charset="0"/>
                <a:cs typeface="ＭＳ Ｐゴシック" charset="0"/>
              </a:rPr>
              <a:t>Researcher</a:t>
            </a:r>
          </a:p>
        </p:txBody>
      </p:sp>
      <p:pic>
        <p:nvPicPr>
          <p:cNvPr id="12" name="Picture 11" descr="34-cluster_front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2948" y="2663285"/>
            <a:ext cx="1314450" cy="1314451"/>
          </a:xfrm>
          <a:prstGeom prst="rect">
            <a:avLst/>
          </a:prstGeom>
        </p:spPr>
      </p:pic>
      <p:sp>
        <p:nvSpPr>
          <p:cNvPr id="15" name="Rectangle 14"/>
          <p:cNvSpPr/>
          <p:nvPr/>
        </p:nvSpPr>
        <p:spPr>
          <a:xfrm>
            <a:off x="6005748" y="2739487"/>
            <a:ext cx="400050" cy="12192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cxnSp>
        <p:nvCxnSpPr>
          <p:cNvPr id="18" name="Straight Arrow Connector 17"/>
          <p:cNvCxnSpPr>
            <a:endCxn id="15" idx="1"/>
          </p:cNvCxnSpPr>
          <p:nvPr/>
        </p:nvCxnSpPr>
        <p:spPr>
          <a:xfrm flipV="1">
            <a:off x="3148248" y="3349087"/>
            <a:ext cx="2857500" cy="76200"/>
          </a:xfrm>
          <a:prstGeom prst="straightConnector1">
            <a:avLst/>
          </a:prstGeom>
          <a:ln w="9525" cmpd="sng">
            <a:solidFill>
              <a:schemeClr val="tx1"/>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Text Box 40"/>
          <p:cNvSpPr txBox="1">
            <a:spLocks noChangeArrowheads="1"/>
          </p:cNvSpPr>
          <p:nvPr/>
        </p:nvSpPr>
        <p:spPr bwMode="auto">
          <a:xfrm>
            <a:off x="3605448" y="3349087"/>
            <a:ext cx="1963815" cy="658026"/>
          </a:xfrm>
          <a:prstGeom prst="rect">
            <a:avLst/>
          </a:prstGeom>
          <a:noFill/>
          <a:ln>
            <a:noFill/>
          </a:ln>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742950" indent="-285750" eaLnBrk="0" hangingPunct="0">
              <a:defRPr sz="2800">
                <a:solidFill>
                  <a:schemeClr val="tx1"/>
                </a:solidFill>
                <a:latin typeface="Arial" charset="0"/>
                <a:ea typeface="Kozuka Gothic Pro L" charset="0"/>
                <a:cs typeface="Kozuka Gothic Pro L" charset="0"/>
              </a:defRPr>
            </a:lvl2pPr>
            <a:lvl3pPr marL="1143000" indent="-228600" eaLnBrk="0" hangingPunct="0">
              <a:defRPr sz="2800">
                <a:solidFill>
                  <a:schemeClr val="tx1"/>
                </a:solidFill>
                <a:latin typeface="Arial" charset="0"/>
                <a:ea typeface="Kozuka Gothic Pro L" charset="0"/>
                <a:cs typeface="Kozuka Gothic Pro L" charset="0"/>
              </a:defRPr>
            </a:lvl3pPr>
            <a:lvl4pPr marL="1600200" indent="-228600" eaLnBrk="0" hangingPunct="0">
              <a:defRPr sz="2800">
                <a:solidFill>
                  <a:schemeClr val="tx1"/>
                </a:solidFill>
                <a:latin typeface="Arial" charset="0"/>
                <a:ea typeface="Kozuka Gothic Pro L" charset="0"/>
                <a:cs typeface="Kozuka Gothic Pro L" charset="0"/>
              </a:defRPr>
            </a:lvl4pPr>
            <a:lvl5pPr marL="2057400" indent="-228600" eaLnBrk="0" hangingPunct="0">
              <a:defRPr sz="28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eaLnBrk="1" hangingPunct="1"/>
            <a:r>
              <a:rPr lang="en-US" sz="1050" dirty="0">
                <a:ea typeface="ＭＳ Ｐゴシック" charset="0"/>
                <a:cs typeface="ＭＳ Ｐゴシック" charset="0"/>
              </a:rPr>
              <a:t>Aggregate Manager </a:t>
            </a:r>
            <a:r>
              <a:rPr lang="en-US" sz="1050" dirty="0" smtClean="0">
                <a:ea typeface="ＭＳ Ｐゴシック" charset="0"/>
                <a:cs typeface="ＭＳ Ｐゴシック" charset="0"/>
              </a:rPr>
              <a:t>(AM) API</a:t>
            </a:r>
            <a:endParaRPr lang="en-US" sz="1050" dirty="0">
              <a:ea typeface="ＭＳ Ｐゴシック" charset="0"/>
              <a:cs typeface="ＭＳ Ｐゴシック" charset="0"/>
            </a:endParaRPr>
          </a:p>
          <a:p>
            <a:pPr eaLnBrk="1" hangingPunct="1"/>
            <a:r>
              <a:rPr lang="en-US" sz="1050" dirty="0">
                <a:ea typeface="ＭＳ Ｐゴシック" charset="0"/>
                <a:cs typeface="ＭＳ Ｐゴシック" charset="0"/>
              </a:rPr>
              <a:t>    </a:t>
            </a:r>
            <a:r>
              <a:rPr lang="en-US" sz="788" dirty="0">
                <a:ea typeface="ＭＳ Ｐゴシック" charset="0"/>
                <a:cs typeface="ＭＳ Ｐゴシック" charset="0"/>
              </a:rPr>
              <a:t>- </a:t>
            </a:r>
            <a:r>
              <a:rPr lang="en-US" sz="788" dirty="0" err="1">
                <a:ea typeface="ＭＳ Ｐゴシック" charset="0"/>
                <a:cs typeface="ＭＳ Ｐゴシック" charset="0"/>
              </a:rPr>
              <a:t>listResources</a:t>
            </a:r>
            <a:endParaRPr lang="en-US" sz="788" dirty="0">
              <a:ea typeface="ＭＳ Ｐゴシック" charset="0"/>
              <a:cs typeface="ＭＳ Ｐゴシック" charset="0"/>
            </a:endParaRPr>
          </a:p>
          <a:p>
            <a:pPr eaLnBrk="1" hangingPunct="1"/>
            <a:r>
              <a:rPr lang="en-US" sz="788" dirty="0">
                <a:ea typeface="ＭＳ Ｐゴシック" charset="0"/>
                <a:cs typeface="ＭＳ Ｐゴシック" charset="0"/>
              </a:rPr>
              <a:t>      - </a:t>
            </a:r>
            <a:r>
              <a:rPr lang="en-US" sz="788" dirty="0" err="1">
                <a:ea typeface="ＭＳ Ｐゴシック" charset="0"/>
                <a:cs typeface="ＭＳ Ｐゴシック" charset="0"/>
              </a:rPr>
              <a:t>createSliver</a:t>
            </a:r>
            <a:endParaRPr lang="en-US" sz="788" dirty="0">
              <a:ea typeface="ＭＳ Ｐゴシック" charset="0"/>
              <a:cs typeface="ＭＳ Ｐゴシック" charset="0"/>
            </a:endParaRPr>
          </a:p>
          <a:p>
            <a:pPr eaLnBrk="1" hangingPunct="1"/>
            <a:r>
              <a:rPr lang="en-US" sz="788" dirty="0">
                <a:ea typeface="ＭＳ Ｐゴシック" charset="0"/>
                <a:cs typeface="ＭＳ Ｐゴシック" charset="0"/>
              </a:rPr>
              <a:t>      …</a:t>
            </a:r>
          </a:p>
        </p:txBody>
      </p:sp>
      <p:sp>
        <p:nvSpPr>
          <p:cNvPr id="20" name="Text Box 46"/>
          <p:cNvSpPr txBox="1">
            <a:spLocks noChangeArrowheads="1"/>
          </p:cNvSpPr>
          <p:nvPr/>
        </p:nvSpPr>
        <p:spPr bwMode="auto">
          <a:xfrm>
            <a:off x="5877601" y="3962122"/>
            <a:ext cx="672898"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742950" indent="-285750" eaLnBrk="0" hangingPunct="0">
              <a:defRPr sz="2800">
                <a:solidFill>
                  <a:schemeClr val="tx1"/>
                </a:solidFill>
                <a:latin typeface="Arial" charset="0"/>
                <a:ea typeface="Kozuka Gothic Pro L" charset="0"/>
                <a:cs typeface="Kozuka Gothic Pro L" charset="0"/>
              </a:defRPr>
            </a:lvl2pPr>
            <a:lvl3pPr marL="1143000" indent="-228600" eaLnBrk="0" hangingPunct="0">
              <a:defRPr sz="2800">
                <a:solidFill>
                  <a:schemeClr val="tx1"/>
                </a:solidFill>
                <a:latin typeface="Arial" charset="0"/>
                <a:ea typeface="Kozuka Gothic Pro L" charset="0"/>
                <a:cs typeface="Kozuka Gothic Pro L" charset="0"/>
              </a:defRPr>
            </a:lvl3pPr>
            <a:lvl4pPr marL="1600200" indent="-228600" eaLnBrk="0" hangingPunct="0">
              <a:defRPr sz="2800">
                <a:solidFill>
                  <a:schemeClr val="tx1"/>
                </a:solidFill>
                <a:latin typeface="Arial" charset="0"/>
                <a:ea typeface="Kozuka Gothic Pro L" charset="0"/>
                <a:cs typeface="Kozuka Gothic Pro L" charset="0"/>
              </a:defRPr>
            </a:lvl4pPr>
            <a:lvl5pPr marL="2057400" indent="-228600" eaLnBrk="0" hangingPunct="0">
              <a:defRPr sz="28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825" dirty="0">
                <a:ea typeface="ＭＳ Ｐゴシック" charset="0"/>
                <a:cs typeface="ＭＳ Ｐゴシック" charset="0"/>
              </a:rPr>
              <a:t>Aggregate</a:t>
            </a:r>
          </a:p>
          <a:p>
            <a:pPr algn="ctr" eaLnBrk="1" hangingPunct="1"/>
            <a:r>
              <a:rPr lang="en-US" sz="825" dirty="0">
                <a:ea typeface="ＭＳ Ｐゴシック" charset="0"/>
                <a:cs typeface="ＭＳ Ｐゴシック" charset="0"/>
              </a:rPr>
              <a:t>Manager</a:t>
            </a:r>
            <a:endParaRPr lang="en-US" sz="1050" dirty="0">
              <a:ea typeface="ＭＳ Ｐゴシック" charset="0"/>
              <a:cs typeface="ＭＳ Ｐゴシック" charset="0"/>
            </a:endParaRPr>
          </a:p>
        </p:txBody>
      </p:sp>
      <p:sp>
        <p:nvSpPr>
          <p:cNvPr id="21" name="Text Box 46"/>
          <p:cNvSpPr txBox="1">
            <a:spLocks noChangeArrowheads="1"/>
          </p:cNvSpPr>
          <p:nvPr/>
        </p:nvSpPr>
        <p:spPr bwMode="auto">
          <a:xfrm>
            <a:off x="6630478" y="3962122"/>
            <a:ext cx="1261221"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Kozuka Gothic Pro L" charset="0"/>
                <a:cs typeface="Kozuka Gothic Pro L" charset="0"/>
              </a:defRPr>
            </a:lvl1pPr>
            <a:lvl2pPr marL="742950" indent="-285750" eaLnBrk="0" hangingPunct="0">
              <a:defRPr sz="2800">
                <a:solidFill>
                  <a:schemeClr val="tx1"/>
                </a:solidFill>
                <a:latin typeface="Arial" charset="0"/>
                <a:ea typeface="Kozuka Gothic Pro L" charset="0"/>
                <a:cs typeface="Kozuka Gothic Pro L" charset="0"/>
              </a:defRPr>
            </a:lvl2pPr>
            <a:lvl3pPr marL="1143000" indent="-228600" eaLnBrk="0" hangingPunct="0">
              <a:defRPr sz="2800">
                <a:solidFill>
                  <a:schemeClr val="tx1"/>
                </a:solidFill>
                <a:latin typeface="Arial" charset="0"/>
                <a:ea typeface="Kozuka Gothic Pro L" charset="0"/>
                <a:cs typeface="Kozuka Gothic Pro L" charset="0"/>
              </a:defRPr>
            </a:lvl3pPr>
            <a:lvl4pPr marL="1600200" indent="-228600" eaLnBrk="0" hangingPunct="0">
              <a:defRPr sz="2800">
                <a:solidFill>
                  <a:schemeClr val="tx1"/>
                </a:solidFill>
                <a:latin typeface="Arial" charset="0"/>
                <a:ea typeface="Kozuka Gothic Pro L" charset="0"/>
                <a:cs typeface="Kozuka Gothic Pro L" charset="0"/>
              </a:defRPr>
            </a:lvl4pPr>
            <a:lvl5pPr marL="2057400" indent="-228600" eaLnBrk="0" hangingPunct="0">
              <a:defRPr sz="28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825" dirty="0">
                <a:ea typeface="ＭＳ Ｐゴシック" charset="0"/>
                <a:cs typeface="ＭＳ Ｐゴシック" charset="0"/>
              </a:rPr>
              <a:t>Aggregate Resources</a:t>
            </a:r>
            <a:endParaRPr lang="en-US" sz="1050" dirty="0">
              <a:ea typeface="ＭＳ Ｐゴシック" charset="0"/>
              <a:cs typeface="ＭＳ Ｐゴシック" charset="0"/>
            </a:endParaRPr>
          </a:p>
        </p:txBody>
      </p:sp>
      <p:grpSp>
        <p:nvGrpSpPr>
          <p:cNvPr id="26" name="Group 25"/>
          <p:cNvGrpSpPr/>
          <p:nvPr/>
        </p:nvGrpSpPr>
        <p:grpSpPr>
          <a:xfrm>
            <a:off x="5288873" y="1002373"/>
            <a:ext cx="903312" cy="1604833"/>
            <a:chOff x="6248470" y="2997200"/>
            <a:chExt cx="1204416" cy="1604833"/>
          </a:xfrm>
        </p:grpSpPr>
        <p:grpSp>
          <p:nvGrpSpPr>
            <p:cNvPr id="17" name="Group 16"/>
            <p:cNvGrpSpPr/>
            <p:nvPr/>
          </p:nvGrpSpPr>
          <p:grpSpPr>
            <a:xfrm>
              <a:off x="6280305" y="2997200"/>
              <a:ext cx="1066800" cy="1422400"/>
              <a:chOff x="-1219200" y="1752600"/>
              <a:chExt cx="914400" cy="1219200"/>
            </a:xfrm>
          </p:grpSpPr>
          <p:sp>
            <p:nvSpPr>
              <p:cNvPr id="5" name="Rectangle 4"/>
              <p:cNvSpPr/>
              <p:nvPr/>
            </p:nvSpPr>
            <p:spPr>
              <a:xfrm>
                <a:off x="-1219200" y="2286000"/>
                <a:ext cx="914400" cy="685800"/>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13" name="Isosceles Triangle 12"/>
              <p:cNvSpPr/>
              <p:nvPr/>
            </p:nvSpPr>
            <p:spPr>
              <a:xfrm>
                <a:off x="-1219200" y="1752600"/>
                <a:ext cx="914400" cy="502919"/>
              </a:xfrm>
              <a:prstGeom prst="triangle">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16" name="Rectangle 15"/>
              <p:cNvSpPr/>
              <p:nvPr/>
            </p:nvSpPr>
            <p:spPr>
              <a:xfrm>
                <a:off x="-533400" y="1905000"/>
                <a:ext cx="152400" cy="304800"/>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grpSp>
        <p:sp>
          <p:nvSpPr>
            <p:cNvPr id="22" name="TextBox 21"/>
            <p:cNvSpPr txBox="1"/>
            <p:nvPr/>
          </p:nvSpPr>
          <p:spPr>
            <a:xfrm>
              <a:off x="6431890" y="3679803"/>
              <a:ext cx="772413" cy="200055"/>
            </a:xfrm>
            <a:prstGeom prst="rect">
              <a:avLst/>
            </a:prstGeom>
            <a:solidFill>
              <a:schemeClr val="bg1"/>
            </a:solidFill>
          </p:spPr>
          <p:txBody>
            <a:bodyPr wrap="square" rtlCol="0" anchor="ctr">
              <a:spAutoFit/>
            </a:bodyPr>
            <a:lstStyle/>
            <a:p>
              <a:pPr algn="ctr">
                <a:lnSpc>
                  <a:spcPct val="60000"/>
                </a:lnSpc>
              </a:pPr>
              <a:r>
                <a:rPr lang="en-US" sz="1000" dirty="0"/>
                <a:t>users</a:t>
              </a:r>
            </a:p>
          </p:txBody>
        </p:sp>
        <p:sp>
          <p:nvSpPr>
            <p:cNvPr id="23" name="TextBox 22"/>
            <p:cNvSpPr txBox="1"/>
            <p:nvPr/>
          </p:nvSpPr>
          <p:spPr>
            <a:xfrm>
              <a:off x="6431890" y="4171146"/>
              <a:ext cx="772413" cy="200055"/>
            </a:xfrm>
            <a:prstGeom prst="rect">
              <a:avLst/>
            </a:prstGeom>
            <a:solidFill>
              <a:schemeClr val="bg1"/>
            </a:solidFill>
          </p:spPr>
          <p:txBody>
            <a:bodyPr wrap="square" rtlCol="0" anchor="ctr">
              <a:spAutoFit/>
            </a:bodyPr>
            <a:lstStyle/>
            <a:p>
              <a:pPr algn="ctr">
                <a:lnSpc>
                  <a:spcPct val="60000"/>
                </a:lnSpc>
              </a:pPr>
              <a:r>
                <a:rPr lang="en-US" sz="1000" dirty="0"/>
                <a:t>slices</a:t>
              </a:r>
            </a:p>
          </p:txBody>
        </p:sp>
        <p:sp>
          <p:nvSpPr>
            <p:cNvPr id="24" name="TextBox 23"/>
            <p:cNvSpPr txBox="1"/>
            <p:nvPr/>
          </p:nvSpPr>
          <p:spPr>
            <a:xfrm>
              <a:off x="6248470" y="4371201"/>
              <a:ext cx="1204416" cy="230832"/>
            </a:xfrm>
            <a:prstGeom prst="rect">
              <a:avLst/>
            </a:prstGeom>
            <a:noFill/>
          </p:spPr>
          <p:txBody>
            <a:bodyPr wrap="none" rtlCol="0">
              <a:spAutoFit/>
            </a:bodyPr>
            <a:lstStyle/>
            <a:p>
              <a:r>
                <a:rPr lang="en-US" sz="900" dirty="0"/>
                <a:t>clearinghouse</a:t>
              </a:r>
            </a:p>
          </p:txBody>
        </p:sp>
        <p:sp>
          <p:nvSpPr>
            <p:cNvPr id="25" name="TextBox 24"/>
            <p:cNvSpPr txBox="1"/>
            <p:nvPr/>
          </p:nvSpPr>
          <p:spPr>
            <a:xfrm>
              <a:off x="6394603" y="3926340"/>
              <a:ext cx="863601" cy="200055"/>
            </a:xfrm>
            <a:prstGeom prst="rect">
              <a:avLst/>
            </a:prstGeom>
            <a:solidFill>
              <a:schemeClr val="bg1"/>
            </a:solidFill>
          </p:spPr>
          <p:txBody>
            <a:bodyPr wrap="square" rtlCol="0" anchor="ctr">
              <a:spAutoFit/>
            </a:bodyPr>
            <a:lstStyle/>
            <a:p>
              <a:pPr algn="ctr">
                <a:lnSpc>
                  <a:spcPct val="60000"/>
                </a:lnSpc>
              </a:pPr>
              <a:r>
                <a:rPr lang="en-US" sz="1000" dirty="0"/>
                <a:t>projects</a:t>
              </a:r>
            </a:p>
          </p:txBody>
        </p:sp>
      </p:grpSp>
      <p:sp>
        <p:nvSpPr>
          <p:cNvPr id="27" name="Rectangle 26"/>
          <p:cNvSpPr/>
          <p:nvPr/>
        </p:nvSpPr>
        <p:spPr>
          <a:xfrm>
            <a:off x="2732605" y="1909391"/>
            <a:ext cx="400050" cy="1840868"/>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sp>
        <p:nvSpPr>
          <p:cNvPr id="28" name="Text Box 46"/>
          <p:cNvSpPr txBox="1">
            <a:spLocks noChangeArrowheads="1"/>
          </p:cNvSpPr>
          <p:nvPr/>
        </p:nvSpPr>
        <p:spPr bwMode="auto">
          <a:xfrm>
            <a:off x="2751530" y="3767073"/>
            <a:ext cx="37875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742950" indent="-285750" eaLnBrk="0" hangingPunct="0">
              <a:defRPr sz="2800">
                <a:solidFill>
                  <a:schemeClr val="tx1"/>
                </a:solidFill>
                <a:latin typeface="Arial" charset="0"/>
                <a:ea typeface="Kozuka Gothic Pro L" charset="0"/>
                <a:cs typeface="Kozuka Gothic Pro L" charset="0"/>
              </a:defRPr>
            </a:lvl2pPr>
            <a:lvl3pPr marL="1143000" indent="-228600" eaLnBrk="0" hangingPunct="0">
              <a:defRPr sz="2800">
                <a:solidFill>
                  <a:schemeClr val="tx1"/>
                </a:solidFill>
                <a:latin typeface="Arial" charset="0"/>
                <a:ea typeface="Kozuka Gothic Pro L" charset="0"/>
                <a:cs typeface="Kozuka Gothic Pro L" charset="0"/>
              </a:defRPr>
            </a:lvl3pPr>
            <a:lvl4pPr marL="1600200" indent="-228600" eaLnBrk="0" hangingPunct="0">
              <a:defRPr sz="2800">
                <a:solidFill>
                  <a:schemeClr val="tx1"/>
                </a:solidFill>
                <a:latin typeface="Arial" charset="0"/>
                <a:ea typeface="Kozuka Gothic Pro L" charset="0"/>
                <a:cs typeface="Kozuka Gothic Pro L" charset="0"/>
              </a:defRPr>
            </a:lvl4pPr>
            <a:lvl5pPr marL="2057400" indent="-228600" eaLnBrk="0" hangingPunct="0">
              <a:defRPr sz="28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825" dirty="0">
                <a:ea typeface="ＭＳ Ｐゴシック" charset="0"/>
                <a:cs typeface="ＭＳ Ｐゴシック" charset="0"/>
              </a:rPr>
              <a:t>Tool</a:t>
            </a:r>
          </a:p>
        </p:txBody>
      </p:sp>
    </p:spTree>
    <p:extLst>
      <p:ext uri="{BB962C8B-B14F-4D97-AF65-F5344CB8AC3E}">
        <p14:creationId xmlns:p14="http://schemas.microsoft.com/office/powerpoint/2010/main" val="67627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Specifications (</a:t>
            </a:r>
            <a:r>
              <a:rPr lang="en-US" dirty="0" err="1" smtClean="0"/>
              <a:t>Rspecs</a:t>
            </a:r>
            <a:r>
              <a:rPr lang="en-US" dirty="0" smtClean="0"/>
              <a:t>)</a:t>
            </a:r>
            <a:endParaRPr lang="en-US" dirty="0"/>
          </a:p>
        </p:txBody>
      </p:sp>
      <p:sp>
        <p:nvSpPr>
          <p:cNvPr id="3" name="Content Placeholder 2"/>
          <p:cNvSpPr>
            <a:spLocks noGrp="1"/>
          </p:cNvSpPr>
          <p:nvPr>
            <p:ph idx="1"/>
          </p:nvPr>
        </p:nvSpPr>
        <p:spPr>
          <a:xfrm>
            <a:off x="1485900" y="1295400"/>
            <a:ext cx="6343650" cy="1981200"/>
          </a:xfrm>
        </p:spPr>
        <p:txBody>
          <a:bodyPr/>
          <a:lstStyle/>
          <a:p>
            <a:r>
              <a:rPr lang="en-US" sz="1800" b="1" dirty="0" err="1">
                <a:latin typeface="Arial" charset="0"/>
                <a:ea typeface="Kozuka Gothic Pro L" charset="0"/>
              </a:rPr>
              <a:t>RSpecs</a:t>
            </a:r>
            <a:r>
              <a:rPr lang="en-US" sz="1800" b="1" dirty="0">
                <a:latin typeface="Arial" charset="0"/>
                <a:ea typeface="Kozuka Gothic Pro L" charset="0"/>
              </a:rPr>
              <a:t>:</a:t>
            </a:r>
            <a:r>
              <a:rPr lang="en-US" sz="1800" dirty="0">
                <a:latin typeface="Arial" charset="0"/>
                <a:ea typeface="Kozuka Gothic Pro L" charset="0"/>
              </a:rPr>
              <a:t> Lingua franca for describing and requesting resources</a:t>
            </a:r>
          </a:p>
          <a:p>
            <a:pPr lvl="1"/>
            <a:r>
              <a:rPr lang="en-US" sz="1500" b="1" dirty="0">
                <a:latin typeface="Arial" charset="0"/>
                <a:ea typeface="Kozuka Gothic Pro L" charset="0"/>
              </a:rPr>
              <a:t>“Machine language” </a:t>
            </a:r>
            <a:r>
              <a:rPr lang="en-US" sz="1500" dirty="0">
                <a:latin typeface="Arial" charset="0"/>
                <a:ea typeface="Kozuka Gothic Pro L" charset="0"/>
              </a:rPr>
              <a:t>for negotiating resources between experiment and aggregate</a:t>
            </a:r>
          </a:p>
          <a:p>
            <a:pPr lvl="1"/>
            <a:r>
              <a:rPr lang="en-US" sz="1500" dirty="0">
                <a:latin typeface="Arial" charset="0"/>
                <a:ea typeface="Kozuka Gothic Pro L" charset="0"/>
              </a:rPr>
              <a:t>Experimenter tools eliminate the need for most experimenters to write or read </a:t>
            </a:r>
            <a:r>
              <a:rPr lang="en-US" sz="1500" dirty="0" err="1">
                <a:latin typeface="Arial" charset="0"/>
                <a:ea typeface="Kozuka Gothic Pro L" charset="0"/>
              </a:rPr>
              <a:t>RSpec</a:t>
            </a:r>
            <a:endParaRPr lang="en-US" sz="1500" dirty="0">
              <a:latin typeface="Arial" charset="0"/>
              <a:ea typeface="Kozuka Gothic Pro L" charset="0"/>
            </a:endParaRPr>
          </a:p>
        </p:txBody>
      </p:sp>
      <p:sp>
        <p:nvSpPr>
          <p:cNvPr id="4" name="TextBox 4"/>
          <p:cNvSpPr txBox="1">
            <a:spLocks noChangeArrowheads="1"/>
          </p:cNvSpPr>
          <p:nvPr/>
        </p:nvSpPr>
        <p:spPr bwMode="auto">
          <a:xfrm>
            <a:off x="1881629" y="3395664"/>
            <a:ext cx="5772150" cy="2209800"/>
          </a:xfrm>
          <a:prstGeom prst="rect">
            <a:avLst/>
          </a:prstGeom>
          <a:solidFill>
            <a:srgbClr val="DCCFB6"/>
          </a:solidFill>
          <a:ln>
            <a:noFill/>
          </a:ln>
          <a:extLst/>
        </p:spPr>
        <p:txBody>
          <a:bodyPr wrap="none"/>
          <a:lstStyle>
            <a:lvl1pPr eaLnBrk="0" hangingPunct="0">
              <a:defRPr sz="2800">
                <a:solidFill>
                  <a:schemeClr val="tx1"/>
                </a:solidFill>
                <a:latin typeface="Arial" charset="0"/>
                <a:ea typeface="Kozuka Gothic Pro L" charset="0"/>
                <a:cs typeface="Kozuka Gothic Pro L" charset="0"/>
              </a:defRPr>
            </a:lvl1pPr>
            <a:lvl2pPr marL="742950" indent="-285750" eaLnBrk="0" hangingPunct="0">
              <a:defRPr sz="2800">
                <a:solidFill>
                  <a:schemeClr val="tx1"/>
                </a:solidFill>
                <a:latin typeface="Arial" charset="0"/>
                <a:ea typeface="Kozuka Gothic Pro L" charset="0"/>
                <a:cs typeface="Kozuka Gothic Pro L" charset="0"/>
              </a:defRPr>
            </a:lvl2pPr>
            <a:lvl3pPr marL="1143000" indent="-228600" eaLnBrk="0" hangingPunct="0">
              <a:defRPr sz="2800">
                <a:solidFill>
                  <a:schemeClr val="tx1"/>
                </a:solidFill>
                <a:latin typeface="Arial" charset="0"/>
                <a:ea typeface="Kozuka Gothic Pro L" charset="0"/>
                <a:cs typeface="Kozuka Gothic Pro L" charset="0"/>
              </a:defRPr>
            </a:lvl3pPr>
            <a:lvl4pPr marL="1600200" indent="-228600" eaLnBrk="0" hangingPunct="0">
              <a:defRPr sz="2800">
                <a:solidFill>
                  <a:schemeClr val="tx1"/>
                </a:solidFill>
                <a:latin typeface="Arial" charset="0"/>
                <a:ea typeface="Kozuka Gothic Pro L" charset="0"/>
                <a:cs typeface="Kozuka Gothic Pro L" charset="0"/>
              </a:defRPr>
            </a:lvl4pPr>
            <a:lvl5pPr marL="2057400" indent="-228600" eaLnBrk="0" hangingPunct="0">
              <a:defRPr sz="28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eaLnBrk="1" hangingPunct="1"/>
            <a:r>
              <a:rPr lang="en-US" sz="900" dirty="0">
                <a:latin typeface="Courier" charset="0"/>
                <a:cs typeface="Courier" charset="0"/>
              </a:rPr>
              <a:t>&lt;?xml version="1.0" encoding="UTF-8"?&gt;</a:t>
            </a:r>
          </a:p>
          <a:p>
            <a:pPr eaLnBrk="1" hangingPunct="1"/>
            <a:r>
              <a:rPr lang="en-US" sz="900" dirty="0">
                <a:latin typeface="Courier" charset="0"/>
                <a:cs typeface="Courier" charset="0"/>
              </a:rPr>
              <a:t>&lt;</a:t>
            </a:r>
            <a:r>
              <a:rPr lang="en-US" sz="900" dirty="0" err="1">
                <a:latin typeface="Courier" charset="0"/>
                <a:cs typeface="Courier" charset="0"/>
              </a:rPr>
              <a:t>rspec</a:t>
            </a:r>
            <a:r>
              <a:rPr lang="en-US" sz="900" dirty="0">
                <a:latin typeface="Courier" charset="0"/>
                <a:cs typeface="Courier" charset="0"/>
              </a:rPr>
              <a:t> </a:t>
            </a:r>
            <a:r>
              <a:rPr lang="en-US" sz="900" dirty="0" err="1">
                <a:latin typeface="Courier" charset="0"/>
                <a:cs typeface="Courier" charset="0"/>
              </a:rPr>
              <a:t>xmlns</a:t>
            </a:r>
            <a:r>
              <a:rPr lang="en-US" sz="900" dirty="0">
                <a:latin typeface="Courier" charset="0"/>
                <a:cs typeface="Courier" charset="0"/>
              </a:rPr>
              <a:t>="http://</a:t>
            </a:r>
            <a:r>
              <a:rPr lang="en-US" sz="900" dirty="0" err="1">
                <a:latin typeface="Courier" charset="0"/>
                <a:cs typeface="Courier" charset="0"/>
              </a:rPr>
              <a:t>www.protogeni.net</a:t>
            </a:r>
            <a:r>
              <a:rPr lang="en-US" sz="900" dirty="0">
                <a:latin typeface="Courier" charset="0"/>
                <a:cs typeface="Courier" charset="0"/>
              </a:rPr>
              <a:t>/resources/</a:t>
            </a:r>
            <a:r>
              <a:rPr lang="en-US" sz="900" dirty="0" err="1">
                <a:latin typeface="Courier" charset="0"/>
                <a:cs typeface="Courier" charset="0"/>
              </a:rPr>
              <a:t>rspec</a:t>
            </a:r>
            <a:r>
              <a:rPr lang="en-US" sz="900" dirty="0">
                <a:latin typeface="Courier" charset="0"/>
                <a:cs typeface="Courier" charset="0"/>
              </a:rPr>
              <a:t>/2"</a:t>
            </a:r>
          </a:p>
          <a:p>
            <a:pPr eaLnBrk="1" hangingPunct="1"/>
            <a:r>
              <a:rPr lang="en-US" sz="900" dirty="0">
                <a:latin typeface="Courier" charset="0"/>
                <a:cs typeface="Courier" charset="0"/>
              </a:rPr>
              <a:t>       </a:t>
            </a:r>
            <a:r>
              <a:rPr lang="en-US" sz="900" dirty="0" err="1">
                <a:latin typeface="Courier" charset="0"/>
                <a:cs typeface="Courier" charset="0"/>
              </a:rPr>
              <a:t>xmlns:xsi</a:t>
            </a:r>
            <a:r>
              <a:rPr lang="en-US" sz="900" dirty="0">
                <a:latin typeface="Courier" charset="0"/>
                <a:cs typeface="Courier" charset="0"/>
              </a:rPr>
              <a:t>="http://www.w3.org/2001/</a:t>
            </a:r>
            <a:r>
              <a:rPr lang="en-US" sz="900" dirty="0" err="1">
                <a:latin typeface="Courier" charset="0"/>
                <a:cs typeface="Courier" charset="0"/>
              </a:rPr>
              <a:t>XMLSchema</a:t>
            </a:r>
            <a:r>
              <a:rPr lang="en-US" sz="900" dirty="0">
                <a:latin typeface="Courier" charset="0"/>
                <a:cs typeface="Courier" charset="0"/>
              </a:rPr>
              <a:t>-instance"</a:t>
            </a:r>
          </a:p>
          <a:p>
            <a:pPr eaLnBrk="1" hangingPunct="1"/>
            <a:r>
              <a:rPr lang="en-US" sz="900" dirty="0">
                <a:latin typeface="Courier" charset="0"/>
                <a:cs typeface="Courier" charset="0"/>
              </a:rPr>
              <a:t>       </a:t>
            </a:r>
            <a:r>
              <a:rPr lang="en-US" sz="900" dirty="0" err="1">
                <a:latin typeface="Courier" charset="0"/>
                <a:cs typeface="Courier" charset="0"/>
              </a:rPr>
              <a:t>xsi:schemaLocation</a:t>
            </a:r>
            <a:r>
              <a:rPr lang="en-US" sz="900" dirty="0">
                <a:latin typeface="Courier" charset="0"/>
                <a:cs typeface="Courier" charset="0"/>
              </a:rPr>
              <a:t>="http://</a:t>
            </a:r>
            <a:r>
              <a:rPr lang="en-US" sz="900" dirty="0" err="1">
                <a:latin typeface="Courier" charset="0"/>
                <a:cs typeface="Courier" charset="0"/>
              </a:rPr>
              <a:t>www.protogeni.net</a:t>
            </a:r>
            <a:r>
              <a:rPr lang="en-US" sz="900" dirty="0">
                <a:latin typeface="Courier" charset="0"/>
                <a:cs typeface="Courier" charset="0"/>
              </a:rPr>
              <a:t>/resources/</a:t>
            </a:r>
            <a:r>
              <a:rPr lang="en-US" sz="900" dirty="0" err="1">
                <a:latin typeface="Courier" charset="0"/>
                <a:cs typeface="Courier" charset="0"/>
              </a:rPr>
              <a:t>rspec</a:t>
            </a:r>
            <a:r>
              <a:rPr lang="en-US" sz="900" dirty="0">
                <a:latin typeface="Courier" charset="0"/>
                <a:cs typeface="Courier" charset="0"/>
              </a:rPr>
              <a:t>/2</a:t>
            </a:r>
          </a:p>
          <a:p>
            <a:pPr eaLnBrk="1" hangingPunct="1"/>
            <a:r>
              <a:rPr lang="en-US" sz="900" dirty="0">
                <a:latin typeface="Courier" charset="0"/>
                <a:cs typeface="Courier" charset="0"/>
              </a:rPr>
              <a:t>                           http://</a:t>
            </a:r>
            <a:r>
              <a:rPr lang="en-US" sz="900" dirty="0" err="1">
                <a:latin typeface="Courier" charset="0"/>
                <a:cs typeface="Courier" charset="0"/>
              </a:rPr>
              <a:t>www.protogeni.net</a:t>
            </a:r>
            <a:r>
              <a:rPr lang="en-US" sz="900" dirty="0">
                <a:latin typeface="Courier" charset="0"/>
                <a:cs typeface="Courier" charset="0"/>
              </a:rPr>
              <a:t>/resources/</a:t>
            </a:r>
            <a:r>
              <a:rPr lang="en-US" sz="900" dirty="0" err="1">
                <a:latin typeface="Courier" charset="0"/>
                <a:cs typeface="Courier" charset="0"/>
              </a:rPr>
              <a:t>rspec</a:t>
            </a:r>
            <a:r>
              <a:rPr lang="en-US" sz="900" dirty="0">
                <a:latin typeface="Courier" charset="0"/>
                <a:cs typeface="Courier" charset="0"/>
              </a:rPr>
              <a:t>/2/</a:t>
            </a:r>
            <a:r>
              <a:rPr lang="en-US" sz="900" dirty="0" err="1">
                <a:latin typeface="Courier" charset="0"/>
                <a:cs typeface="Courier" charset="0"/>
              </a:rPr>
              <a:t>request.xsd</a:t>
            </a:r>
            <a:r>
              <a:rPr lang="en-US" sz="900" dirty="0">
                <a:latin typeface="Courier" charset="0"/>
                <a:cs typeface="Courier" charset="0"/>
              </a:rPr>
              <a:t>"</a:t>
            </a:r>
          </a:p>
          <a:p>
            <a:pPr eaLnBrk="1" hangingPunct="1"/>
            <a:r>
              <a:rPr lang="en-US" sz="900" dirty="0">
                <a:latin typeface="Courier" charset="0"/>
                <a:cs typeface="Courier" charset="0"/>
              </a:rPr>
              <a:t>       type="request" &gt;</a:t>
            </a:r>
          </a:p>
          <a:p>
            <a:pPr eaLnBrk="1" hangingPunct="1"/>
            <a:r>
              <a:rPr lang="en-US" sz="900" dirty="0">
                <a:latin typeface="Courier" charset="0"/>
                <a:cs typeface="Courier" charset="0"/>
              </a:rPr>
              <a:t>  &lt;node </a:t>
            </a:r>
            <a:r>
              <a:rPr lang="en-US" sz="900" dirty="0" err="1">
                <a:latin typeface="Courier" charset="0"/>
                <a:cs typeface="Courier" charset="0"/>
              </a:rPr>
              <a:t>client_id</a:t>
            </a:r>
            <a:r>
              <a:rPr lang="en-US" sz="900" dirty="0">
                <a:latin typeface="Courier" charset="0"/>
                <a:cs typeface="Courier" charset="0"/>
              </a:rPr>
              <a:t>="my-node"</a:t>
            </a:r>
          </a:p>
          <a:p>
            <a:pPr eaLnBrk="1" hangingPunct="1"/>
            <a:r>
              <a:rPr lang="en-US" sz="900" dirty="0">
                <a:latin typeface="Courier" charset="0"/>
                <a:cs typeface="Courier" charset="0"/>
              </a:rPr>
              <a:t>        exclusive="true"&gt;</a:t>
            </a:r>
          </a:p>
          <a:p>
            <a:pPr eaLnBrk="1" hangingPunct="1"/>
            <a:r>
              <a:rPr lang="en-US" sz="900" dirty="0">
                <a:latin typeface="Courier" charset="0"/>
                <a:cs typeface="Courier" charset="0"/>
              </a:rPr>
              <a:t>    &lt;</a:t>
            </a:r>
            <a:r>
              <a:rPr lang="en-US" sz="900" dirty="0" err="1">
                <a:latin typeface="Courier" charset="0"/>
                <a:cs typeface="Courier" charset="0"/>
              </a:rPr>
              <a:t>sliver_type</a:t>
            </a:r>
            <a:r>
              <a:rPr lang="en-US" sz="900" dirty="0">
                <a:latin typeface="Courier" charset="0"/>
                <a:cs typeface="Courier" charset="0"/>
              </a:rPr>
              <a:t> name="raw-pc" /&gt;</a:t>
            </a:r>
          </a:p>
          <a:p>
            <a:pPr eaLnBrk="1" hangingPunct="1"/>
            <a:r>
              <a:rPr lang="en-US" sz="900" dirty="0">
                <a:latin typeface="Courier" charset="0"/>
                <a:cs typeface="Courier" charset="0"/>
              </a:rPr>
              <a:t>  &lt;/node&gt;</a:t>
            </a:r>
          </a:p>
          <a:p>
            <a:pPr eaLnBrk="1" hangingPunct="1"/>
            <a:r>
              <a:rPr lang="en-US" sz="900" dirty="0">
                <a:latin typeface="Courier" charset="0"/>
                <a:cs typeface="Courier" charset="0"/>
              </a:rPr>
              <a:t>&lt;/</a:t>
            </a:r>
            <a:r>
              <a:rPr lang="en-US" sz="900" dirty="0" err="1">
                <a:latin typeface="Courier" charset="0"/>
                <a:cs typeface="Courier" charset="0"/>
              </a:rPr>
              <a:t>rspec</a:t>
            </a:r>
            <a:r>
              <a:rPr lang="en-US" sz="900" dirty="0">
                <a:latin typeface="Courier" charset="0"/>
                <a:cs typeface="Courier" charset="0"/>
              </a:rPr>
              <a:t>&gt;</a:t>
            </a:r>
            <a:endParaRPr lang="en-US" sz="900" dirty="0"/>
          </a:p>
        </p:txBody>
      </p:sp>
      <p:sp>
        <p:nvSpPr>
          <p:cNvPr id="5" name="TextBox 3"/>
          <p:cNvSpPr txBox="1">
            <a:spLocks noChangeArrowheads="1"/>
          </p:cNvSpPr>
          <p:nvPr/>
        </p:nvSpPr>
        <p:spPr bwMode="auto">
          <a:xfrm>
            <a:off x="4435166" y="5017071"/>
            <a:ext cx="2967478"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Arial" charset="0"/>
                <a:ea typeface="Kozuka Gothic Pro L" charset="0"/>
                <a:cs typeface="Kozuka Gothic Pro L" charset="0"/>
              </a:defRPr>
            </a:lvl1pPr>
            <a:lvl2pPr marL="742950" indent="-285750" eaLnBrk="0" hangingPunct="0">
              <a:defRPr sz="2800">
                <a:solidFill>
                  <a:schemeClr val="tx1"/>
                </a:solidFill>
                <a:latin typeface="Arial" charset="0"/>
                <a:ea typeface="Kozuka Gothic Pro L" charset="0"/>
                <a:cs typeface="Kozuka Gothic Pro L" charset="0"/>
              </a:defRPr>
            </a:lvl2pPr>
            <a:lvl3pPr marL="1143000" indent="-228600" eaLnBrk="0" hangingPunct="0">
              <a:defRPr sz="2800">
                <a:solidFill>
                  <a:schemeClr val="tx1"/>
                </a:solidFill>
                <a:latin typeface="Arial" charset="0"/>
                <a:ea typeface="Kozuka Gothic Pro L" charset="0"/>
                <a:cs typeface="Kozuka Gothic Pro L" charset="0"/>
              </a:defRPr>
            </a:lvl3pPr>
            <a:lvl4pPr marL="1600200" indent="-228600" eaLnBrk="0" hangingPunct="0">
              <a:defRPr sz="2800">
                <a:solidFill>
                  <a:schemeClr val="tx1"/>
                </a:solidFill>
                <a:latin typeface="Arial" charset="0"/>
                <a:ea typeface="Kozuka Gothic Pro L" charset="0"/>
                <a:cs typeface="Kozuka Gothic Pro L" charset="0"/>
              </a:defRPr>
            </a:lvl4pPr>
            <a:lvl5pPr marL="2057400" indent="-228600" eaLnBrk="0" hangingPunct="0">
              <a:defRPr sz="28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eaLnBrk="1" hangingPunct="1"/>
            <a:r>
              <a:rPr lang="en-US" sz="1200" b="1" dirty="0" err="1"/>
              <a:t>RSpec</a:t>
            </a:r>
            <a:r>
              <a:rPr lang="en-US" sz="1200" b="1" dirty="0"/>
              <a:t> for requesting a single node</a:t>
            </a:r>
          </a:p>
        </p:txBody>
      </p:sp>
    </p:spTree>
    <p:extLst>
      <p:ext uri="{BB962C8B-B14F-4D97-AF65-F5344CB8AC3E}">
        <p14:creationId xmlns:p14="http://schemas.microsoft.com/office/powerpoint/2010/main" val="10196300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charset="0"/>
                <a:ea typeface="ＭＳ Ｐゴシック" charset="0"/>
                <a:cs typeface="ＭＳ Ｐゴシック" charset="0"/>
              </a:rPr>
              <a:t>Reserving Resources using </a:t>
            </a:r>
            <a:r>
              <a:rPr lang="en-US" sz="1800" dirty="0" err="1">
                <a:latin typeface="Arial" charset="0"/>
                <a:ea typeface="ＭＳ Ｐゴシック" charset="0"/>
                <a:cs typeface="ＭＳ Ｐゴシック" charset="0"/>
              </a:rPr>
              <a:t>RSpecs</a:t>
            </a:r>
            <a:r>
              <a:rPr lang="en-US" sz="1800" dirty="0">
                <a:latin typeface="Arial" charset="0"/>
                <a:ea typeface="ＭＳ Ｐゴシック" charset="0"/>
                <a:cs typeface="ＭＳ Ｐゴシック" charset="0"/>
              </a:rPr>
              <a:t> and the AM API </a:t>
            </a:r>
            <a:endParaRPr lang="en-US" sz="1800" dirty="0"/>
          </a:p>
        </p:txBody>
      </p:sp>
      <p:sp>
        <p:nvSpPr>
          <p:cNvPr id="3" name="Content Placeholder 2"/>
          <p:cNvSpPr>
            <a:spLocks noGrp="1"/>
          </p:cNvSpPr>
          <p:nvPr>
            <p:ph idx="1"/>
          </p:nvPr>
        </p:nvSpPr>
        <p:spPr>
          <a:xfrm>
            <a:off x="1502432" y="1296418"/>
            <a:ext cx="6343650" cy="1266723"/>
          </a:xfrm>
        </p:spPr>
        <p:txBody>
          <a:bodyPr/>
          <a:lstStyle/>
          <a:p>
            <a:pPr marL="0" indent="0">
              <a:buNone/>
            </a:pPr>
            <a:r>
              <a:rPr lang="en-US" sz="1350" dirty="0">
                <a:solidFill>
                  <a:srgbClr val="595959"/>
                </a:solidFill>
              </a:rPr>
              <a:t>Experimenter </a:t>
            </a:r>
            <a:r>
              <a:rPr lang="en-US" sz="1350" b="1" dirty="0">
                <a:solidFill>
                  <a:srgbClr val="FF6600"/>
                </a:solidFill>
              </a:rPr>
              <a:t>tools</a:t>
            </a:r>
            <a:r>
              <a:rPr lang="en-US" sz="1350" dirty="0">
                <a:solidFill>
                  <a:srgbClr val="FF6600"/>
                </a:solidFill>
              </a:rPr>
              <a:t> </a:t>
            </a:r>
            <a:r>
              <a:rPr lang="en-US" sz="1350" dirty="0">
                <a:solidFill>
                  <a:srgbClr val="595959"/>
                </a:solidFill>
              </a:rPr>
              <a:t>and </a:t>
            </a:r>
            <a:r>
              <a:rPr lang="en-US" sz="1350" b="1" dirty="0">
                <a:solidFill>
                  <a:srgbClr val="FF6600"/>
                </a:solidFill>
              </a:rPr>
              <a:t>aggregates</a:t>
            </a:r>
            <a:r>
              <a:rPr lang="en-US" sz="1350" dirty="0">
                <a:solidFill>
                  <a:srgbClr val="FF6600"/>
                </a:solidFill>
              </a:rPr>
              <a:t> </a:t>
            </a:r>
            <a:r>
              <a:rPr lang="en-US" sz="1350" b="1" dirty="0">
                <a:solidFill>
                  <a:srgbClr val="FF6600"/>
                </a:solidFill>
              </a:rPr>
              <a:t>talk</a:t>
            </a:r>
            <a:r>
              <a:rPr lang="en-US" sz="1350" dirty="0">
                <a:solidFill>
                  <a:srgbClr val="595959"/>
                </a:solidFill>
              </a:rPr>
              <a:t> to each other </a:t>
            </a:r>
            <a:r>
              <a:rPr lang="en-US" sz="1350" b="1" dirty="0">
                <a:solidFill>
                  <a:srgbClr val="FF6600"/>
                </a:solidFill>
              </a:rPr>
              <a:t>using</a:t>
            </a:r>
            <a:r>
              <a:rPr lang="en-US" sz="1350" dirty="0">
                <a:solidFill>
                  <a:srgbClr val="FF6600"/>
                </a:solidFill>
              </a:rPr>
              <a:t> </a:t>
            </a:r>
            <a:r>
              <a:rPr lang="en-US" sz="1350" dirty="0">
                <a:solidFill>
                  <a:srgbClr val="595959"/>
                </a:solidFill>
              </a:rPr>
              <a:t>resource specifications </a:t>
            </a:r>
            <a:r>
              <a:rPr lang="en-US" sz="1350" dirty="0">
                <a:solidFill>
                  <a:schemeClr val="tx1"/>
                </a:solidFill>
              </a:rPr>
              <a:t>(</a:t>
            </a:r>
            <a:r>
              <a:rPr lang="en-US" sz="1350" b="1" dirty="0" err="1">
                <a:solidFill>
                  <a:srgbClr val="FF6600"/>
                </a:solidFill>
              </a:rPr>
              <a:t>RSpecs</a:t>
            </a:r>
            <a:r>
              <a:rPr lang="en-US" sz="1350" dirty="0">
                <a:solidFill>
                  <a:schemeClr val="tx1"/>
                </a:solidFill>
              </a:rPr>
              <a:t>) </a:t>
            </a:r>
            <a:r>
              <a:rPr lang="en-US" sz="1350" dirty="0">
                <a:solidFill>
                  <a:srgbClr val="595959"/>
                </a:solidFill>
              </a:rPr>
              <a:t>and the GENI Aggregate Manager API </a:t>
            </a:r>
            <a:r>
              <a:rPr lang="en-US" sz="1350" b="1" dirty="0">
                <a:solidFill>
                  <a:schemeClr val="tx1"/>
                </a:solidFill>
              </a:rPr>
              <a:t>(</a:t>
            </a:r>
            <a:r>
              <a:rPr lang="en-US" sz="1350" b="1" dirty="0">
                <a:solidFill>
                  <a:srgbClr val="FF6600"/>
                </a:solidFill>
              </a:rPr>
              <a:t>GENI AM API</a:t>
            </a:r>
            <a:r>
              <a:rPr lang="en-US" sz="1350" dirty="0">
                <a:solidFill>
                  <a:schemeClr val="tx1"/>
                </a:solidFill>
              </a:rPr>
              <a:t>)</a:t>
            </a:r>
          </a:p>
          <a:p>
            <a:pPr>
              <a:defRPr/>
            </a:pPr>
            <a:r>
              <a:rPr lang="en-US" sz="1350" b="1" dirty="0"/>
              <a:t>Advertisement </a:t>
            </a:r>
            <a:r>
              <a:rPr lang="en-US" sz="1350" b="1" dirty="0" err="1"/>
              <a:t>RSpec</a:t>
            </a:r>
            <a:r>
              <a:rPr lang="en-US" sz="1350" b="1" dirty="0"/>
              <a:t>: </a:t>
            </a:r>
            <a:r>
              <a:rPr lang="en-US" sz="1350" dirty="0"/>
              <a:t>What does an aggregate have?</a:t>
            </a:r>
          </a:p>
          <a:p>
            <a:pPr>
              <a:defRPr/>
            </a:pPr>
            <a:r>
              <a:rPr lang="en-US" sz="1350" b="1" dirty="0"/>
              <a:t>Request </a:t>
            </a:r>
            <a:r>
              <a:rPr lang="en-US" sz="1350" b="1" dirty="0" err="1"/>
              <a:t>RSpec</a:t>
            </a:r>
            <a:r>
              <a:rPr lang="en-US" sz="1350" b="1" dirty="0"/>
              <a:t>: </a:t>
            </a:r>
            <a:r>
              <a:rPr lang="en-US" sz="1350" dirty="0"/>
              <a:t>What does the experimenter want?</a:t>
            </a:r>
          </a:p>
          <a:p>
            <a:pPr>
              <a:defRPr/>
            </a:pPr>
            <a:r>
              <a:rPr lang="en-US" sz="1350" b="1" dirty="0"/>
              <a:t>Manifest </a:t>
            </a:r>
            <a:r>
              <a:rPr lang="en-US" sz="1350" b="1" dirty="0" err="1"/>
              <a:t>RSpec</a:t>
            </a:r>
            <a:r>
              <a:rPr lang="en-US" sz="1350" b="1" dirty="0"/>
              <a:t>: </a:t>
            </a:r>
            <a:r>
              <a:rPr lang="en-US" sz="1350" dirty="0"/>
              <a:t>What does the experimenter have?</a:t>
            </a:r>
          </a:p>
          <a:p>
            <a:endParaRPr lang="en-US" sz="1500" dirty="0"/>
          </a:p>
        </p:txBody>
      </p:sp>
      <p:sp>
        <p:nvSpPr>
          <p:cNvPr id="4" name="Rectangle 3"/>
          <p:cNvSpPr/>
          <p:nvPr/>
        </p:nvSpPr>
        <p:spPr>
          <a:xfrm>
            <a:off x="3314701" y="3549040"/>
            <a:ext cx="526256" cy="2895600"/>
          </a:xfrm>
          <a:prstGeom prst="rect">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5" name="Rectangle 4"/>
          <p:cNvSpPr/>
          <p:nvPr/>
        </p:nvSpPr>
        <p:spPr>
          <a:xfrm>
            <a:off x="6858000" y="3549040"/>
            <a:ext cx="1028700" cy="289560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6" name="TextBox 7"/>
          <p:cNvSpPr txBox="1">
            <a:spLocks noChangeArrowheads="1"/>
          </p:cNvSpPr>
          <p:nvPr/>
        </p:nvSpPr>
        <p:spPr bwMode="auto">
          <a:xfrm>
            <a:off x="7013711" y="4482491"/>
            <a:ext cx="7172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742950" indent="-285750" eaLnBrk="0" hangingPunct="0">
              <a:defRPr sz="2800">
                <a:solidFill>
                  <a:schemeClr val="tx1"/>
                </a:solidFill>
                <a:latin typeface="Arial" charset="0"/>
                <a:ea typeface="Kozuka Gothic Pro L" charset="0"/>
                <a:cs typeface="Kozuka Gothic Pro L" charset="0"/>
              </a:defRPr>
            </a:lvl2pPr>
            <a:lvl3pPr marL="1143000" indent="-228600" eaLnBrk="0" hangingPunct="0">
              <a:defRPr sz="2800">
                <a:solidFill>
                  <a:schemeClr val="tx1"/>
                </a:solidFill>
                <a:latin typeface="Arial" charset="0"/>
                <a:ea typeface="Kozuka Gothic Pro L" charset="0"/>
                <a:cs typeface="Kozuka Gothic Pro L" charset="0"/>
              </a:defRPr>
            </a:lvl3pPr>
            <a:lvl4pPr marL="1600200" indent="-228600" eaLnBrk="0" hangingPunct="0">
              <a:defRPr sz="2800">
                <a:solidFill>
                  <a:schemeClr val="tx1"/>
                </a:solidFill>
                <a:latin typeface="Arial" charset="0"/>
                <a:ea typeface="Kozuka Gothic Pro L" charset="0"/>
                <a:cs typeface="Kozuka Gothic Pro L" charset="0"/>
              </a:defRPr>
            </a:lvl4pPr>
            <a:lvl5pPr marL="2057400" indent="-228600" eaLnBrk="0" hangingPunct="0">
              <a:defRPr sz="28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900">
                <a:ea typeface="ＭＳ Ｐゴシック" charset="0"/>
                <a:cs typeface="ＭＳ Ｐゴシック" charset="0"/>
              </a:rPr>
              <a:t>Aggregate</a:t>
            </a:r>
          </a:p>
          <a:p>
            <a:pPr algn="ctr" eaLnBrk="1" hangingPunct="1"/>
            <a:r>
              <a:rPr lang="en-US" sz="900">
                <a:ea typeface="ＭＳ Ｐゴシック" charset="0"/>
                <a:cs typeface="ＭＳ Ｐゴシック" charset="0"/>
              </a:rPr>
              <a:t>Manager</a:t>
            </a:r>
          </a:p>
        </p:txBody>
      </p:sp>
      <p:sp>
        <p:nvSpPr>
          <p:cNvPr id="7" name="TextBox 8"/>
          <p:cNvSpPr txBox="1">
            <a:spLocks noChangeArrowheads="1"/>
          </p:cNvSpPr>
          <p:nvPr/>
        </p:nvSpPr>
        <p:spPr bwMode="auto">
          <a:xfrm rot="16200000">
            <a:off x="2229788" y="4804707"/>
            <a:ext cx="268656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Kozuka Gothic Pro L" charset="0"/>
                <a:cs typeface="Kozuka Gothic Pro L" charset="0"/>
              </a:defRPr>
            </a:lvl1pPr>
            <a:lvl2pPr marL="742950" indent="-285750" eaLnBrk="0" hangingPunct="0">
              <a:defRPr sz="2800">
                <a:solidFill>
                  <a:schemeClr val="tx1"/>
                </a:solidFill>
                <a:latin typeface="Arial" charset="0"/>
                <a:ea typeface="Kozuka Gothic Pro L" charset="0"/>
                <a:cs typeface="Kozuka Gothic Pro L" charset="0"/>
              </a:defRPr>
            </a:lvl2pPr>
            <a:lvl3pPr marL="1143000" indent="-228600" eaLnBrk="0" hangingPunct="0">
              <a:defRPr sz="2800">
                <a:solidFill>
                  <a:schemeClr val="tx1"/>
                </a:solidFill>
                <a:latin typeface="Arial" charset="0"/>
                <a:ea typeface="Kozuka Gothic Pro L" charset="0"/>
                <a:cs typeface="Kozuka Gothic Pro L" charset="0"/>
              </a:defRPr>
            </a:lvl3pPr>
            <a:lvl4pPr marL="1600200" indent="-228600" eaLnBrk="0" hangingPunct="0">
              <a:defRPr sz="2800">
                <a:solidFill>
                  <a:schemeClr val="tx1"/>
                </a:solidFill>
                <a:latin typeface="Arial" charset="0"/>
                <a:ea typeface="Kozuka Gothic Pro L" charset="0"/>
                <a:cs typeface="Kozuka Gothic Pro L" charset="0"/>
              </a:defRPr>
            </a:lvl4pPr>
            <a:lvl5pPr marL="2057400" indent="-228600" eaLnBrk="0" hangingPunct="0">
              <a:defRPr sz="2800">
                <a:solidFill>
                  <a:schemeClr val="tx1"/>
                </a:solidFill>
                <a:latin typeface="Arial" charset="0"/>
                <a:ea typeface="Kozuka Gothic Pro L" charset="0"/>
                <a:cs typeface="Kozuka Gothic Pro L" charset="0"/>
              </a:defRPr>
            </a:lvl5pPr>
            <a:lvl6pPr marL="25146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29718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34290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3886200" indent="-2286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050" dirty="0">
                <a:ea typeface="ＭＳ Ｐゴシック" charset="0"/>
                <a:cs typeface="ＭＳ Ｐゴシック" charset="0"/>
              </a:rPr>
              <a:t>Experimenter</a:t>
            </a:r>
          </a:p>
          <a:p>
            <a:pPr algn="ctr" eaLnBrk="1" hangingPunct="1"/>
            <a:r>
              <a:rPr lang="en-US" sz="1050" dirty="0">
                <a:ea typeface="ＭＳ Ｐゴシック" charset="0"/>
                <a:cs typeface="ＭＳ Ｐゴシック" charset="0"/>
              </a:rPr>
              <a:t>Tool</a:t>
            </a:r>
          </a:p>
        </p:txBody>
      </p:sp>
      <p:cxnSp>
        <p:nvCxnSpPr>
          <p:cNvPr id="8" name="Straight Arrow Connector 7"/>
          <p:cNvCxnSpPr/>
          <p:nvPr/>
        </p:nvCxnSpPr>
        <p:spPr>
          <a:xfrm flipH="1">
            <a:off x="3886200" y="4244365"/>
            <a:ext cx="2857500" cy="0"/>
          </a:xfrm>
          <a:prstGeom prst="straightConnector1">
            <a:avLst/>
          </a:prstGeom>
          <a:ln w="28575" cmpd="sng">
            <a:headEnd type="none"/>
            <a:tailEnd type="triangle" w="lg" len="lg"/>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886200" y="3891940"/>
            <a:ext cx="2914650" cy="0"/>
          </a:xfrm>
          <a:prstGeom prst="straightConnector1">
            <a:avLst/>
          </a:prstGeom>
          <a:ln w="28575" cmpd="sng">
            <a:headEnd type="none"/>
            <a:tailEnd type="triangle" w="lg" len="lg"/>
          </a:ln>
        </p:spPr>
        <p:style>
          <a:lnRef idx="2">
            <a:schemeClr val="dk1"/>
          </a:lnRef>
          <a:fillRef idx="0">
            <a:schemeClr val="dk1"/>
          </a:fillRef>
          <a:effectRef idx="1">
            <a:schemeClr val="dk1"/>
          </a:effectRef>
          <a:fontRef idx="minor">
            <a:schemeClr val="tx1"/>
          </a:fontRef>
        </p:style>
      </p:cxnSp>
      <p:pic>
        <p:nvPicPr>
          <p:cNvPr id="10" name="Picture 2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71601" y="3320441"/>
            <a:ext cx="189547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6"/>
          <p:cNvSpPr>
            <a:spLocks noChangeArrowheads="1"/>
          </p:cNvSpPr>
          <p:nvPr/>
        </p:nvSpPr>
        <p:spPr bwMode="auto">
          <a:xfrm>
            <a:off x="4457700" y="3549041"/>
            <a:ext cx="1714500" cy="21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788" dirty="0" err="1">
                <a:latin typeface="Courier" charset="0"/>
                <a:cs typeface="Courier" charset="0"/>
              </a:rPr>
              <a:t>ListResources</a:t>
            </a:r>
            <a:r>
              <a:rPr lang="en-US" sz="788" dirty="0">
                <a:latin typeface="Courier" charset="0"/>
                <a:cs typeface="Courier" charset="0"/>
              </a:rPr>
              <a:t>(…)</a:t>
            </a:r>
            <a:endParaRPr lang="en-US" sz="788" dirty="0"/>
          </a:p>
        </p:txBody>
      </p:sp>
      <p:sp>
        <p:nvSpPr>
          <p:cNvPr id="12" name="Rectangle 11"/>
          <p:cNvSpPr/>
          <p:nvPr/>
        </p:nvSpPr>
        <p:spPr>
          <a:xfrm>
            <a:off x="4400550" y="3939566"/>
            <a:ext cx="1714500" cy="213597"/>
          </a:xfrm>
          <a:prstGeom prst="rect">
            <a:avLst/>
          </a:prstGeom>
        </p:spPr>
        <p:txBody>
          <a:bodyPr>
            <a:spAutoFit/>
          </a:bodyPr>
          <a:lstStyle/>
          <a:p>
            <a:pPr>
              <a:defRPr/>
            </a:pPr>
            <a:r>
              <a:rPr lang="en-US" sz="788" b="1" dirty="0">
                <a:latin typeface="+mn-lt"/>
                <a:cs typeface="Courier"/>
              </a:rPr>
              <a:t>Advertisement </a:t>
            </a:r>
            <a:r>
              <a:rPr lang="en-US" sz="788" b="1" dirty="0" err="1">
                <a:latin typeface="+mn-lt"/>
                <a:cs typeface="Courier"/>
              </a:rPr>
              <a:t>RSpec</a:t>
            </a:r>
            <a:endParaRPr lang="en-US" sz="788" b="1" dirty="0">
              <a:latin typeface="+mn-lt"/>
            </a:endParaRPr>
          </a:p>
        </p:txBody>
      </p:sp>
      <p:cxnSp>
        <p:nvCxnSpPr>
          <p:cNvPr id="13" name="Straight Arrow Connector 12"/>
          <p:cNvCxnSpPr/>
          <p:nvPr/>
        </p:nvCxnSpPr>
        <p:spPr>
          <a:xfrm>
            <a:off x="3886200" y="4882540"/>
            <a:ext cx="2914650" cy="0"/>
          </a:xfrm>
          <a:prstGeom prst="straightConnector1">
            <a:avLst/>
          </a:prstGeom>
          <a:ln w="28575" cmpd="sng">
            <a:headEnd type="none"/>
            <a:tailEnd type="triangle" w="lg" len="lg"/>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4086225" y="4539641"/>
            <a:ext cx="2628900" cy="213597"/>
          </a:xfrm>
          <a:prstGeom prst="rect">
            <a:avLst/>
          </a:prstGeom>
        </p:spPr>
        <p:txBody>
          <a:bodyPr>
            <a:spAutoFit/>
          </a:bodyPr>
          <a:lstStyle/>
          <a:p>
            <a:pPr>
              <a:defRPr/>
            </a:pPr>
            <a:r>
              <a:rPr lang="en-US" sz="788" dirty="0" err="1">
                <a:latin typeface="Courier"/>
                <a:cs typeface="Courier"/>
              </a:rPr>
              <a:t>CreateSliver</a:t>
            </a:r>
            <a:r>
              <a:rPr lang="en-US" sz="788" dirty="0">
                <a:latin typeface="Courier"/>
                <a:cs typeface="Courier"/>
              </a:rPr>
              <a:t>(</a:t>
            </a:r>
            <a:r>
              <a:rPr lang="en-US" sz="788" b="1" dirty="0">
                <a:latin typeface="+mn-lt"/>
                <a:cs typeface="Courier"/>
              </a:rPr>
              <a:t>Request </a:t>
            </a:r>
            <a:r>
              <a:rPr lang="en-US" sz="788" b="1" dirty="0" err="1">
                <a:latin typeface="+mn-lt"/>
                <a:cs typeface="Courier"/>
              </a:rPr>
              <a:t>RSpec</a:t>
            </a:r>
            <a:r>
              <a:rPr lang="en-US" sz="788" dirty="0">
                <a:latin typeface="Courier"/>
                <a:cs typeface="Courier"/>
              </a:rPr>
              <a:t>, …)</a:t>
            </a:r>
            <a:endParaRPr lang="en-US" sz="788" dirty="0"/>
          </a:p>
        </p:txBody>
      </p:sp>
      <p:cxnSp>
        <p:nvCxnSpPr>
          <p:cNvPr id="15" name="Straight Arrow Connector 14"/>
          <p:cNvCxnSpPr/>
          <p:nvPr/>
        </p:nvCxnSpPr>
        <p:spPr>
          <a:xfrm flipH="1">
            <a:off x="3886200" y="5263540"/>
            <a:ext cx="2857500" cy="0"/>
          </a:xfrm>
          <a:prstGeom prst="straightConnector1">
            <a:avLst/>
          </a:prstGeom>
          <a:ln w="28575" cmpd="sng">
            <a:headEnd type="none"/>
            <a:tailEnd type="triangle" w="lg" len="lg"/>
          </a:ln>
        </p:spPr>
        <p:style>
          <a:lnRef idx="2">
            <a:schemeClr val="dk1"/>
          </a:lnRef>
          <a:fillRef idx="0">
            <a:schemeClr val="dk1"/>
          </a:fillRef>
          <a:effectRef idx="1">
            <a:schemeClr val="dk1"/>
          </a:effectRef>
          <a:fontRef idx="minor">
            <a:schemeClr val="tx1"/>
          </a:fontRef>
        </p:style>
      </p:cxnSp>
      <p:sp>
        <p:nvSpPr>
          <p:cNvPr id="16" name="Rectangle 15"/>
          <p:cNvSpPr/>
          <p:nvPr/>
        </p:nvSpPr>
        <p:spPr>
          <a:xfrm>
            <a:off x="4410075" y="4933341"/>
            <a:ext cx="1714500" cy="213597"/>
          </a:xfrm>
          <a:prstGeom prst="rect">
            <a:avLst/>
          </a:prstGeom>
        </p:spPr>
        <p:txBody>
          <a:bodyPr>
            <a:spAutoFit/>
          </a:bodyPr>
          <a:lstStyle/>
          <a:p>
            <a:pPr>
              <a:defRPr/>
            </a:pPr>
            <a:r>
              <a:rPr lang="en-US" sz="788" b="1" dirty="0">
                <a:latin typeface="+mn-lt"/>
                <a:cs typeface="Courier"/>
              </a:rPr>
              <a:t>Manifest </a:t>
            </a:r>
            <a:r>
              <a:rPr lang="en-US" sz="788" b="1" dirty="0" err="1">
                <a:latin typeface="+mn-lt"/>
                <a:cs typeface="Courier"/>
              </a:rPr>
              <a:t>RSpec</a:t>
            </a:r>
            <a:endParaRPr lang="en-US" sz="788" b="1" dirty="0">
              <a:latin typeface="+mn-lt"/>
            </a:endParaRPr>
          </a:p>
        </p:txBody>
      </p:sp>
      <p:cxnSp>
        <p:nvCxnSpPr>
          <p:cNvPr id="17" name="Straight Arrow Connector 16"/>
          <p:cNvCxnSpPr/>
          <p:nvPr/>
        </p:nvCxnSpPr>
        <p:spPr>
          <a:xfrm flipH="1">
            <a:off x="3886200" y="6263665"/>
            <a:ext cx="2857500" cy="0"/>
          </a:xfrm>
          <a:prstGeom prst="straightConnector1">
            <a:avLst/>
          </a:prstGeom>
          <a:ln w="28575" cmpd="sng">
            <a:headEnd type="none"/>
            <a:tailEnd type="triangle" w="lg" len="lg"/>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3886200" y="5873140"/>
            <a:ext cx="2914650" cy="0"/>
          </a:xfrm>
          <a:prstGeom prst="straightConnector1">
            <a:avLst/>
          </a:prstGeom>
          <a:ln w="28575" cmpd="sng">
            <a:headEnd type="none"/>
            <a:tailEnd type="triangle" w="lg" len="lg"/>
          </a:ln>
        </p:spPr>
        <p:style>
          <a:lnRef idx="2">
            <a:schemeClr val="dk1"/>
          </a:lnRef>
          <a:fillRef idx="0">
            <a:schemeClr val="dk1"/>
          </a:fillRef>
          <a:effectRef idx="1">
            <a:schemeClr val="dk1"/>
          </a:effectRef>
          <a:fontRef idx="minor">
            <a:schemeClr val="tx1"/>
          </a:fontRef>
        </p:style>
      </p:cxnSp>
      <p:sp>
        <p:nvSpPr>
          <p:cNvPr id="19" name="Rectangle 36"/>
          <p:cNvSpPr>
            <a:spLocks noChangeArrowheads="1"/>
          </p:cNvSpPr>
          <p:nvPr/>
        </p:nvSpPr>
        <p:spPr bwMode="auto">
          <a:xfrm>
            <a:off x="4000500" y="5542941"/>
            <a:ext cx="2686050" cy="21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788" dirty="0" err="1">
                <a:latin typeface="Courier" charset="0"/>
                <a:cs typeface="Courier" charset="0"/>
              </a:rPr>
              <a:t>ListResources</a:t>
            </a:r>
            <a:r>
              <a:rPr lang="en-US" sz="788" dirty="0">
                <a:latin typeface="Courier" charset="0"/>
                <a:cs typeface="Courier" charset="0"/>
              </a:rPr>
              <a:t>(</a:t>
            </a:r>
            <a:r>
              <a:rPr lang="en-US" sz="788" dirty="0" err="1">
                <a:latin typeface="Courier" charset="0"/>
                <a:cs typeface="Courier" charset="0"/>
              </a:rPr>
              <a:t>SliceName</a:t>
            </a:r>
            <a:r>
              <a:rPr lang="en-US" sz="788" dirty="0">
                <a:latin typeface="Courier" charset="0"/>
                <a:cs typeface="Courier" charset="0"/>
              </a:rPr>
              <a:t>, …)</a:t>
            </a:r>
            <a:endParaRPr lang="en-US" sz="788" dirty="0"/>
          </a:p>
        </p:txBody>
      </p:sp>
      <p:sp>
        <p:nvSpPr>
          <p:cNvPr id="20" name="Rectangle 19"/>
          <p:cNvSpPr/>
          <p:nvPr/>
        </p:nvSpPr>
        <p:spPr>
          <a:xfrm>
            <a:off x="4400550" y="5958866"/>
            <a:ext cx="1714500" cy="213597"/>
          </a:xfrm>
          <a:prstGeom prst="rect">
            <a:avLst/>
          </a:prstGeom>
        </p:spPr>
        <p:txBody>
          <a:bodyPr>
            <a:spAutoFit/>
          </a:bodyPr>
          <a:lstStyle/>
          <a:p>
            <a:pPr>
              <a:defRPr/>
            </a:pPr>
            <a:r>
              <a:rPr lang="en-US" sz="788" b="1" dirty="0">
                <a:latin typeface="+mn-lt"/>
                <a:cs typeface="Courier"/>
              </a:rPr>
              <a:t>Manifest </a:t>
            </a:r>
            <a:r>
              <a:rPr lang="en-US" sz="788" b="1" dirty="0" err="1">
                <a:latin typeface="+mn-lt"/>
                <a:cs typeface="Courier"/>
              </a:rPr>
              <a:t>RSpec</a:t>
            </a:r>
            <a:endParaRPr lang="en-US" sz="788" b="1" dirty="0">
              <a:latin typeface="+mn-lt"/>
            </a:endParaRPr>
          </a:p>
        </p:txBody>
      </p:sp>
      <p:sp>
        <p:nvSpPr>
          <p:cNvPr id="21" name="Oval Callout 20"/>
          <p:cNvSpPr/>
          <p:nvPr/>
        </p:nvSpPr>
        <p:spPr>
          <a:xfrm>
            <a:off x="3367919" y="2861241"/>
            <a:ext cx="1309764" cy="793947"/>
          </a:xfrm>
          <a:prstGeom prst="wedgeEllipseCallou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What do </a:t>
            </a:r>
            <a:r>
              <a:rPr lang="en-US" sz="1350" i="1" dirty="0">
                <a:solidFill>
                  <a:schemeClr val="tx1"/>
                </a:solidFill>
              </a:rPr>
              <a:t>you</a:t>
            </a:r>
            <a:r>
              <a:rPr lang="en-US" sz="1350" dirty="0">
                <a:solidFill>
                  <a:schemeClr val="tx1"/>
                </a:solidFill>
              </a:rPr>
              <a:t> have?</a:t>
            </a:r>
          </a:p>
        </p:txBody>
      </p:sp>
      <p:sp>
        <p:nvSpPr>
          <p:cNvPr id="22" name="Oval Callout 21"/>
          <p:cNvSpPr/>
          <p:nvPr/>
        </p:nvSpPr>
        <p:spPr>
          <a:xfrm>
            <a:off x="6280927" y="3257176"/>
            <a:ext cx="1308001" cy="792647"/>
          </a:xfrm>
          <a:prstGeom prst="wedgeEllipseCallout">
            <a:avLst>
              <a:gd name="adj1" fmla="val 35946"/>
              <a:gd name="adj2" fmla="val 58192"/>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I have …</a:t>
            </a:r>
          </a:p>
        </p:txBody>
      </p:sp>
      <p:sp>
        <p:nvSpPr>
          <p:cNvPr id="23" name="Oval Callout 22"/>
          <p:cNvSpPr/>
          <p:nvPr/>
        </p:nvSpPr>
        <p:spPr>
          <a:xfrm>
            <a:off x="3367919" y="3804853"/>
            <a:ext cx="1309764" cy="793947"/>
          </a:xfrm>
          <a:prstGeom prst="wedgeEllipseCallou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I would like …</a:t>
            </a:r>
          </a:p>
        </p:txBody>
      </p:sp>
      <p:sp>
        <p:nvSpPr>
          <p:cNvPr id="24" name="Oval Callout 23"/>
          <p:cNvSpPr/>
          <p:nvPr/>
        </p:nvSpPr>
        <p:spPr>
          <a:xfrm>
            <a:off x="6280927" y="4320126"/>
            <a:ext cx="1308001" cy="792647"/>
          </a:xfrm>
          <a:prstGeom prst="wedgeEllipseCallout">
            <a:avLst>
              <a:gd name="adj1" fmla="val 35946"/>
              <a:gd name="adj2" fmla="val 58192"/>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You have …</a:t>
            </a:r>
          </a:p>
        </p:txBody>
      </p:sp>
      <p:sp>
        <p:nvSpPr>
          <p:cNvPr id="25" name="Oval Callout 24"/>
          <p:cNvSpPr/>
          <p:nvPr/>
        </p:nvSpPr>
        <p:spPr>
          <a:xfrm>
            <a:off x="3345618" y="4768371"/>
            <a:ext cx="1309764" cy="793947"/>
          </a:xfrm>
          <a:prstGeom prst="wedgeEllipseCallou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solidFill>
                  <a:schemeClr val="tx1"/>
                </a:solidFill>
              </a:rPr>
              <a:t>What do </a:t>
            </a:r>
            <a:r>
              <a:rPr lang="en-US" sz="1350" i="1" dirty="0">
                <a:solidFill>
                  <a:schemeClr val="tx1"/>
                </a:solidFill>
              </a:rPr>
              <a:t>I </a:t>
            </a:r>
            <a:r>
              <a:rPr lang="en-US" sz="1350" dirty="0">
                <a:solidFill>
                  <a:schemeClr val="tx1"/>
                </a:solidFill>
              </a:rPr>
              <a:t>have?</a:t>
            </a:r>
          </a:p>
        </p:txBody>
      </p:sp>
      <p:sp>
        <p:nvSpPr>
          <p:cNvPr id="26" name="Oval Callout 25"/>
          <p:cNvSpPr/>
          <p:nvPr/>
        </p:nvSpPr>
        <p:spPr>
          <a:xfrm>
            <a:off x="6280927" y="5403379"/>
            <a:ext cx="1308001" cy="792647"/>
          </a:xfrm>
          <a:prstGeom prst="wedgeEllipseCallout">
            <a:avLst>
              <a:gd name="adj1" fmla="val 35946"/>
              <a:gd name="adj2" fmla="val 58192"/>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You have …</a:t>
            </a:r>
          </a:p>
        </p:txBody>
      </p:sp>
    </p:spTree>
    <p:extLst>
      <p:ext uri="{BB962C8B-B14F-4D97-AF65-F5344CB8AC3E}">
        <p14:creationId xmlns:p14="http://schemas.microsoft.com/office/powerpoint/2010/main" val="1108670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19" grpId="0"/>
      <p:bldP spid="20" grpId="0"/>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Hands On Exercises</a:t>
            </a:r>
            <a:endParaRPr lang="en-US" sz="4000" dirty="0"/>
          </a:p>
        </p:txBody>
      </p:sp>
      <p:sp>
        <p:nvSpPr>
          <p:cNvPr id="3" name="Content Placeholder 2"/>
          <p:cNvSpPr>
            <a:spLocks noGrp="1"/>
          </p:cNvSpPr>
          <p:nvPr>
            <p:ph idx="1"/>
          </p:nvPr>
        </p:nvSpPr>
        <p:spPr/>
        <p:txBody>
          <a:bodyPr/>
          <a:lstStyle/>
          <a:p>
            <a:pPr marL="0" indent="0" algn="ctr">
              <a:buNone/>
            </a:pPr>
            <a:r>
              <a:rPr lang="en-US" sz="3200" b="1" dirty="0" smtClean="0"/>
              <a:t>Experiment #1 in GENI</a:t>
            </a:r>
          </a:p>
          <a:p>
            <a:pPr marL="0" indent="0">
              <a:buNone/>
            </a:pPr>
            <a:endParaRPr lang="en-US" dirty="0" smtClean="0"/>
          </a:p>
          <a:p>
            <a:pPr marL="0" indent="0" algn="ctr">
              <a:buNone/>
            </a:pPr>
            <a:r>
              <a:rPr lang="en-US" dirty="0" smtClean="0"/>
              <a:t>Reserve two VMs connected at Layer 2</a:t>
            </a:r>
          </a:p>
        </p:txBody>
      </p:sp>
      <p:grpSp>
        <p:nvGrpSpPr>
          <p:cNvPr id="25" name="Group 24"/>
          <p:cNvGrpSpPr/>
          <p:nvPr/>
        </p:nvGrpSpPr>
        <p:grpSpPr>
          <a:xfrm>
            <a:off x="948163" y="3311251"/>
            <a:ext cx="7442050" cy="1764575"/>
            <a:chOff x="857455" y="3764848"/>
            <a:chExt cx="7442050" cy="1764575"/>
          </a:xfrm>
        </p:grpSpPr>
        <p:sp>
          <p:nvSpPr>
            <p:cNvPr id="7" name="Can 6"/>
            <p:cNvSpPr/>
            <p:nvPr/>
          </p:nvSpPr>
          <p:spPr>
            <a:xfrm rot="16200000" flipH="1">
              <a:off x="4343501" y="2824397"/>
              <a:ext cx="458780" cy="3294687"/>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05071" y="4243757"/>
              <a:ext cx="2989578" cy="461665"/>
            </a:xfrm>
            <a:prstGeom prst="rect">
              <a:avLst/>
            </a:prstGeom>
            <a:noFill/>
          </p:spPr>
          <p:txBody>
            <a:bodyPr wrap="square" rtlCol="0">
              <a:spAutoFit/>
            </a:bodyPr>
            <a:lstStyle/>
            <a:p>
              <a:pPr algn="ctr"/>
              <a:r>
                <a:rPr lang="en-US" sz="2400" dirty="0" smtClean="0">
                  <a:solidFill>
                    <a:schemeClr val="bg1"/>
                  </a:solidFill>
                </a:rPr>
                <a:t>Layer 2</a:t>
              </a:r>
              <a:endParaRPr lang="en-US" sz="2400" dirty="0">
                <a:solidFill>
                  <a:schemeClr val="bg1"/>
                </a:solidFill>
              </a:endParaRPr>
            </a:p>
          </p:txBody>
        </p:sp>
        <p:pic>
          <p:nvPicPr>
            <p:cNvPr id="21" name="Picture 20"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644" y="3764848"/>
              <a:ext cx="1984861" cy="1701075"/>
            </a:xfrm>
            <a:prstGeom prst="rect">
              <a:avLst/>
            </a:prstGeom>
          </p:spPr>
        </p:pic>
        <p:sp>
          <p:nvSpPr>
            <p:cNvPr id="22" name="TextBox 21"/>
            <p:cNvSpPr txBox="1"/>
            <p:nvPr/>
          </p:nvSpPr>
          <p:spPr>
            <a:xfrm>
              <a:off x="6369322" y="4001878"/>
              <a:ext cx="1210113" cy="353943"/>
            </a:xfrm>
            <a:prstGeom prst="rect">
              <a:avLst/>
            </a:prstGeom>
            <a:noFill/>
          </p:spPr>
          <p:txBody>
            <a:bodyPr wrap="square" rtlCol="0">
              <a:spAutoFit/>
            </a:bodyPr>
            <a:lstStyle/>
            <a:p>
              <a:pPr algn="ctr"/>
              <a:r>
                <a:rPr lang="en-US" sz="1700" dirty="0" smtClean="0">
                  <a:solidFill>
                    <a:schemeClr val="bg1"/>
                  </a:solidFill>
                </a:rPr>
                <a:t>VM</a:t>
              </a:r>
              <a:endParaRPr lang="en-US" sz="1700" dirty="0">
                <a:solidFill>
                  <a:schemeClr val="bg1"/>
                </a:solidFill>
              </a:endParaRPr>
            </a:p>
          </p:txBody>
        </p:sp>
        <p:pic>
          <p:nvPicPr>
            <p:cNvPr id="23" name="Picture 22"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7455" y="3828348"/>
              <a:ext cx="1984861" cy="1701075"/>
            </a:xfrm>
            <a:prstGeom prst="rect">
              <a:avLst/>
            </a:prstGeom>
          </p:spPr>
        </p:pic>
        <p:sp>
          <p:nvSpPr>
            <p:cNvPr id="24" name="TextBox 23"/>
            <p:cNvSpPr txBox="1"/>
            <p:nvPr/>
          </p:nvSpPr>
          <p:spPr>
            <a:xfrm>
              <a:off x="1588409" y="4066785"/>
              <a:ext cx="1210113" cy="353943"/>
            </a:xfrm>
            <a:prstGeom prst="rect">
              <a:avLst/>
            </a:prstGeom>
            <a:noFill/>
          </p:spPr>
          <p:txBody>
            <a:bodyPr wrap="square" rtlCol="0">
              <a:spAutoFit/>
            </a:bodyPr>
            <a:lstStyle/>
            <a:p>
              <a:pPr algn="ctr"/>
              <a:r>
                <a:rPr lang="en-US" sz="1700" dirty="0" smtClean="0">
                  <a:solidFill>
                    <a:schemeClr val="bg1"/>
                  </a:solidFill>
                </a:rPr>
                <a:t>VM</a:t>
              </a:r>
              <a:endParaRPr lang="en-US" sz="1700" dirty="0">
                <a:solidFill>
                  <a:schemeClr val="bg1"/>
                </a:solidFill>
              </a:endParaRPr>
            </a:p>
          </p:txBody>
        </p:sp>
      </p:grpSp>
      <p:sp>
        <p:nvSpPr>
          <p:cNvPr id="4" name="TextBox 3"/>
          <p:cNvSpPr txBox="1"/>
          <p:nvPr/>
        </p:nvSpPr>
        <p:spPr>
          <a:xfrm>
            <a:off x="4381304" y="67330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552157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542" y="1761284"/>
            <a:ext cx="7636167" cy="1470025"/>
          </a:xfrm>
        </p:spPr>
        <p:txBody>
          <a:bodyPr/>
          <a:lstStyle/>
          <a:p>
            <a:r>
              <a:rPr lang="en-US" sz="3600" dirty="0" smtClean="0"/>
              <a:t>GENI in Education, and</a:t>
            </a:r>
            <a:br>
              <a:rPr lang="en-US" sz="3600" dirty="0" smtClean="0"/>
            </a:br>
            <a:r>
              <a:rPr lang="en-US" sz="3600" dirty="0" smtClean="0"/>
              <a:t>Your 1</a:t>
            </a:r>
            <a:r>
              <a:rPr lang="en-US" sz="3600" baseline="30000" dirty="0" smtClean="0"/>
              <a:t>st</a:t>
            </a:r>
            <a:r>
              <a:rPr lang="en-US" sz="3600" dirty="0" smtClean="0"/>
              <a:t> GENI Experiment</a:t>
            </a:r>
            <a:endParaRPr lang="en-US" sz="3600" dirty="0"/>
          </a:p>
        </p:txBody>
      </p:sp>
      <p:sp>
        <p:nvSpPr>
          <p:cNvPr id="3" name="Subtitle 2"/>
          <p:cNvSpPr>
            <a:spLocks noGrp="1"/>
          </p:cNvSpPr>
          <p:nvPr>
            <p:ph type="subTitle" sz="quarter" idx="1"/>
          </p:nvPr>
        </p:nvSpPr>
        <p:spPr>
          <a:xfrm>
            <a:off x="-1008017" y="4495800"/>
            <a:ext cx="8017207" cy="1752600"/>
          </a:xfrm>
        </p:spPr>
        <p:txBody>
          <a:bodyPr/>
          <a:lstStyle/>
          <a:p>
            <a:r>
              <a:rPr lang="en-US" dirty="0" smtClean="0"/>
              <a:t>Violet R. Syrotiuk </a:t>
            </a:r>
          </a:p>
          <a:p>
            <a:r>
              <a:rPr lang="en-US" dirty="0" smtClean="0"/>
              <a:t>Arizona State University</a:t>
            </a:r>
          </a:p>
          <a:p>
            <a:r>
              <a:rPr lang="en-US" sz="1200" dirty="0" smtClean="0"/>
              <a:t>Based on a presentation by Sarah Edwards and Vic Thomas, </a:t>
            </a:r>
            <a:r>
              <a:rPr lang="en-US" sz="1200" dirty="0"/>
              <a:t>GENI Project </a:t>
            </a:r>
            <a:r>
              <a:rPr lang="en-US" sz="1200" dirty="0" smtClean="0"/>
              <a:t>Office</a:t>
            </a:r>
            <a:endParaRPr lang="en-US" sz="1200" dirty="0"/>
          </a:p>
        </p:txBody>
      </p:sp>
      <p:pic>
        <p:nvPicPr>
          <p:cNvPr id="4" name="Picture 3" descr="all_off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625" y="977900"/>
            <a:ext cx="1960475" cy="5892800"/>
          </a:xfrm>
          <a:prstGeom prst="rect">
            <a:avLst/>
          </a:prstGeom>
        </p:spPr>
      </p:pic>
    </p:spTree>
    <p:extLst>
      <p:ext uri="{BB962C8B-B14F-4D97-AF65-F5344CB8AC3E}">
        <p14:creationId xmlns:p14="http://schemas.microsoft.com/office/powerpoint/2010/main" val="40480468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Tips</a:t>
            </a:r>
            <a:endParaRPr lang="en-US" dirty="0"/>
          </a:p>
        </p:txBody>
      </p:sp>
      <p:sp>
        <p:nvSpPr>
          <p:cNvPr id="3" name="Content Placeholder 2"/>
          <p:cNvSpPr>
            <a:spLocks noGrp="1"/>
          </p:cNvSpPr>
          <p:nvPr>
            <p:ph idx="1"/>
          </p:nvPr>
        </p:nvSpPr>
        <p:spPr/>
        <p:txBody>
          <a:bodyPr/>
          <a:lstStyle/>
          <a:p>
            <a:r>
              <a:rPr lang="en-US" dirty="0" smtClean="0"/>
              <a:t>Cut-and-paste is your friend!</a:t>
            </a:r>
          </a:p>
          <a:p>
            <a:pPr lvl="1"/>
            <a:r>
              <a:rPr lang="en-US" dirty="0" smtClean="0"/>
              <a:t>Cut-and-paste URLs, commands, etc., from instructions into text boxes, terminal windows</a:t>
            </a:r>
            <a:endParaRPr lang="en-US" dirty="0"/>
          </a:p>
          <a:p>
            <a:pPr lvl="1"/>
            <a:endParaRPr lang="en-US" dirty="0" smtClean="0"/>
          </a:p>
          <a:p>
            <a:r>
              <a:rPr lang="en-US" dirty="0" smtClean="0"/>
              <a:t>If at any step you don’t understand why you are doing something, ask!</a:t>
            </a:r>
          </a:p>
          <a:p>
            <a:endParaRPr lang="en-US" dirty="0"/>
          </a:p>
          <a:p>
            <a:r>
              <a:rPr lang="en-US" dirty="0" smtClean="0"/>
              <a:t>If you fall behind, let us know!</a:t>
            </a:r>
          </a:p>
          <a:p>
            <a:pPr lvl="1"/>
            <a:r>
              <a:rPr lang="en-US" dirty="0" smtClean="0"/>
              <a:t>We will help you catch up</a:t>
            </a:r>
            <a:endParaRPr lang="en-US" dirty="0"/>
          </a:p>
        </p:txBody>
      </p:sp>
    </p:spTree>
    <p:extLst>
      <p:ext uri="{BB962C8B-B14F-4D97-AF65-F5344CB8AC3E}">
        <p14:creationId xmlns:p14="http://schemas.microsoft.com/office/powerpoint/2010/main" val="20939960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541"/>
            <a:ext cx="8229600" cy="1143000"/>
          </a:xfrm>
        </p:spPr>
        <p:txBody>
          <a:bodyPr/>
          <a:lstStyle/>
          <a:p>
            <a:r>
              <a:rPr lang="en-US" sz="3600" dirty="0" smtClean="0"/>
              <a:t>Use the </a:t>
            </a:r>
            <a:r>
              <a:rPr lang="en-US" sz="3600" dirty="0"/>
              <a:t>GENI </a:t>
            </a:r>
            <a:r>
              <a:rPr lang="en-US" sz="3600" dirty="0" smtClean="0"/>
              <a:t>Portal and Jacks</a:t>
            </a:r>
            <a:endParaRPr lang="en-US" sz="3600" dirty="0"/>
          </a:p>
        </p:txBody>
      </p:sp>
      <p:pic>
        <p:nvPicPr>
          <p:cNvPr id="3" name="Picture 2" descr="use-ge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981" y="1044459"/>
            <a:ext cx="7484768" cy="4874186"/>
          </a:xfrm>
          <a:prstGeom prst="rect">
            <a:avLst/>
          </a:prstGeom>
          <a:ln w="57150" cmpd="sng">
            <a:solidFill>
              <a:srgbClr val="FF6600"/>
            </a:solidFill>
          </a:ln>
        </p:spPr>
      </p:pic>
      <p:sp>
        <p:nvSpPr>
          <p:cNvPr id="4" name="Rectangle 3"/>
          <p:cNvSpPr/>
          <p:nvPr/>
        </p:nvSpPr>
        <p:spPr>
          <a:xfrm>
            <a:off x="295739" y="5918645"/>
            <a:ext cx="8848261" cy="584776"/>
          </a:xfrm>
          <a:prstGeom prst="rect">
            <a:avLst/>
          </a:prstGeom>
        </p:spPr>
        <p:txBody>
          <a:bodyPr wrap="square">
            <a:spAutoFit/>
          </a:bodyPr>
          <a:lstStyle/>
          <a:p>
            <a:pPr lvl="1" algn="ctr"/>
            <a:r>
              <a:rPr lang="en-US" sz="3200" b="1" dirty="0">
                <a:solidFill>
                  <a:srgbClr val="FF6600"/>
                </a:solidFill>
                <a:hlinkClick r:id="rId4"/>
              </a:rPr>
              <a:t>http://portal.geni.net</a:t>
            </a:r>
            <a:r>
              <a:rPr lang="en-US" sz="3200" dirty="0">
                <a:solidFill>
                  <a:srgbClr val="FF6600"/>
                </a:solidFill>
                <a:hlinkClick r:id="rId4"/>
              </a:rPr>
              <a:t> </a:t>
            </a:r>
            <a:endParaRPr lang="en-US" sz="3200" dirty="0"/>
          </a:p>
        </p:txBody>
      </p:sp>
    </p:spTree>
    <p:extLst>
      <p:ext uri="{BB962C8B-B14F-4D97-AF65-F5344CB8AC3E}">
        <p14:creationId xmlns:p14="http://schemas.microsoft.com/office/powerpoint/2010/main" val="17433818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GENI Portal is</a:t>
            </a:r>
            <a:r>
              <a:rPr lang="en-US" sz="4000" dirty="0" smtClean="0"/>
              <a:t>…	</a:t>
            </a:r>
            <a:endParaRPr lang="en-US" sz="4000" dirty="0"/>
          </a:p>
        </p:txBody>
      </p:sp>
      <p:sp>
        <p:nvSpPr>
          <p:cNvPr id="3" name="Content Placeholder 2"/>
          <p:cNvSpPr>
            <a:spLocks noGrp="1"/>
          </p:cNvSpPr>
          <p:nvPr>
            <p:ph idx="1"/>
          </p:nvPr>
        </p:nvSpPr>
        <p:spPr>
          <a:xfrm>
            <a:off x="342900" y="3276600"/>
            <a:ext cx="9232900" cy="3492500"/>
          </a:xfrm>
        </p:spPr>
        <p:txBody>
          <a:bodyPr/>
          <a:lstStyle/>
          <a:p>
            <a:pPr marL="0" indent="0">
              <a:spcBef>
                <a:spcPts val="2760"/>
              </a:spcBef>
              <a:buNone/>
            </a:pPr>
            <a:r>
              <a:rPr lang="en-US" sz="3200" dirty="0" smtClean="0"/>
              <a:t>A web-based tool for experimenters to manage </a:t>
            </a:r>
            <a:r>
              <a:rPr lang="en-US" sz="4000" b="1" dirty="0" smtClean="0">
                <a:solidFill>
                  <a:schemeClr val="tx1"/>
                </a:solidFill>
              </a:rPr>
              <a:t>experimenters</a:t>
            </a:r>
            <a:r>
              <a:rPr lang="en-US" sz="3200" dirty="0" smtClean="0"/>
              <a:t>, </a:t>
            </a:r>
            <a:r>
              <a:rPr lang="en-US" sz="4000" b="1" dirty="0" smtClean="0"/>
              <a:t>projects</a:t>
            </a:r>
            <a:r>
              <a:rPr lang="en-US" sz="3200" dirty="0" smtClean="0"/>
              <a:t>, and </a:t>
            </a:r>
            <a:r>
              <a:rPr lang="en-US" sz="4000" b="1" dirty="0" smtClean="0"/>
              <a:t>slices</a:t>
            </a:r>
            <a:r>
              <a:rPr lang="en-US" sz="3200" dirty="0" smtClean="0"/>
              <a:t> </a:t>
            </a:r>
            <a:endParaRPr lang="en-US" sz="3200" dirty="0" smtClean="0"/>
          </a:p>
          <a:p>
            <a:pPr marL="0" indent="0">
              <a:spcBef>
                <a:spcPts val="2760"/>
              </a:spcBef>
              <a:buNone/>
            </a:pPr>
            <a:r>
              <a:rPr lang="en-US" sz="3200" dirty="0" smtClean="0"/>
              <a:t>Includes simple tools to reserve </a:t>
            </a:r>
            <a:r>
              <a:rPr lang="en-US" sz="4000" b="1" dirty="0" smtClean="0"/>
              <a:t>resources</a:t>
            </a:r>
            <a:endParaRPr lang="en-US" sz="3200" dirty="0" smtClean="0"/>
          </a:p>
          <a:p>
            <a:pPr marL="0" indent="0">
              <a:spcBef>
                <a:spcPts val="2760"/>
              </a:spcBef>
              <a:buNone/>
            </a:pPr>
            <a:r>
              <a:rPr lang="en-US" sz="3200" dirty="0" smtClean="0"/>
              <a:t>Among other things! </a:t>
            </a:r>
            <a:endParaRPr lang="en-US" sz="3200" dirty="0"/>
          </a:p>
        </p:txBody>
      </p:sp>
      <p:pic>
        <p:nvPicPr>
          <p:cNvPr id="4" name="Picture 3" descr="UseGE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750" y="1460500"/>
            <a:ext cx="4241219" cy="1460474"/>
          </a:xfrm>
          <a:prstGeom prst="rect">
            <a:avLst/>
          </a:prstGeom>
        </p:spPr>
      </p:pic>
    </p:spTree>
    <p:extLst>
      <p:ext uri="{BB962C8B-B14F-4D97-AF65-F5344CB8AC3E}">
        <p14:creationId xmlns:p14="http://schemas.microsoft.com/office/powerpoint/2010/main" val="4532281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9788"/>
            <a:ext cx="8229600" cy="1143000"/>
          </a:xfrm>
        </p:spPr>
        <p:txBody>
          <a:bodyPr/>
          <a:lstStyle/>
          <a:p>
            <a:r>
              <a:rPr lang="en-US" dirty="0" smtClean="0"/>
              <a:t>Establish Management Environment</a:t>
            </a:r>
            <a:endParaRPr lang="en-US" sz="3400" dirty="0"/>
          </a:p>
        </p:txBody>
      </p:sp>
      <p:sp>
        <p:nvSpPr>
          <p:cNvPr id="4" name="Content Placeholder 2"/>
          <p:cNvSpPr txBox="1">
            <a:spLocks/>
          </p:cNvSpPr>
          <p:nvPr/>
        </p:nvSpPr>
        <p:spPr bwMode="auto">
          <a:xfrm>
            <a:off x="428003" y="2586120"/>
            <a:ext cx="8549941" cy="3740638"/>
          </a:xfrm>
          <a:prstGeom prst="rect">
            <a:avLst/>
          </a:prstGeom>
          <a:solidFill>
            <a:srgbClr val="FF6600">
              <a:alpha val="16000"/>
            </a:srgb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a:spcBef>
                <a:spcPts val="2064"/>
              </a:spcBef>
            </a:pPr>
            <a:r>
              <a:rPr lang="en-US" sz="2400" dirty="0" smtClean="0"/>
              <a:t>Establish the environment</a:t>
            </a:r>
            <a:endParaRPr lang="en-US" sz="2400" dirty="0"/>
          </a:p>
          <a:p>
            <a:pPr lvl="1">
              <a:spcBef>
                <a:spcPts val="2064"/>
              </a:spcBef>
            </a:pPr>
            <a:r>
              <a:rPr lang="en-US" sz="2000" dirty="0" smtClean="0"/>
              <a:t>Pre</a:t>
            </a:r>
            <a:r>
              <a:rPr lang="en-US" sz="2000" dirty="0"/>
              <a:t>-work: </a:t>
            </a:r>
            <a:r>
              <a:rPr lang="en-US" sz="2000" dirty="0" smtClean="0"/>
              <a:t>Create a GENI account</a:t>
            </a:r>
            <a:endParaRPr lang="en-US" sz="2000" dirty="0"/>
          </a:p>
          <a:p>
            <a:pPr lvl="1">
              <a:spcBef>
                <a:spcPts val="2064"/>
              </a:spcBef>
            </a:pPr>
            <a:r>
              <a:rPr lang="en-US" sz="2000" dirty="0" smtClean="0"/>
              <a:t>Pre</a:t>
            </a:r>
            <a:r>
              <a:rPr lang="en-US" sz="2000" dirty="0"/>
              <a:t>-work: </a:t>
            </a:r>
            <a:r>
              <a:rPr lang="en-US" sz="2000" dirty="0" smtClean="0"/>
              <a:t>Ask to join a project</a:t>
            </a:r>
            <a:endParaRPr lang="en-US" sz="2000" dirty="0"/>
          </a:p>
          <a:p>
            <a:pPr marL="400050" lvl="1" indent="0">
              <a:spcBef>
                <a:spcPts val="2064"/>
              </a:spcBef>
              <a:buNone/>
            </a:pPr>
            <a:r>
              <a:rPr lang="en-US" sz="2000" b="1" dirty="0"/>
              <a:t>		</a:t>
            </a:r>
            <a:r>
              <a:rPr lang="en-US" sz="2000" b="1" dirty="0" smtClean="0"/>
              <a:t>	Project Name: MERIF2019</a:t>
            </a:r>
            <a:endParaRPr lang="en-US" dirty="0" smtClean="0"/>
          </a:p>
          <a:p>
            <a:pPr>
              <a:spcBef>
                <a:spcPts val="2064"/>
              </a:spcBef>
              <a:spcAft>
                <a:spcPts val="600"/>
              </a:spcAft>
            </a:pPr>
            <a:r>
              <a:rPr lang="en-US" sz="2400" dirty="0" smtClean="0"/>
              <a:t>Generate and download </a:t>
            </a:r>
            <a:r>
              <a:rPr lang="en-US" sz="2400" dirty="0" err="1" smtClean="0"/>
              <a:t>ssh</a:t>
            </a:r>
            <a:r>
              <a:rPr lang="en-US" sz="2400" dirty="0" smtClean="0"/>
              <a:t> </a:t>
            </a:r>
            <a:r>
              <a:rPr lang="en-US" sz="2400" dirty="0" err="1" smtClean="0"/>
              <a:t>keypair</a:t>
            </a:r>
            <a:endParaRPr lang="en-US" sz="2400" dirty="0"/>
          </a:p>
          <a:p>
            <a:pPr lvl="1">
              <a:spcBef>
                <a:spcPts val="2064"/>
              </a:spcBef>
              <a:spcAft>
                <a:spcPts val="600"/>
              </a:spcAft>
            </a:pPr>
            <a:r>
              <a:rPr lang="en-US" sz="2000" b="1" dirty="0" smtClean="0"/>
              <a:t>Click on SSH Keys drop-down menu under “Your Name”</a:t>
            </a:r>
            <a:endParaRPr lang="en-US" sz="2000" b="1" dirty="0"/>
          </a:p>
        </p:txBody>
      </p:sp>
      <p:pic>
        <p:nvPicPr>
          <p:cNvPr id="6" name="Picture 5" descr="UseGE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750" y="1084786"/>
            <a:ext cx="4241219" cy="1460474"/>
          </a:xfrm>
          <a:prstGeom prst="rect">
            <a:avLst/>
          </a:prstGeom>
        </p:spPr>
      </p:pic>
    </p:spTree>
    <p:extLst>
      <p:ext uri="{BB962C8B-B14F-4D97-AF65-F5344CB8AC3E}">
        <p14:creationId xmlns:p14="http://schemas.microsoft.com/office/powerpoint/2010/main" val="16183365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Ready</a:t>
            </a:r>
            <a:r>
              <a:rPr lang="en-US" dirty="0"/>
              <a:t>?</a:t>
            </a:r>
          </a:p>
        </p:txBody>
      </p:sp>
      <p:sp>
        <p:nvSpPr>
          <p:cNvPr id="3" name="Content Placeholder 2"/>
          <p:cNvSpPr>
            <a:spLocks noGrp="1"/>
          </p:cNvSpPr>
          <p:nvPr>
            <p:ph idx="1"/>
          </p:nvPr>
        </p:nvSpPr>
        <p:spPr>
          <a:xfrm>
            <a:off x="173964" y="1193800"/>
            <a:ext cx="5419261" cy="5242370"/>
          </a:xfrm>
        </p:spPr>
        <p:txBody>
          <a:bodyPr/>
          <a:lstStyle/>
          <a:p>
            <a:r>
              <a:rPr lang="en-US" sz="2400" dirty="0" smtClean="0"/>
              <a:t>Login to the GENI Portal</a:t>
            </a:r>
          </a:p>
          <a:p>
            <a:pPr lvl="1"/>
            <a:r>
              <a:rPr lang="en-US" sz="2000" dirty="0" smtClean="0"/>
              <a:t>Check if your institution is listed on the Portal</a:t>
            </a:r>
          </a:p>
          <a:p>
            <a:pPr lvl="2"/>
            <a:r>
              <a:rPr lang="en-US" dirty="0" smtClean="0"/>
              <a:t>If so, log in using your university username/password</a:t>
            </a:r>
          </a:p>
          <a:p>
            <a:pPr lvl="1"/>
            <a:r>
              <a:rPr lang="en-US" sz="2000" dirty="0" smtClean="0"/>
              <a:t>Otherwise</a:t>
            </a:r>
          </a:p>
          <a:p>
            <a:pPr lvl="2"/>
            <a:r>
              <a:rPr lang="en-US" dirty="0" smtClean="0"/>
              <a:t>Request an account from the NCSA</a:t>
            </a:r>
          </a:p>
          <a:p>
            <a:pPr lvl="2"/>
            <a:endParaRPr lang="en-US" sz="2400" dirty="0"/>
          </a:p>
          <a:p>
            <a:r>
              <a:rPr lang="en-US" sz="2400" dirty="0"/>
              <a:t>J</a:t>
            </a:r>
            <a:r>
              <a:rPr lang="en-US" sz="2400" dirty="0" smtClean="0"/>
              <a:t>oined the GENI project for the workshop</a:t>
            </a:r>
          </a:p>
          <a:p>
            <a:pPr lvl="1"/>
            <a:r>
              <a:rPr lang="en-US" sz="2000" dirty="0" smtClean="0"/>
              <a:t>Click </a:t>
            </a:r>
            <a:r>
              <a:rPr lang="en-US" sz="2000" dirty="0" err="1" smtClean="0"/>
              <a:t>Home</a:t>
            </a:r>
            <a:r>
              <a:rPr lang="en-US" sz="2000" dirty="0" err="1" smtClean="0">
                <a:latin typeface="Wingdings"/>
                <a:ea typeface="Wingdings"/>
                <a:cs typeface="Wingdings"/>
                <a:sym typeface="Wingdings"/>
              </a:rPr>
              <a:t></a:t>
            </a:r>
            <a:r>
              <a:rPr lang="en-US" sz="2000" dirty="0" err="1" smtClean="0"/>
              <a:t>Projects</a:t>
            </a:r>
            <a:r>
              <a:rPr lang="en-US" sz="2000" dirty="0" err="1" smtClean="0">
                <a:latin typeface="Wingdings"/>
                <a:ea typeface="Wingdings"/>
                <a:cs typeface="Wingdings"/>
                <a:sym typeface="Wingdings"/>
              </a:rPr>
              <a:t></a:t>
            </a:r>
            <a:r>
              <a:rPr lang="en-US" sz="2000" dirty="0" err="1" smtClean="0"/>
              <a:t>Join</a:t>
            </a:r>
            <a:r>
              <a:rPr lang="en-US" sz="2000" dirty="0" smtClean="0"/>
              <a:t> a Project</a:t>
            </a:r>
          </a:p>
          <a:p>
            <a:pPr lvl="1"/>
            <a:r>
              <a:rPr lang="en-US" sz="2000" dirty="0" smtClean="0"/>
              <a:t>The project is MERIF2019</a:t>
            </a:r>
          </a:p>
          <a:p>
            <a:pPr lvl="1"/>
            <a:endParaRPr lang="en-US" sz="2000" dirty="0" smtClean="0"/>
          </a:p>
          <a:p>
            <a:endParaRPr lang="en-US" sz="2000"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3225" y="1143000"/>
            <a:ext cx="3550775" cy="5007505"/>
          </a:xfrm>
          <a:prstGeom prst="rect">
            <a:avLst/>
          </a:prstGeom>
        </p:spPr>
      </p:pic>
    </p:spTree>
    <p:extLst>
      <p:ext uri="{BB962C8B-B14F-4D97-AF65-F5344CB8AC3E}">
        <p14:creationId xmlns:p14="http://schemas.microsoft.com/office/powerpoint/2010/main" val="1493977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a:t>
            </a:r>
            <a:endParaRPr lang="en-US" dirty="0"/>
          </a:p>
        </p:txBody>
      </p:sp>
      <p:sp>
        <p:nvSpPr>
          <p:cNvPr id="3" name="Content Placeholder 2"/>
          <p:cNvSpPr>
            <a:spLocks noGrp="1"/>
          </p:cNvSpPr>
          <p:nvPr>
            <p:ph idx="1"/>
          </p:nvPr>
        </p:nvSpPr>
        <p:spPr>
          <a:xfrm>
            <a:off x="352794" y="1146349"/>
            <a:ext cx="8562606" cy="5363238"/>
          </a:xfrm>
        </p:spPr>
        <p:txBody>
          <a:bodyPr/>
          <a:lstStyle/>
          <a:p>
            <a:r>
              <a:rPr lang="en-US" sz="2400" dirty="0" smtClean="0"/>
              <a:t>Create your </a:t>
            </a:r>
            <a:r>
              <a:rPr lang="en-US" sz="2400" dirty="0" err="1" smtClean="0"/>
              <a:t>ssh</a:t>
            </a:r>
            <a:r>
              <a:rPr lang="en-US" sz="2400" dirty="0" smtClean="0"/>
              <a:t> keys</a:t>
            </a:r>
          </a:p>
          <a:p>
            <a:pPr lvl="1"/>
            <a:r>
              <a:rPr lang="en-US" sz="2000" dirty="0" smtClean="0"/>
              <a:t>Look for SSH Keys under your name</a:t>
            </a:r>
          </a:p>
          <a:p>
            <a:pPr marL="0" indent="0">
              <a:buNone/>
            </a:pPr>
            <a:endParaRPr lang="en-US" sz="2400" dirty="0"/>
          </a:p>
          <a:p>
            <a:r>
              <a:rPr lang="en-US" sz="2400" dirty="0" smtClean="0"/>
              <a:t>Download your </a:t>
            </a:r>
            <a:r>
              <a:rPr lang="en-US" sz="2400" dirty="0" err="1" smtClean="0"/>
              <a:t>ssh</a:t>
            </a:r>
            <a:r>
              <a:rPr lang="en-US" sz="2400" dirty="0" smtClean="0"/>
              <a:t> private key</a:t>
            </a:r>
          </a:p>
          <a:p>
            <a:pPr lvl="1"/>
            <a:r>
              <a:rPr lang="en-US" dirty="0" smtClean="0"/>
              <a:t>Mac/Linux:</a:t>
            </a:r>
          </a:p>
          <a:p>
            <a:pPr lvl="2"/>
            <a:r>
              <a:rPr lang="en-US" dirty="0" smtClean="0"/>
              <a:t>Move key to .</a:t>
            </a:r>
            <a:r>
              <a:rPr lang="en-US" dirty="0" err="1" smtClean="0"/>
              <a:t>ssh</a:t>
            </a:r>
            <a:r>
              <a:rPr lang="en-US" dirty="0" smtClean="0"/>
              <a:t> folder</a:t>
            </a:r>
          </a:p>
          <a:p>
            <a:pPr marL="1828800" lvl="4" indent="0">
              <a:buNone/>
            </a:pPr>
            <a:r>
              <a:rPr lang="en-US" dirty="0" smtClean="0">
                <a:latin typeface="Courier"/>
                <a:cs typeface="Courier"/>
              </a:rPr>
              <a:t>mv ~/Downloads/</a:t>
            </a:r>
            <a:r>
              <a:rPr lang="en-US" dirty="0" err="1" smtClean="0">
                <a:latin typeface="Courier"/>
                <a:cs typeface="Courier"/>
              </a:rPr>
              <a:t>id_geni_ssh_rsa</a:t>
            </a:r>
            <a:r>
              <a:rPr lang="en-US" dirty="0" smtClean="0">
                <a:latin typeface="Courier"/>
                <a:cs typeface="Courier"/>
              </a:rPr>
              <a:t> ~/.</a:t>
            </a:r>
            <a:r>
              <a:rPr lang="en-US" dirty="0" err="1" smtClean="0">
                <a:latin typeface="Courier"/>
                <a:cs typeface="Courier"/>
              </a:rPr>
              <a:t>ssh</a:t>
            </a:r>
            <a:r>
              <a:rPr lang="en-US" dirty="0" smtClean="0">
                <a:latin typeface="Courier"/>
                <a:cs typeface="Courier"/>
              </a:rPr>
              <a:t>/.</a:t>
            </a:r>
          </a:p>
          <a:p>
            <a:pPr lvl="2"/>
            <a:r>
              <a:rPr lang="en-US" dirty="0" smtClean="0"/>
              <a:t>Change permission so only you can read it and add to keychain</a:t>
            </a:r>
          </a:p>
          <a:p>
            <a:pPr marL="1028700" lvl="3" indent="0">
              <a:buNone/>
            </a:pPr>
            <a:r>
              <a:rPr lang="en-US" sz="2000" dirty="0" smtClean="0">
                <a:latin typeface="Courier" charset="0"/>
                <a:ea typeface="Courier" charset="0"/>
                <a:cs typeface="Courier" charset="0"/>
              </a:rPr>
              <a:t>	</a:t>
            </a:r>
            <a:r>
              <a:rPr lang="en-US" sz="2000" dirty="0" err="1" smtClean="0">
                <a:latin typeface="Courier" charset="0"/>
                <a:ea typeface="Courier" charset="0"/>
                <a:cs typeface="Courier" charset="0"/>
              </a:rPr>
              <a:t>chmod</a:t>
            </a:r>
            <a:r>
              <a:rPr lang="en-US" sz="2000" dirty="0" smtClean="0">
                <a:latin typeface="Courier" charset="0"/>
                <a:ea typeface="Courier" charset="0"/>
                <a:cs typeface="Courier" charset="0"/>
              </a:rPr>
              <a:t> 600 ~/.</a:t>
            </a:r>
            <a:r>
              <a:rPr lang="en-US" sz="2000" dirty="0" err="1" smtClean="0">
                <a:latin typeface="Courier" charset="0"/>
                <a:ea typeface="Courier" charset="0"/>
                <a:cs typeface="Courier" charset="0"/>
              </a:rPr>
              <a:t>ssh</a:t>
            </a:r>
            <a:r>
              <a:rPr lang="en-US" sz="2000" dirty="0" smtClean="0">
                <a:latin typeface="Courier" charset="0"/>
                <a:ea typeface="Courier" charset="0"/>
                <a:cs typeface="Courier" charset="0"/>
              </a:rPr>
              <a:t>/</a:t>
            </a:r>
            <a:r>
              <a:rPr lang="en-US" sz="2000" dirty="0" err="1" smtClean="0">
                <a:latin typeface="Courier" charset="0"/>
                <a:ea typeface="Courier" charset="0"/>
                <a:cs typeface="Courier" charset="0"/>
              </a:rPr>
              <a:t>id_geni_ssh_rsa</a:t>
            </a:r>
            <a:endParaRPr lang="en-US" sz="2000" dirty="0" smtClean="0">
              <a:latin typeface="Courier" charset="0"/>
              <a:ea typeface="Courier" charset="0"/>
              <a:cs typeface="Courier" charset="0"/>
            </a:endParaRPr>
          </a:p>
          <a:p>
            <a:pPr marL="1028700" lvl="3" indent="0">
              <a:buNone/>
            </a:pPr>
            <a:r>
              <a:rPr lang="en-US" sz="2000" dirty="0">
                <a:latin typeface="Courier" charset="0"/>
                <a:ea typeface="Courier" charset="0"/>
                <a:cs typeface="Courier" charset="0"/>
              </a:rPr>
              <a:t>	</a:t>
            </a:r>
            <a:r>
              <a:rPr lang="en-US" sz="2000" dirty="0" err="1" smtClean="0">
                <a:latin typeface="Courier" charset="0"/>
                <a:ea typeface="Courier" charset="0"/>
                <a:cs typeface="Courier" charset="0"/>
              </a:rPr>
              <a:t>ssh</a:t>
            </a:r>
            <a:r>
              <a:rPr lang="en-US" sz="2000" dirty="0" smtClean="0">
                <a:latin typeface="Courier" charset="0"/>
                <a:ea typeface="Courier" charset="0"/>
                <a:cs typeface="Courier" charset="0"/>
              </a:rPr>
              <a:t>-add ~/.</a:t>
            </a:r>
            <a:r>
              <a:rPr lang="en-US" sz="2000" dirty="0" err="1" smtClean="0">
                <a:latin typeface="Courier" charset="0"/>
                <a:ea typeface="Courier" charset="0"/>
                <a:cs typeface="Courier" charset="0"/>
              </a:rPr>
              <a:t>ssh</a:t>
            </a:r>
            <a:r>
              <a:rPr lang="en-US" sz="2000" dirty="0" smtClean="0">
                <a:latin typeface="Courier" charset="0"/>
                <a:ea typeface="Courier" charset="0"/>
                <a:cs typeface="Courier" charset="0"/>
              </a:rPr>
              <a:t>/</a:t>
            </a:r>
            <a:r>
              <a:rPr lang="en-US" sz="2000" dirty="0" err="1" smtClean="0">
                <a:latin typeface="Courier" charset="0"/>
                <a:ea typeface="Courier" charset="0"/>
                <a:cs typeface="Courier" charset="0"/>
              </a:rPr>
              <a:t>id_geni_ssh_rsa</a:t>
            </a:r>
            <a:endParaRPr lang="en-US" sz="2000" dirty="0" smtClean="0">
              <a:latin typeface="Courier" charset="0"/>
              <a:ea typeface="Courier" charset="0"/>
              <a:cs typeface="Courier" charset="0"/>
            </a:endParaRPr>
          </a:p>
          <a:p>
            <a:pPr lvl="1"/>
            <a:r>
              <a:rPr lang="en-US" dirty="0" smtClean="0"/>
              <a:t>Windows:</a:t>
            </a:r>
          </a:p>
          <a:p>
            <a:pPr lvl="2"/>
            <a:r>
              <a:rPr lang="en-US" dirty="0" err="1" smtClean="0"/>
              <a:t>PuTTY</a:t>
            </a:r>
            <a:r>
              <a:rPr lang="en-US" dirty="0" smtClean="0"/>
              <a:t> download: </a:t>
            </a:r>
            <a:r>
              <a:rPr lang="en-US" dirty="0" err="1" smtClean="0">
                <a:latin typeface="Courier"/>
                <a:cs typeface="Courier"/>
              </a:rPr>
              <a:t>http:www.putty.org</a:t>
            </a:r>
            <a:endParaRPr lang="en-US" dirty="0">
              <a:latin typeface="Courier"/>
              <a:cs typeface="Courier"/>
            </a:endParaRPr>
          </a:p>
          <a:p>
            <a:pPr lvl="2"/>
            <a:r>
              <a:rPr lang="en-US" dirty="0" smtClean="0"/>
              <a:t>Download your </a:t>
            </a:r>
            <a:r>
              <a:rPr lang="en-US" dirty="0" err="1" smtClean="0"/>
              <a:t>PuTTY</a:t>
            </a:r>
            <a:r>
              <a:rPr lang="en-US" dirty="0" smtClean="0"/>
              <a:t> key </a:t>
            </a:r>
            <a:endParaRPr lang="en-US" dirty="0">
              <a:latin typeface="Courier" charset="0"/>
              <a:ea typeface="Courier" charset="0"/>
              <a:cs typeface="Courier"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09686" y="2202551"/>
            <a:ext cx="4134314" cy="1208144"/>
          </a:xfrm>
          <a:prstGeom prst="rect">
            <a:avLst/>
          </a:prstGeom>
        </p:spPr>
      </p:pic>
      <p:cxnSp>
        <p:nvCxnSpPr>
          <p:cNvPr id="6" name="Straight Arrow Connector 5"/>
          <p:cNvCxnSpPr/>
          <p:nvPr/>
        </p:nvCxnSpPr>
        <p:spPr>
          <a:xfrm flipV="1">
            <a:off x="5876556" y="3410695"/>
            <a:ext cx="2367843" cy="2796127"/>
          </a:xfrm>
          <a:prstGeom prst="straightConnector1">
            <a:avLst/>
          </a:prstGeom>
          <a:ln w="19050">
            <a:solidFill>
              <a:srgbClr val="F38018"/>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59936" y="1801055"/>
            <a:ext cx="3280375" cy="401496"/>
          </a:xfrm>
          <a:prstGeom prst="straightConnector1">
            <a:avLst/>
          </a:prstGeom>
          <a:ln w="19050">
            <a:solidFill>
              <a:srgbClr val="F3801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901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44608" y="1005362"/>
            <a:ext cx="8330423" cy="2146786"/>
          </a:xfrm>
          <a:prstGeom prst="roundRect">
            <a:avLst/>
          </a:prstGeom>
          <a:solidFill>
            <a:schemeClr val="bg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751624" y="981104"/>
            <a:ext cx="755110" cy="400110"/>
          </a:xfrm>
          <a:prstGeom prst="rect">
            <a:avLst/>
          </a:prstGeom>
          <a:noFill/>
        </p:spPr>
        <p:txBody>
          <a:bodyPr wrap="none" rtlCol="0">
            <a:spAutoFit/>
          </a:bodyPr>
          <a:lstStyle/>
          <a:p>
            <a:r>
              <a:rPr lang="en-US" sz="2000" b="1" dirty="0" smtClean="0"/>
              <a:t>slice</a:t>
            </a:r>
            <a:endParaRPr lang="en-US" sz="2000" b="1" dirty="0"/>
          </a:p>
        </p:txBody>
      </p:sp>
      <p:sp>
        <p:nvSpPr>
          <p:cNvPr id="2" name="Title 1"/>
          <p:cNvSpPr>
            <a:spLocks noGrp="1"/>
          </p:cNvSpPr>
          <p:nvPr>
            <p:ph type="title"/>
          </p:nvPr>
        </p:nvSpPr>
        <p:spPr>
          <a:xfrm>
            <a:off x="685800" y="-90708"/>
            <a:ext cx="8229600" cy="1143000"/>
          </a:xfrm>
        </p:spPr>
        <p:txBody>
          <a:bodyPr/>
          <a:lstStyle/>
          <a:p>
            <a:r>
              <a:rPr lang="en-US" sz="3600" dirty="0" smtClean="0"/>
              <a:t>Obtain Resources</a:t>
            </a:r>
            <a:endParaRPr lang="en-US" sz="3600" dirty="0"/>
          </a:p>
        </p:txBody>
      </p:sp>
      <p:sp>
        <p:nvSpPr>
          <p:cNvPr id="3" name="Content Placeholder 2"/>
          <p:cNvSpPr>
            <a:spLocks noGrp="1"/>
          </p:cNvSpPr>
          <p:nvPr>
            <p:ph idx="1"/>
          </p:nvPr>
        </p:nvSpPr>
        <p:spPr>
          <a:xfrm>
            <a:off x="457200" y="3613253"/>
            <a:ext cx="8458200" cy="2862858"/>
          </a:xfrm>
          <a:solidFill>
            <a:srgbClr val="FF6600">
              <a:alpha val="16000"/>
            </a:srgbClr>
          </a:solidFill>
        </p:spPr>
        <p:txBody>
          <a:bodyPr/>
          <a:lstStyle/>
          <a:p>
            <a:pPr>
              <a:spcBef>
                <a:spcPts val="1272"/>
              </a:spcBef>
              <a:spcAft>
                <a:spcPts val="1200"/>
              </a:spcAft>
            </a:pPr>
            <a:r>
              <a:rPr lang="en-US" dirty="0" smtClean="0"/>
              <a:t>Create a slice</a:t>
            </a:r>
          </a:p>
          <a:p>
            <a:pPr lvl="1">
              <a:spcBef>
                <a:spcPts val="1272"/>
              </a:spcBef>
              <a:spcAft>
                <a:spcPts val="1200"/>
              </a:spcAft>
            </a:pPr>
            <a:r>
              <a:rPr lang="en-US" sz="2000" dirty="0" smtClean="0"/>
              <a:t>Call it “exp1-xy” where “</a:t>
            </a:r>
            <a:r>
              <a:rPr lang="en-US" sz="2000" dirty="0" err="1" smtClean="0"/>
              <a:t>xy</a:t>
            </a:r>
            <a:r>
              <a:rPr lang="en-US" sz="2000" dirty="0" smtClean="0"/>
              <a:t>” are your initials</a:t>
            </a:r>
          </a:p>
          <a:p>
            <a:pPr>
              <a:spcBef>
                <a:spcPts val="1272"/>
              </a:spcBef>
              <a:spcAft>
                <a:spcPts val="1200"/>
              </a:spcAft>
            </a:pPr>
            <a:r>
              <a:rPr lang="en-US" dirty="0" smtClean="0"/>
              <a:t>Reserve two VMs at one aggregate using Jacks</a:t>
            </a:r>
          </a:p>
          <a:p>
            <a:pPr>
              <a:spcBef>
                <a:spcPts val="1272"/>
              </a:spcBef>
              <a:spcAft>
                <a:spcPts val="1200"/>
              </a:spcAft>
            </a:pPr>
            <a:r>
              <a:rPr lang="en-US" dirty="0" smtClean="0"/>
              <a:t>Check whether VMs are ready to be used</a:t>
            </a:r>
          </a:p>
        </p:txBody>
      </p:sp>
      <p:sp>
        <p:nvSpPr>
          <p:cNvPr id="7" name="Can 6"/>
          <p:cNvSpPr/>
          <p:nvPr/>
        </p:nvSpPr>
        <p:spPr>
          <a:xfrm rot="16200000" flipH="1">
            <a:off x="4270362" y="324232"/>
            <a:ext cx="458780" cy="3294687"/>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31932" y="1743592"/>
            <a:ext cx="2989578" cy="461665"/>
          </a:xfrm>
          <a:prstGeom prst="rect">
            <a:avLst/>
          </a:prstGeom>
          <a:noFill/>
        </p:spPr>
        <p:txBody>
          <a:bodyPr wrap="square" rtlCol="0">
            <a:spAutoFit/>
          </a:bodyPr>
          <a:lstStyle/>
          <a:p>
            <a:pPr algn="ctr"/>
            <a:r>
              <a:rPr lang="en-US" sz="2400" dirty="0" smtClean="0">
                <a:solidFill>
                  <a:schemeClr val="bg1"/>
                </a:solidFill>
              </a:rPr>
              <a:t>Layer 2</a:t>
            </a:r>
            <a:endParaRPr lang="en-US" sz="2400" dirty="0">
              <a:solidFill>
                <a:schemeClr val="bg1"/>
              </a:solidFill>
            </a:endParaRPr>
          </a:p>
        </p:txBody>
      </p:sp>
      <p:pic>
        <p:nvPicPr>
          <p:cNvPr id="26" name="Picture 25"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621" y="1311778"/>
            <a:ext cx="1984861" cy="1701075"/>
          </a:xfrm>
          <a:prstGeom prst="rect">
            <a:avLst/>
          </a:prstGeom>
        </p:spPr>
      </p:pic>
      <p:sp>
        <p:nvSpPr>
          <p:cNvPr id="27" name="TextBox 26"/>
          <p:cNvSpPr txBox="1"/>
          <p:nvPr/>
        </p:nvSpPr>
        <p:spPr>
          <a:xfrm>
            <a:off x="6381093" y="1583702"/>
            <a:ext cx="1210113" cy="353943"/>
          </a:xfrm>
          <a:prstGeom prst="rect">
            <a:avLst/>
          </a:prstGeom>
          <a:noFill/>
        </p:spPr>
        <p:txBody>
          <a:bodyPr wrap="square" rtlCol="0">
            <a:spAutoFit/>
          </a:bodyPr>
          <a:lstStyle/>
          <a:p>
            <a:pPr algn="ctr"/>
            <a:r>
              <a:rPr lang="en-US" sz="1700" dirty="0" smtClean="0">
                <a:solidFill>
                  <a:schemeClr val="bg1"/>
                </a:solidFill>
              </a:rPr>
              <a:t>VM2</a:t>
            </a:r>
          </a:p>
        </p:txBody>
      </p:sp>
      <p:pic>
        <p:nvPicPr>
          <p:cNvPr id="28" name="Picture 27"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1624" y="1311778"/>
            <a:ext cx="1984861" cy="1701075"/>
          </a:xfrm>
          <a:prstGeom prst="rect">
            <a:avLst/>
          </a:prstGeom>
        </p:spPr>
      </p:pic>
      <p:sp>
        <p:nvSpPr>
          <p:cNvPr id="29" name="TextBox 28"/>
          <p:cNvSpPr txBox="1"/>
          <p:nvPr/>
        </p:nvSpPr>
        <p:spPr>
          <a:xfrm>
            <a:off x="1443223" y="1593156"/>
            <a:ext cx="1210113" cy="353943"/>
          </a:xfrm>
          <a:prstGeom prst="rect">
            <a:avLst/>
          </a:prstGeom>
          <a:noFill/>
        </p:spPr>
        <p:txBody>
          <a:bodyPr wrap="square" rtlCol="0">
            <a:spAutoFit/>
          </a:bodyPr>
          <a:lstStyle/>
          <a:p>
            <a:pPr algn="ctr"/>
            <a:r>
              <a:rPr lang="en-US" sz="1700" dirty="0" smtClean="0">
                <a:solidFill>
                  <a:schemeClr val="bg1"/>
                </a:solidFill>
              </a:rPr>
              <a:t>VM1</a:t>
            </a:r>
          </a:p>
        </p:txBody>
      </p:sp>
    </p:spTree>
    <p:extLst>
      <p:ext uri="{BB962C8B-B14F-4D97-AF65-F5344CB8AC3E}">
        <p14:creationId xmlns:p14="http://schemas.microsoft.com/office/powerpoint/2010/main" val="11146873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Jacks is…</a:t>
            </a:r>
            <a:endParaRPr lang="en-US" sz="4000" dirty="0"/>
          </a:p>
        </p:txBody>
      </p:sp>
      <p:sp>
        <p:nvSpPr>
          <p:cNvPr id="3" name="Content Placeholder 2"/>
          <p:cNvSpPr>
            <a:spLocks noGrp="1"/>
          </p:cNvSpPr>
          <p:nvPr>
            <p:ph idx="1"/>
          </p:nvPr>
        </p:nvSpPr>
        <p:spPr>
          <a:xfrm>
            <a:off x="200525" y="3656042"/>
            <a:ext cx="8943475" cy="2278111"/>
          </a:xfrm>
        </p:spPr>
        <p:txBody>
          <a:bodyPr/>
          <a:lstStyle/>
          <a:p>
            <a:r>
              <a:rPr lang="en-US" sz="2400" dirty="0" smtClean="0"/>
              <a:t>A graphical </a:t>
            </a:r>
            <a:r>
              <a:rPr lang="en-US" sz="2400" dirty="0"/>
              <a:t>u</a:t>
            </a:r>
            <a:r>
              <a:rPr lang="en-US" sz="2400" dirty="0" smtClean="0"/>
              <a:t>ser interface (GUI) for: </a:t>
            </a:r>
          </a:p>
          <a:p>
            <a:pPr lvl="1"/>
            <a:r>
              <a:rPr lang="en-US" sz="1800" b="1" dirty="0" smtClean="0"/>
              <a:t>Designing topologies </a:t>
            </a:r>
            <a:r>
              <a:rPr lang="en-US" sz="1800" dirty="0" smtClean="0"/>
              <a:t>in GENI</a:t>
            </a:r>
          </a:p>
          <a:p>
            <a:pPr lvl="1"/>
            <a:r>
              <a:rPr lang="en-US" sz="2000" b="1" dirty="0" smtClean="0"/>
              <a:t>Reserving resources </a:t>
            </a:r>
            <a:r>
              <a:rPr lang="en-US" sz="2000" dirty="0" smtClean="0"/>
              <a:t>in GENI</a:t>
            </a:r>
            <a:endParaRPr lang="en-US" sz="2000" dirty="0"/>
          </a:p>
          <a:p>
            <a:r>
              <a:rPr lang="en-US" sz="2400" dirty="0" smtClean="0"/>
              <a:t>In your slice, launch Jacks </a:t>
            </a:r>
          </a:p>
          <a:p>
            <a:pPr lvl="1"/>
            <a:r>
              <a:rPr lang="en-US" sz="2000" dirty="0" smtClean="0"/>
              <a:t>Use drag and drop to create the two-node topology</a:t>
            </a:r>
          </a:p>
          <a:p>
            <a:pPr lvl="1"/>
            <a:r>
              <a:rPr lang="en-US" sz="2000" dirty="0" smtClean="0"/>
              <a:t>Select an </a:t>
            </a:r>
            <a:r>
              <a:rPr lang="en-US" sz="2000" dirty="0" err="1" smtClean="0"/>
              <a:t>InstaGENI</a:t>
            </a:r>
            <a:r>
              <a:rPr lang="en-US" sz="2000" dirty="0" smtClean="0"/>
              <a:t> (IG) aggregate </a:t>
            </a:r>
            <a:r>
              <a:rPr lang="en-US" sz="2000" dirty="0" smtClean="0"/>
              <a:t>to instantiate the resources</a:t>
            </a:r>
          </a:p>
          <a:p>
            <a:pPr lvl="1"/>
            <a:r>
              <a:rPr lang="en-US" sz="2000" dirty="0" smtClean="0"/>
              <a:t>Click on the blue reserve button</a:t>
            </a:r>
          </a:p>
          <a:p>
            <a:pPr algn="ctr"/>
            <a:endParaRPr lang="en-US" dirty="0"/>
          </a:p>
        </p:txBody>
      </p:sp>
      <p:pic>
        <p:nvPicPr>
          <p:cNvPr id="4" name="Picture 3" descr="JacksLab0_4.png"/>
          <p:cNvPicPr>
            <a:picLocks noChangeAspect="1"/>
          </p:cNvPicPr>
          <p:nvPr/>
        </p:nvPicPr>
        <p:blipFill rotWithShape="1">
          <a:blip r:embed="rId3">
            <a:extLst>
              <a:ext uri="{28A0092B-C50C-407E-A947-70E740481C1C}">
                <a14:useLocalDpi xmlns:a14="http://schemas.microsoft.com/office/drawing/2010/main" val="0"/>
              </a:ext>
            </a:extLst>
          </a:blip>
          <a:srcRect b="30570"/>
          <a:stretch/>
        </p:blipFill>
        <p:spPr>
          <a:xfrm>
            <a:off x="1964584" y="1265601"/>
            <a:ext cx="4554341" cy="2074345"/>
          </a:xfrm>
          <a:prstGeom prst="rect">
            <a:avLst/>
          </a:prstGeom>
          <a:ln w="57150" cmpd="sng">
            <a:solidFill>
              <a:srgbClr val="FF6600"/>
            </a:solidFill>
          </a:ln>
        </p:spPr>
      </p:pic>
    </p:spTree>
    <p:extLst>
      <p:ext uri="{BB962C8B-B14F-4D97-AF65-F5344CB8AC3E}">
        <p14:creationId xmlns:p14="http://schemas.microsoft.com/office/powerpoint/2010/main" val="1065546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267"/>
            <a:ext cx="8229600" cy="1143000"/>
          </a:xfrm>
        </p:spPr>
        <p:txBody>
          <a:bodyPr/>
          <a:lstStyle/>
          <a:p>
            <a:r>
              <a:rPr lang="en-US" sz="3600" dirty="0" smtClean="0"/>
              <a:t>Execute Experiment</a:t>
            </a:r>
            <a:endParaRPr lang="en-US" sz="3600" dirty="0"/>
          </a:p>
        </p:txBody>
      </p:sp>
      <p:sp>
        <p:nvSpPr>
          <p:cNvPr id="3" name="Content Placeholder 2"/>
          <p:cNvSpPr>
            <a:spLocks noGrp="1"/>
          </p:cNvSpPr>
          <p:nvPr>
            <p:ph idx="1"/>
          </p:nvPr>
        </p:nvSpPr>
        <p:spPr>
          <a:xfrm>
            <a:off x="458156" y="5010144"/>
            <a:ext cx="8458200" cy="1219331"/>
          </a:xfrm>
          <a:solidFill>
            <a:srgbClr val="008000">
              <a:alpha val="20000"/>
            </a:srgbClr>
          </a:solidFill>
        </p:spPr>
        <p:txBody>
          <a:bodyPr/>
          <a:lstStyle/>
          <a:p>
            <a:r>
              <a:rPr lang="en-US" sz="2400" dirty="0" smtClean="0"/>
              <a:t>Configure and initialize</a:t>
            </a:r>
          </a:p>
          <a:p>
            <a:pPr lvl="1"/>
            <a:r>
              <a:rPr lang="en-US" sz="2000" dirty="0" smtClean="0"/>
              <a:t>Wait for the VMs to boot</a:t>
            </a:r>
          </a:p>
          <a:p>
            <a:pPr lvl="1"/>
            <a:r>
              <a:rPr lang="en-US" sz="2000" dirty="0" err="1">
                <a:latin typeface="Courier"/>
                <a:cs typeface="Courier"/>
              </a:rPr>
              <a:t>s</a:t>
            </a:r>
            <a:r>
              <a:rPr lang="en-US" sz="2000" dirty="0" err="1" smtClean="0">
                <a:latin typeface="Courier"/>
                <a:cs typeface="Courier"/>
              </a:rPr>
              <a:t>sh</a:t>
            </a:r>
            <a:r>
              <a:rPr lang="en-US" sz="2000" dirty="0" smtClean="0"/>
              <a:t> into the VM1 and VM2 nodes </a:t>
            </a:r>
          </a:p>
        </p:txBody>
      </p:sp>
      <p:grpSp>
        <p:nvGrpSpPr>
          <p:cNvPr id="4" name="Group 3"/>
          <p:cNvGrpSpPr/>
          <p:nvPr/>
        </p:nvGrpSpPr>
        <p:grpSpPr>
          <a:xfrm>
            <a:off x="864648" y="1124957"/>
            <a:ext cx="7307959" cy="3424327"/>
            <a:chOff x="864648" y="547879"/>
            <a:chExt cx="7307959" cy="3424327"/>
          </a:xfrm>
        </p:grpSpPr>
        <p:cxnSp>
          <p:nvCxnSpPr>
            <p:cNvPr id="7" name="Straight Connector 6"/>
            <p:cNvCxnSpPr/>
            <p:nvPr/>
          </p:nvCxnSpPr>
          <p:spPr>
            <a:xfrm flipV="1">
              <a:off x="2652940" y="2051098"/>
              <a:ext cx="518620" cy="35188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5628952" y="1945852"/>
              <a:ext cx="731657" cy="504268"/>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loud 8"/>
            <p:cNvSpPr/>
            <p:nvPr/>
          </p:nvSpPr>
          <p:spPr>
            <a:xfrm>
              <a:off x="3008513" y="1233829"/>
              <a:ext cx="2992039" cy="1037302"/>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Internet</a:t>
              </a:r>
              <a:endParaRPr lang="en-US" sz="2000" dirty="0">
                <a:solidFill>
                  <a:schemeClr val="tx1"/>
                </a:solidFill>
              </a:endParaRPr>
            </a:p>
          </p:txBody>
        </p:sp>
        <p:cxnSp>
          <p:nvCxnSpPr>
            <p:cNvPr id="10" name="Straight Connector 9"/>
            <p:cNvCxnSpPr/>
            <p:nvPr/>
          </p:nvCxnSpPr>
          <p:spPr>
            <a:xfrm flipV="1">
              <a:off x="2652940" y="2894838"/>
              <a:ext cx="3724366" cy="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37253" y="3194859"/>
              <a:ext cx="2006529" cy="369332"/>
            </a:xfrm>
            <a:prstGeom prst="rect">
              <a:avLst/>
            </a:prstGeom>
            <a:noFill/>
          </p:spPr>
          <p:txBody>
            <a:bodyPr wrap="square" rtlCol="0">
              <a:spAutoFit/>
            </a:bodyPr>
            <a:lstStyle/>
            <a:p>
              <a:pPr algn="ctr"/>
              <a:r>
                <a:rPr lang="en-US" dirty="0" smtClean="0"/>
                <a:t>Data Interfaces</a:t>
              </a:r>
              <a:endParaRPr lang="en-US" dirty="0"/>
            </a:p>
          </p:txBody>
        </p:sp>
        <p:cxnSp>
          <p:nvCxnSpPr>
            <p:cNvPr id="12" name="Straight Arrow Connector 11"/>
            <p:cNvCxnSpPr/>
            <p:nvPr/>
          </p:nvCxnSpPr>
          <p:spPr>
            <a:xfrm flipH="1" flipV="1">
              <a:off x="2652940" y="3022082"/>
              <a:ext cx="884315" cy="33705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608528" y="3022082"/>
              <a:ext cx="737047" cy="330846"/>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2778490" y="2445497"/>
              <a:ext cx="758764" cy="8184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543783" y="2445497"/>
              <a:ext cx="696876" cy="8184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550026" y="2283433"/>
              <a:ext cx="2006529" cy="369332"/>
            </a:xfrm>
            <a:prstGeom prst="rect">
              <a:avLst/>
            </a:prstGeom>
            <a:noFill/>
          </p:spPr>
          <p:txBody>
            <a:bodyPr wrap="none" rtlCol="0">
              <a:spAutoFit/>
            </a:bodyPr>
            <a:lstStyle/>
            <a:p>
              <a:r>
                <a:rPr lang="en-US" dirty="0" smtClean="0"/>
                <a:t>Control Interfaces</a:t>
              </a:r>
              <a:endParaRPr lang="en-US" dirty="0"/>
            </a:p>
          </p:txBody>
        </p:sp>
        <p:sp>
          <p:nvSpPr>
            <p:cNvPr id="35" name="TextBox 34"/>
            <p:cNvSpPr txBox="1"/>
            <p:nvPr/>
          </p:nvSpPr>
          <p:spPr>
            <a:xfrm rot="19994604">
              <a:off x="3026970" y="1374245"/>
              <a:ext cx="600232" cy="369332"/>
            </a:xfrm>
            <a:prstGeom prst="rect">
              <a:avLst/>
            </a:prstGeom>
            <a:noFill/>
          </p:spPr>
          <p:txBody>
            <a:bodyPr wrap="none" rtlCol="0">
              <a:spAutoFit/>
            </a:bodyPr>
            <a:lstStyle/>
            <a:p>
              <a:r>
                <a:rPr lang="en-US" dirty="0" err="1" smtClean="0">
                  <a:latin typeface="Courier New"/>
                  <a:cs typeface="Courier New"/>
                </a:rPr>
                <a:t>ssh</a:t>
              </a:r>
              <a:endParaRPr lang="en-US" dirty="0">
                <a:latin typeface="Courier New"/>
                <a:cs typeface="Courier New"/>
              </a:endParaRPr>
            </a:p>
          </p:txBody>
        </p:sp>
        <p:sp>
          <p:nvSpPr>
            <p:cNvPr id="31" name="Can 30"/>
            <p:cNvSpPr/>
            <p:nvPr/>
          </p:nvSpPr>
          <p:spPr>
            <a:xfrm rot="16200000" flipH="1">
              <a:off x="4378410" y="1429766"/>
              <a:ext cx="337810" cy="2906474"/>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199548" y="2658034"/>
              <a:ext cx="2637317" cy="400110"/>
            </a:xfrm>
            <a:prstGeom prst="rect">
              <a:avLst/>
            </a:prstGeom>
            <a:noFill/>
          </p:spPr>
          <p:txBody>
            <a:bodyPr wrap="square" rtlCol="0">
              <a:spAutoFit/>
            </a:bodyPr>
            <a:lstStyle/>
            <a:p>
              <a:pPr algn="ctr"/>
              <a:r>
                <a:rPr lang="en-US" sz="2000" dirty="0" smtClean="0">
                  <a:solidFill>
                    <a:schemeClr val="bg1"/>
                  </a:solidFill>
                </a:rPr>
                <a:t>Layer 2</a:t>
              </a:r>
              <a:endParaRPr lang="en-US" sz="2000" dirty="0">
                <a:solidFill>
                  <a:schemeClr val="bg1"/>
                </a:solidFill>
              </a:endParaRPr>
            </a:p>
          </p:txBody>
        </p:sp>
        <p:pic>
          <p:nvPicPr>
            <p:cNvPr id="37"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515576" y="547879"/>
              <a:ext cx="730710" cy="87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4"/>
            <p:cNvSpPr>
              <a:spLocks/>
            </p:cNvSpPr>
            <p:nvPr/>
          </p:nvSpPr>
          <p:spPr bwMode="auto">
            <a:xfrm rot="19663481" flipH="1" flipV="1">
              <a:off x="2312429" y="1665673"/>
              <a:ext cx="961180" cy="490698"/>
            </a:xfrm>
            <a:custGeom>
              <a:avLst/>
              <a:gdLst>
                <a:gd name="T0" fmla="*/ 0 w 1680"/>
                <a:gd name="T1" fmla="*/ 2147483647 h 480"/>
                <a:gd name="T2" fmla="*/ 2147483647 w 1680"/>
                <a:gd name="T3" fmla="*/ 2147483647 h 480"/>
                <a:gd name="T4" fmla="*/ 2147483647 w 1680"/>
                <a:gd name="T5" fmla="*/ 2147483647 h 480"/>
                <a:gd name="T6" fmla="*/ 0 60000 65536"/>
                <a:gd name="T7" fmla="*/ 0 60000 65536"/>
                <a:gd name="T8" fmla="*/ 0 60000 65536"/>
                <a:gd name="T9" fmla="*/ 0 w 1680"/>
                <a:gd name="T10" fmla="*/ 0 h 480"/>
                <a:gd name="T11" fmla="*/ 1680 w 1680"/>
                <a:gd name="T12" fmla="*/ 480 h 480"/>
              </a:gdLst>
              <a:ahLst/>
              <a:cxnLst>
                <a:cxn ang="T6">
                  <a:pos x="T0" y="T1"/>
                </a:cxn>
                <a:cxn ang="T7">
                  <a:pos x="T2" y="T3"/>
                </a:cxn>
                <a:cxn ang="T8">
                  <a:pos x="T4" y="T5"/>
                </a:cxn>
              </a:cxnLst>
              <a:rect l="T9" t="T10" r="T11" b="T12"/>
              <a:pathLst>
                <a:path w="1680" h="480">
                  <a:moveTo>
                    <a:pt x="0" y="480"/>
                  </a:moveTo>
                  <a:cubicBezTo>
                    <a:pt x="172" y="288"/>
                    <a:pt x="344" y="96"/>
                    <a:pt x="624" y="48"/>
                  </a:cubicBezTo>
                  <a:cubicBezTo>
                    <a:pt x="904" y="0"/>
                    <a:pt x="1292" y="96"/>
                    <a:pt x="1680" y="192"/>
                  </a:cubicBezTo>
                </a:path>
              </a:pathLst>
            </a:custGeom>
            <a:noFill/>
            <a:ln w="9525">
              <a:solidFill>
                <a:schemeClr val="tx1"/>
              </a:solidFill>
              <a:prstDash val="dash"/>
              <a:round/>
              <a:headEnd type="none"/>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9" name="Curved Connector 28"/>
            <p:cNvCxnSpPr/>
            <p:nvPr/>
          </p:nvCxnSpPr>
          <p:spPr>
            <a:xfrm>
              <a:off x="3287268" y="1395873"/>
              <a:ext cx="3090038" cy="918471"/>
            </a:xfrm>
            <a:prstGeom prst="curvedConnector3">
              <a:avLst>
                <a:gd name="adj1" fmla="val 86048"/>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pic>
          <p:nvPicPr>
            <p:cNvPr id="53" name="Picture 52"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746" y="2271131"/>
              <a:ext cx="1984861" cy="1701075"/>
            </a:xfrm>
            <a:prstGeom prst="rect">
              <a:avLst/>
            </a:prstGeom>
          </p:spPr>
        </p:pic>
        <p:sp>
          <p:nvSpPr>
            <p:cNvPr id="54" name="TextBox 53"/>
            <p:cNvSpPr txBox="1"/>
            <p:nvPr/>
          </p:nvSpPr>
          <p:spPr>
            <a:xfrm>
              <a:off x="6242424" y="2537911"/>
              <a:ext cx="1210113" cy="353943"/>
            </a:xfrm>
            <a:prstGeom prst="rect">
              <a:avLst/>
            </a:prstGeom>
            <a:noFill/>
          </p:spPr>
          <p:txBody>
            <a:bodyPr wrap="square" rtlCol="0">
              <a:spAutoFit/>
            </a:bodyPr>
            <a:lstStyle/>
            <a:p>
              <a:pPr algn="ctr"/>
              <a:r>
                <a:rPr lang="en-US" sz="1700" dirty="0" smtClean="0">
                  <a:solidFill>
                    <a:schemeClr val="bg1"/>
                  </a:solidFill>
                </a:rPr>
                <a:t>VM2</a:t>
              </a:r>
            </a:p>
          </p:txBody>
        </p:sp>
        <p:pic>
          <p:nvPicPr>
            <p:cNvPr id="55" name="Picture 54"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4648" y="2271131"/>
              <a:ext cx="1984861" cy="1701075"/>
            </a:xfrm>
            <a:prstGeom prst="rect">
              <a:avLst/>
            </a:prstGeom>
          </p:spPr>
        </p:pic>
        <p:sp>
          <p:nvSpPr>
            <p:cNvPr id="56" name="TextBox 55"/>
            <p:cNvSpPr txBox="1"/>
            <p:nvPr/>
          </p:nvSpPr>
          <p:spPr>
            <a:xfrm>
              <a:off x="1556247" y="2537911"/>
              <a:ext cx="1210113" cy="353943"/>
            </a:xfrm>
            <a:prstGeom prst="rect">
              <a:avLst/>
            </a:prstGeom>
            <a:noFill/>
          </p:spPr>
          <p:txBody>
            <a:bodyPr wrap="square" rtlCol="0">
              <a:spAutoFit/>
            </a:bodyPr>
            <a:lstStyle/>
            <a:p>
              <a:pPr algn="ctr"/>
              <a:r>
                <a:rPr lang="en-US" sz="1700" dirty="0" smtClean="0">
                  <a:solidFill>
                    <a:schemeClr val="bg1"/>
                  </a:solidFill>
                </a:rPr>
                <a:t>VM1</a:t>
              </a:r>
            </a:p>
          </p:txBody>
        </p:sp>
      </p:grpSp>
    </p:spTree>
    <p:extLst>
      <p:ext uri="{BB962C8B-B14F-4D97-AF65-F5344CB8AC3E}">
        <p14:creationId xmlns:p14="http://schemas.microsoft.com/office/powerpoint/2010/main" val="364905485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267"/>
            <a:ext cx="8229600" cy="1143000"/>
          </a:xfrm>
        </p:spPr>
        <p:txBody>
          <a:bodyPr/>
          <a:lstStyle/>
          <a:p>
            <a:r>
              <a:rPr lang="en-US" sz="3600" dirty="0" smtClean="0"/>
              <a:t>Execute Experiment</a:t>
            </a:r>
            <a:endParaRPr lang="en-US" sz="3600" dirty="0"/>
          </a:p>
        </p:txBody>
      </p:sp>
      <p:sp>
        <p:nvSpPr>
          <p:cNvPr id="3" name="Content Placeholder 2"/>
          <p:cNvSpPr>
            <a:spLocks noGrp="1"/>
          </p:cNvSpPr>
          <p:nvPr>
            <p:ph idx="1"/>
          </p:nvPr>
        </p:nvSpPr>
        <p:spPr>
          <a:xfrm>
            <a:off x="457200" y="4097220"/>
            <a:ext cx="8458200" cy="2286327"/>
          </a:xfrm>
          <a:solidFill>
            <a:srgbClr val="008000">
              <a:alpha val="20000"/>
            </a:srgbClr>
          </a:solidFill>
        </p:spPr>
        <p:txBody>
          <a:bodyPr/>
          <a:lstStyle/>
          <a:p>
            <a:r>
              <a:rPr lang="en-US" sz="2400" dirty="0" smtClean="0"/>
              <a:t>Execute experiment</a:t>
            </a:r>
          </a:p>
          <a:p>
            <a:pPr lvl="1"/>
            <a:r>
              <a:rPr lang="en-US" sz="2000" dirty="0" smtClean="0"/>
              <a:t>Test connectivity: </a:t>
            </a:r>
            <a:r>
              <a:rPr lang="en-US" sz="2000" dirty="0" smtClean="0">
                <a:latin typeface="Courier"/>
                <a:cs typeface="Courier"/>
              </a:rPr>
              <a:t>ping</a:t>
            </a:r>
            <a:r>
              <a:rPr lang="en-US" sz="2000" dirty="0" smtClean="0"/>
              <a:t> interfaces</a:t>
            </a:r>
          </a:p>
          <a:p>
            <a:pPr lvl="1"/>
            <a:r>
              <a:rPr lang="en-US" sz="2000" dirty="0" smtClean="0"/>
              <a:t>Logout </a:t>
            </a:r>
            <a:r>
              <a:rPr lang="en-US" sz="2000" dirty="0"/>
              <a:t>of your </a:t>
            </a:r>
            <a:r>
              <a:rPr lang="en-US" sz="2000" dirty="0" smtClean="0"/>
              <a:t>nodes</a:t>
            </a:r>
          </a:p>
          <a:p>
            <a:r>
              <a:rPr lang="en-US" sz="2400" dirty="0" smtClean="0"/>
              <a:t>Teardown experiment</a:t>
            </a:r>
            <a:endParaRPr lang="en-US" sz="2400" dirty="0"/>
          </a:p>
          <a:p>
            <a:pPr lvl="1"/>
            <a:r>
              <a:rPr lang="en-US" sz="2000" dirty="0" smtClean="0"/>
              <a:t>Delete </a:t>
            </a:r>
            <a:r>
              <a:rPr lang="en-US" sz="2000" dirty="0"/>
              <a:t>your </a:t>
            </a:r>
            <a:r>
              <a:rPr lang="en-US" sz="2000" dirty="0" smtClean="0"/>
              <a:t>resources</a:t>
            </a:r>
          </a:p>
          <a:p>
            <a:pPr marL="0" indent="0">
              <a:buNone/>
            </a:pPr>
            <a:endParaRPr lang="en-US" sz="2400" dirty="0" smtClean="0">
              <a:latin typeface="Arieal"/>
              <a:cs typeface="Arieal"/>
            </a:endParaRPr>
          </a:p>
        </p:txBody>
      </p:sp>
      <p:cxnSp>
        <p:nvCxnSpPr>
          <p:cNvPr id="7" name="Straight Connector 6"/>
          <p:cNvCxnSpPr/>
          <p:nvPr/>
        </p:nvCxnSpPr>
        <p:spPr>
          <a:xfrm flipV="1">
            <a:off x="2652940" y="2051098"/>
            <a:ext cx="518620" cy="35188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5628952" y="1945852"/>
            <a:ext cx="731657" cy="504268"/>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loud 8"/>
          <p:cNvSpPr/>
          <p:nvPr/>
        </p:nvSpPr>
        <p:spPr>
          <a:xfrm>
            <a:off x="3008513" y="1233829"/>
            <a:ext cx="2992039" cy="1037302"/>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Internet</a:t>
            </a:r>
            <a:endParaRPr lang="en-US" sz="2000" dirty="0">
              <a:solidFill>
                <a:schemeClr val="tx1"/>
              </a:solidFill>
            </a:endParaRPr>
          </a:p>
        </p:txBody>
      </p:sp>
      <p:cxnSp>
        <p:nvCxnSpPr>
          <p:cNvPr id="10" name="Straight Connector 9"/>
          <p:cNvCxnSpPr/>
          <p:nvPr/>
        </p:nvCxnSpPr>
        <p:spPr>
          <a:xfrm flipV="1">
            <a:off x="2652940" y="2894838"/>
            <a:ext cx="3724366" cy="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37253" y="3194859"/>
            <a:ext cx="2006529" cy="369332"/>
          </a:xfrm>
          <a:prstGeom prst="rect">
            <a:avLst/>
          </a:prstGeom>
          <a:noFill/>
        </p:spPr>
        <p:txBody>
          <a:bodyPr wrap="square" rtlCol="0">
            <a:spAutoFit/>
          </a:bodyPr>
          <a:lstStyle/>
          <a:p>
            <a:pPr algn="ctr"/>
            <a:r>
              <a:rPr lang="en-US" dirty="0" smtClean="0"/>
              <a:t>Data Interfaces</a:t>
            </a:r>
            <a:endParaRPr lang="en-US" dirty="0"/>
          </a:p>
        </p:txBody>
      </p:sp>
      <p:cxnSp>
        <p:nvCxnSpPr>
          <p:cNvPr id="12" name="Straight Arrow Connector 11"/>
          <p:cNvCxnSpPr/>
          <p:nvPr/>
        </p:nvCxnSpPr>
        <p:spPr>
          <a:xfrm flipH="1" flipV="1">
            <a:off x="2652940" y="3022082"/>
            <a:ext cx="884315" cy="33705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608528" y="3022082"/>
            <a:ext cx="737047" cy="330846"/>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2778490" y="2445497"/>
            <a:ext cx="758764" cy="8184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543783" y="2445497"/>
            <a:ext cx="696876" cy="8184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550026" y="2283433"/>
            <a:ext cx="2006529" cy="369332"/>
          </a:xfrm>
          <a:prstGeom prst="rect">
            <a:avLst/>
          </a:prstGeom>
          <a:noFill/>
        </p:spPr>
        <p:txBody>
          <a:bodyPr wrap="none" rtlCol="0">
            <a:spAutoFit/>
          </a:bodyPr>
          <a:lstStyle/>
          <a:p>
            <a:r>
              <a:rPr lang="en-US" dirty="0" smtClean="0"/>
              <a:t>Control Interfaces</a:t>
            </a:r>
            <a:endParaRPr lang="en-US" dirty="0"/>
          </a:p>
        </p:txBody>
      </p:sp>
      <p:sp>
        <p:nvSpPr>
          <p:cNvPr id="35" name="TextBox 34"/>
          <p:cNvSpPr txBox="1"/>
          <p:nvPr/>
        </p:nvSpPr>
        <p:spPr>
          <a:xfrm rot="19994604">
            <a:off x="3026970" y="1374245"/>
            <a:ext cx="600232" cy="369332"/>
          </a:xfrm>
          <a:prstGeom prst="rect">
            <a:avLst/>
          </a:prstGeom>
          <a:noFill/>
        </p:spPr>
        <p:txBody>
          <a:bodyPr wrap="none" rtlCol="0">
            <a:spAutoFit/>
          </a:bodyPr>
          <a:lstStyle/>
          <a:p>
            <a:r>
              <a:rPr lang="en-US" dirty="0" err="1" smtClean="0">
                <a:latin typeface="Courier New"/>
                <a:cs typeface="Courier New"/>
              </a:rPr>
              <a:t>ssh</a:t>
            </a:r>
            <a:endParaRPr lang="en-US" dirty="0">
              <a:latin typeface="Courier New"/>
              <a:cs typeface="Courier New"/>
            </a:endParaRPr>
          </a:p>
        </p:txBody>
      </p:sp>
      <p:sp>
        <p:nvSpPr>
          <p:cNvPr id="31" name="Can 30"/>
          <p:cNvSpPr/>
          <p:nvPr/>
        </p:nvSpPr>
        <p:spPr>
          <a:xfrm rot="16200000" flipH="1">
            <a:off x="4378410" y="1429766"/>
            <a:ext cx="337810" cy="2906474"/>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199548" y="2658034"/>
            <a:ext cx="2637317" cy="400110"/>
          </a:xfrm>
          <a:prstGeom prst="rect">
            <a:avLst/>
          </a:prstGeom>
          <a:noFill/>
        </p:spPr>
        <p:txBody>
          <a:bodyPr wrap="square" rtlCol="0">
            <a:spAutoFit/>
          </a:bodyPr>
          <a:lstStyle/>
          <a:p>
            <a:pPr algn="ctr"/>
            <a:r>
              <a:rPr lang="en-US" sz="2000" dirty="0" smtClean="0">
                <a:solidFill>
                  <a:schemeClr val="bg1"/>
                </a:solidFill>
              </a:rPr>
              <a:t>Layer 2</a:t>
            </a:r>
            <a:endParaRPr lang="en-US" sz="2000" dirty="0">
              <a:solidFill>
                <a:schemeClr val="bg1"/>
              </a:solidFill>
            </a:endParaRPr>
          </a:p>
        </p:txBody>
      </p:sp>
      <p:grpSp>
        <p:nvGrpSpPr>
          <p:cNvPr id="36" name="Group 35"/>
          <p:cNvGrpSpPr/>
          <p:nvPr/>
        </p:nvGrpSpPr>
        <p:grpSpPr>
          <a:xfrm>
            <a:off x="2284256" y="467655"/>
            <a:ext cx="1086292" cy="1142311"/>
            <a:chOff x="698630" y="1189038"/>
            <a:chExt cx="2598382" cy="2732377"/>
          </a:xfrm>
        </p:grpSpPr>
        <p:pic>
          <p:nvPicPr>
            <p:cNvPr id="37"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6800" y="1189038"/>
              <a:ext cx="1747839" cy="210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47"/>
            <p:cNvSpPr txBox="1">
              <a:spLocks noChangeArrowheads="1"/>
            </p:cNvSpPr>
            <p:nvPr/>
          </p:nvSpPr>
          <p:spPr bwMode="auto">
            <a:xfrm>
              <a:off x="698630" y="3295651"/>
              <a:ext cx="2598382" cy="62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050" b="1" dirty="0" smtClean="0">
                  <a:ea typeface="ＭＳ Ｐゴシック" charset="0"/>
                  <a:cs typeface="ＭＳ Ｐゴシック" charset="0"/>
                </a:rPr>
                <a:t>Experimenter</a:t>
              </a:r>
              <a:endParaRPr lang="en-US" sz="4000" b="1" dirty="0">
                <a:ea typeface="ＭＳ Ｐゴシック" charset="0"/>
                <a:cs typeface="ＭＳ Ｐゴシック" charset="0"/>
              </a:endParaRPr>
            </a:p>
          </p:txBody>
        </p:sp>
      </p:grpSp>
      <p:sp>
        <p:nvSpPr>
          <p:cNvPr id="39" name="Freeform 4"/>
          <p:cNvSpPr>
            <a:spLocks/>
          </p:cNvSpPr>
          <p:nvPr/>
        </p:nvSpPr>
        <p:spPr bwMode="auto">
          <a:xfrm rot="19663481" flipH="1" flipV="1">
            <a:off x="2312429" y="1665673"/>
            <a:ext cx="961180" cy="490698"/>
          </a:xfrm>
          <a:custGeom>
            <a:avLst/>
            <a:gdLst>
              <a:gd name="T0" fmla="*/ 0 w 1680"/>
              <a:gd name="T1" fmla="*/ 2147483647 h 480"/>
              <a:gd name="T2" fmla="*/ 2147483647 w 1680"/>
              <a:gd name="T3" fmla="*/ 2147483647 h 480"/>
              <a:gd name="T4" fmla="*/ 2147483647 w 1680"/>
              <a:gd name="T5" fmla="*/ 2147483647 h 480"/>
              <a:gd name="T6" fmla="*/ 0 60000 65536"/>
              <a:gd name="T7" fmla="*/ 0 60000 65536"/>
              <a:gd name="T8" fmla="*/ 0 60000 65536"/>
              <a:gd name="T9" fmla="*/ 0 w 1680"/>
              <a:gd name="T10" fmla="*/ 0 h 480"/>
              <a:gd name="T11" fmla="*/ 1680 w 1680"/>
              <a:gd name="T12" fmla="*/ 480 h 480"/>
            </a:gdLst>
            <a:ahLst/>
            <a:cxnLst>
              <a:cxn ang="T6">
                <a:pos x="T0" y="T1"/>
              </a:cxn>
              <a:cxn ang="T7">
                <a:pos x="T2" y="T3"/>
              </a:cxn>
              <a:cxn ang="T8">
                <a:pos x="T4" y="T5"/>
              </a:cxn>
            </a:cxnLst>
            <a:rect l="T9" t="T10" r="T11" b="T12"/>
            <a:pathLst>
              <a:path w="1680" h="480">
                <a:moveTo>
                  <a:pt x="0" y="480"/>
                </a:moveTo>
                <a:cubicBezTo>
                  <a:pt x="172" y="288"/>
                  <a:pt x="344" y="96"/>
                  <a:pt x="624" y="48"/>
                </a:cubicBezTo>
                <a:cubicBezTo>
                  <a:pt x="904" y="0"/>
                  <a:pt x="1292" y="96"/>
                  <a:pt x="1680" y="192"/>
                </a:cubicBezTo>
              </a:path>
            </a:pathLst>
          </a:custGeom>
          <a:noFill/>
          <a:ln w="9525">
            <a:solidFill>
              <a:schemeClr val="tx1"/>
            </a:solidFill>
            <a:prstDash val="dash"/>
            <a:round/>
            <a:headEnd type="none"/>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9" name="Curved Connector 28"/>
          <p:cNvCxnSpPr/>
          <p:nvPr/>
        </p:nvCxnSpPr>
        <p:spPr>
          <a:xfrm>
            <a:off x="3287268" y="1395873"/>
            <a:ext cx="3090038" cy="918471"/>
          </a:xfrm>
          <a:prstGeom prst="curvedConnector3">
            <a:avLst>
              <a:gd name="adj1" fmla="val 86048"/>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pic>
        <p:nvPicPr>
          <p:cNvPr id="53" name="Picture 52"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746" y="2271131"/>
            <a:ext cx="1984861" cy="1701075"/>
          </a:xfrm>
          <a:prstGeom prst="rect">
            <a:avLst/>
          </a:prstGeom>
        </p:spPr>
      </p:pic>
      <p:sp>
        <p:nvSpPr>
          <p:cNvPr id="54" name="TextBox 53"/>
          <p:cNvSpPr txBox="1"/>
          <p:nvPr/>
        </p:nvSpPr>
        <p:spPr>
          <a:xfrm>
            <a:off x="6242424" y="2537911"/>
            <a:ext cx="1210113" cy="615553"/>
          </a:xfrm>
          <a:prstGeom prst="rect">
            <a:avLst/>
          </a:prstGeom>
          <a:noFill/>
        </p:spPr>
        <p:txBody>
          <a:bodyPr wrap="square" rtlCol="0">
            <a:spAutoFit/>
          </a:bodyPr>
          <a:lstStyle/>
          <a:p>
            <a:pPr algn="ctr"/>
            <a:r>
              <a:rPr lang="en-US" sz="1700" dirty="0" smtClean="0">
                <a:solidFill>
                  <a:schemeClr val="bg1"/>
                </a:solidFill>
              </a:rPr>
              <a:t>VM2</a:t>
            </a:r>
          </a:p>
          <a:p>
            <a:pPr algn="ctr"/>
            <a:endParaRPr lang="en-US" sz="1700" dirty="0" smtClean="0">
              <a:solidFill>
                <a:schemeClr val="bg1"/>
              </a:solidFill>
            </a:endParaRPr>
          </a:p>
        </p:txBody>
      </p:sp>
      <p:pic>
        <p:nvPicPr>
          <p:cNvPr id="55" name="Picture 54"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4648" y="2271131"/>
            <a:ext cx="1984861" cy="1701075"/>
          </a:xfrm>
          <a:prstGeom prst="rect">
            <a:avLst/>
          </a:prstGeom>
        </p:spPr>
      </p:pic>
      <p:sp>
        <p:nvSpPr>
          <p:cNvPr id="56" name="TextBox 55"/>
          <p:cNvSpPr txBox="1"/>
          <p:nvPr/>
        </p:nvSpPr>
        <p:spPr>
          <a:xfrm>
            <a:off x="1556247" y="2537911"/>
            <a:ext cx="1210113" cy="353943"/>
          </a:xfrm>
          <a:prstGeom prst="rect">
            <a:avLst/>
          </a:prstGeom>
          <a:noFill/>
        </p:spPr>
        <p:txBody>
          <a:bodyPr wrap="square" rtlCol="0">
            <a:spAutoFit/>
          </a:bodyPr>
          <a:lstStyle/>
          <a:p>
            <a:pPr algn="ctr"/>
            <a:r>
              <a:rPr lang="en-US" sz="1700" dirty="0" smtClean="0">
                <a:solidFill>
                  <a:schemeClr val="bg1"/>
                </a:solidFill>
              </a:rPr>
              <a:t>VM1</a:t>
            </a:r>
          </a:p>
        </p:txBody>
      </p:sp>
    </p:spTree>
    <p:extLst>
      <p:ext uri="{BB962C8B-B14F-4D97-AF65-F5344CB8AC3E}">
        <p14:creationId xmlns:p14="http://schemas.microsoft.com/office/powerpoint/2010/main" val="17459903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961519"/>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b="1" dirty="0" smtClean="0"/>
              <a:t>How is GENI being used in education?</a:t>
            </a:r>
          </a:p>
          <a:p>
            <a:endParaRPr lang="en-US" dirty="0" smtClean="0"/>
          </a:p>
          <a:p>
            <a:r>
              <a:rPr lang="en-US" dirty="0" smtClean="0"/>
              <a:t>Two hands-on exercises:</a:t>
            </a:r>
          </a:p>
          <a:p>
            <a:pPr marL="914400" lvl="1" indent="-457200">
              <a:buFont typeface="+mj-lt"/>
              <a:buAutoNum type="arabicPeriod"/>
            </a:pPr>
            <a:r>
              <a:rPr lang="en-US" dirty="0" smtClean="0"/>
              <a:t>Create a simple topology and experiment with it</a:t>
            </a:r>
          </a:p>
          <a:p>
            <a:pPr marL="914400" lvl="1" indent="-457200">
              <a:buFont typeface="+mj-lt"/>
              <a:buAutoNum type="arabicPeriod"/>
            </a:pPr>
            <a:r>
              <a:rPr lang="en-US" dirty="0" smtClean="0"/>
              <a:t>An exercise in Named Data Networking (NDN) using </a:t>
            </a:r>
            <a:r>
              <a:rPr lang="en-US" dirty="0"/>
              <a:t>an existing topology</a:t>
            </a:r>
          </a:p>
        </p:txBody>
      </p:sp>
    </p:spTree>
    <p:extLst>
      <p:ext uri="{BB962C8B-B14F-4D97-AF65-F5344CB8AC3E}">
        <p14:creationId xmlns:p14="http://schemas.microsoft.com/office/powerpoint/2010/main" val="15434209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708"/>
            <a:ext cx="8229600" cy="1143000"/>
          </a:xfrm>
        </p:spPr>
        <p:txBody>
          <a:bodyPr/>
          <a:lstStyle/>
          <a:p>
            <a:r>
              <a:rPr lang="en-US" sz="3600" dirty="0" smtClean="0"/>
              <a:t>Teardown Experiment</a:t>
            </a:r>
            <a:endParaRPr lang="en-US" sz="3600" dirty="0"/>
          </a:p>
        </p:txBody>
      </p:sp>
      <p:sp>
        <p:nvSpPr>
          <p:cNvPr id="3" name="Content Placeholder 2"/>
          <p:cNvSpPr>
            <a:spLocks noGrp="1"/>
          </p:cNvSpPr>
          <p:nvPr>
            <p:ph idx="1"/>
          </p:nvPr>
        </p:nvSpPr>
        <p:spPr>
          <a:xfrm>
            <a:off x="457200" y="4254500"/>
            <a:ext cx="8293100" cy="2301036"/>
          </a:xfrm>
          <a:solidFill>
            <a:srgbClr val="FF0000">
              <a:alpha val="14000"/>
            </a:srgbClr>
          </a:solidFill>
        </p:spPr>
        <p:txBody>
          <a:bodyPr/>
          <a:lstStyle/>
          <a:p>
            <a:pPr marL="0" indent="0">
              <a:buNone/>
            </a:pPr>
            <a:r>
              <a:rPr lang="en-US" dirty="0" smtClean="0"/>
              <a:t>When your experiment is done, you should always release your resources </a:t>
            </a:r>
          </a:p>
          <a:p>
            <a:pPr lvl="1"/>
            <a:r>
              <a:rPr lang="en-US" dirty="0" smtClean="0"/>
              <a:t>Normally this is when you would archive your data and the experiment</a:t>
            </a:r>
          </a:p>
          <a:p>
            <a:pPr lvl="1"/>
            <a:r>
              <a:rPr lang="en-US" dirty="0" smtClean="0"/>
              <a:t>Delete your resources at </a:t>
            </a:r>
            <a:r>
              <a:rPr lang="en-US" b="1" dirty="0" smtClean="0"/>
              <a:t>each</a:t>
            </a:r>
            <a:r>
              <a:rPr lang="en-US" dirty="0" smtClean="0"/>
              <a:t> </a:t>
            </a:r>
            <a:r>
              <a:rPr lang="en-US" dirty="0" smtClean="0"/>
              <a:t>aggregate, if &gt;1 used</a:t>
            </a:r>
            <a:endParaRPr lang="en-US" dirty="0" smtClean="0"/>
          </a:p>
        </p:txBody>
      </p:sp>
      <p:pic>
        <p:nvPicPr>
          <p:cNvPr id="5" name="Picture 4"/>
          <p:cNvPicPr>
            <a:picLocks noChangeAspect="1"/>
          </p:cNvPicPr>
          <p:nvPr/>
        </p:nvPicPr>
        <p:blipFill>
          <a:blip r:embed="rId3"/>
          <a:stretch>
            <a:fillRect/>
          </a:stretch>
        </p:blipFill>
        <p:spPr>
          <a:xfrm>
            <a:off x="5467022" y="1123317"/>
            <a:ext cx="2044700" cy="3022600"/>
          </a:xfrm>
          <a:prstGeom prst="rect">
            <a:avLst/>
          </a:prstGeom>
        </p:spPr>
      </p:pic>
      <p:sp>
        <p:nvSpPr>
          <p:cNvPr id="6" name="TextBox 5"/>
          <p:cNvSpPr txBox="1"/>
          <p:nvPr/>
        </p:nvSpPr>
        <p:spPr>
          <a:xfrm>
            <a:off x="6633823" y="3610360"/>
            <a:ext cx="983287" cy="523220"/>
          </a:xfrm>
          <a:prstGeom prst="rect">
            <a:avLst/>
          </a:prstGeom>
          <a:noFill/>
        </p:spPr>
        <p:txBody>
          <a:bodyPr wrap="none" rtlCol="0">
            <a:spAutoFit/>
          </a:bodyPr>
          <a:lstStyle/>
          <a:p>
            <a:r>
              <a:rPr lang="en-US" sz="2800" b="1" dirty="0" smtClean="0">
                <a:solidFill>
                  <a:srgbClr val="FF6600"/>
                </a:solidFill>
              </a:rPr>
              <a:t>slice</a:t>
            </a:r>
            <a:endParaRPr lang="en-US" sz="1400" b="1" dirty="0">
              <a:solidFill>
                <a:srgbClr val="FF6600"/>
              </a:solidFill>
            </a:endParaRPr>
          </a:p>
        </p:txBody>
      </p:sp>
      <p:sp>
        <p:nvSpPr>
          <p:cNvPr id="7" name="TextBox 6"/>
          <p:cNvSpPr txBox="1"/>
          <p:nvPr/>
        </p:nvSpPr>
        <p:spPr>
          <a:xfrm rot="20060483">
            <a:off x="1527003" y="2931846"/>
            <a:ext cx="1381809" cy="523220"/>
          </a:xfrm>
          <a:prstGeom prst="rect">
            <a:avLst/>
          </a:prstGeom>
          <a:noFill/>
        </p:spPr>
        <p:txBody>
          <a:bodyPr wrap="none" rtlCol="0">
            <a:spAutoFit/>
          </a:bodyPr>
          <a:lstStyle/>
          <a:p>
            <a:r>
              <a:rPr lang="en-US" sz="2800" b="1" dirty="0" smtClean="0">
                <a:solidFill>
                  <a:srgbClr val="FF6600"/>
                </a:solidFill>
              </a:rPr>
              <a:t>project</a:t>
            </a:r>
            <a:endParaRPr lang="en-US" sz="1400" b="1" dirty="0">
              <a:solidFill>
                <a:srgbClr val="FF6600"/>
              </a:solidFill>
            </a:endParaRPr>
          </a:p>
        </p:txBody>
      </p:sp>
      <p:sp>
        <p:nvSpPr>
          <p:cNvPr id="8" name="TextBox 7"/>
          <p:cNvSpPr txBox="1"/>
          <p:nvPr/>
        </p:nvSpPr>
        <p:spPr>
          <a:xfrm>
            <a:off x="1267517" y="3577469"/>
            <a:ext cx="1900781" cy="523220"/>
          </a:xfrm>
          <a:prstGeom prst="rect">
            <a:avLst/>
          </a:prstGeom>
          <a:noFill/>
        </p:spPr>
        <p:txBody>
          <a:bodyPr wrap="none" rtlCol="0">
            <a:spAutoFit/>
          </a:bodyPr>
          <a:lstStyle/>
          <a:p>
            <a:r>
              <a:rPr lang="en-US" sz="2800" b="1" dirty="0" smtClean="0">
                <a:solidFill>
                  <a:srgbClr val="FF6600"/>
                </a:solidFill>
              </a:rPr>
              <a:t>aggregate</a:t>
            </a:r>
            <a:endParaRPr lang="en-US" sz="1400" b="1" dirty="0">
              <a:solidFill>
                <a:srgbClr val="FF6600"/>
              </a:solidFill>
            </a:endParaRPr>
          </a:p>
        </p:txBody>
      </p:sp>
      <p:sp>
        <p:nvSpPr>
          <p:cNvPr id="10" name="TextBox 9"/>
          <p:cNvSpPr txBox="1"/>
          <p:nvPr/>
        </p:nvSpPr>
        <p:spPr>
          <a:xfrm rot="863333">
            <a:off x="2171757" y="3451709"/>
            <a:ext cx="2441694" cy="523220"/>
          </a:xfrm>
          <a:prstGeom prst="rect">
            <a:avLst/>
          </a:prstGeom>
          <a:noFill/>
        </p:spPr>
        <p:txBody>
          <a:bodyPr wrap="none" rtlCol="0">
            <a:spAutoFit/>
          </a:bodyPr>
          <a:lstStyle/>
          <a:p>
            <a:r>
              <a:rPr lang="en-US" sz="2800" b="1" dirty="0" smtClean="0">
                <a:solidFill>
                  <a:srgbClr val="FF6600"/>
                </a:solidFill>
              </a:rPr>
              <a:t>experimenter</a:t>
            </a:r>
            <a:endParaRPr lang="en-US" sz="1400" b="1" dirty="0">
              <a:solidFill>
                <a:srgbClr val="FF6600"/>
              </a:solidFill>
            </a:endParaRPr>
          </a:p>
        </p:txBody>
      </p:sp>
      <p:sp>
        <p:nvSpPr>
          <p:cNvPr id="11" name="TextBox 10"/>
          <p:cNvSpPr txBox="1"/>
          <p:nvPr/>
        </p:nvSpPr>
        <p:spPr>
          <a:xfrm rot="21158434">
            <a:off x="2764953" y="2947421"/>
            <a:ext cx="1701608" cy="523220"/>
          </a:xfrm>
          <a:prstGeom prst="rect">
            <a:avLst/>
          </a:prstGeom>
          <a:noFill/>
        </p:spPr>
        <p:txBody>
          <a:bodyPr wrap="none" rtlCol="0">
            <a:spAutoFit/>
          </a:bodyPr>
          <a:lstStyle/>
          <a:p>
            <a:r>
              <a:rPr lang="en-US" sz="2800" b="1" dirty="0" smtClean="0">
                <a:solidFill>
                  <a:srgbClr val="FF6600"/>
                </a:solidFill>
              </a:rPr>
              <a:t>resource</a:t>
            </a:r>
            <a:endParaRPr lang="en-US" sz="1400" b="1" dirty="0">
              <a:solidFill>
                <a:srgbClr val="FF6600"/>
              </a:solidFill>
            </a:endParaRPr>
          </a:p>
        </p:txBody>
      </p:sp>
    </p:spTree>
    <p:extLst>
      <p:ext uri="{BB962C8B-B14F-4D97-AF65-F5344CB8AC3E}">
        <p14:creationId xmlns:p14="http://schemas.microsoft.com/office/powerpoint/2010/main" val="24229217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How is GENI being used in education?</a:t>
            </a:r>
          </a:p>
          <a:p>
            <a:endParaRPr lang="en-US" dirty="0" smtClean="0"/>
          </a:p>
          <a:p>
            <a:r>
              <a:rPr lang="en-US" dirty="0" smtClean="0"/>
              <a:t>Two hands-on exercises:</a:t>
            </a:r>
          </a:p>
          <a:p>
            <a:pPr marL="914400" lvl="1" indent="-457200">
              <a:buFont typeface="+mj-lt"/>
              <a:buAutoNum type="arabicPeriod"/>
            </a:pPr>
            <a:r>
              <a:rPr lang="en-US" dirty="0" smtClean="0"/>
              <a:t>Create a simple topology and experiment with it</a:t>
            </a:r>
          </a:p>
          <a:p>
            <a:pPr marL="914400" lvl="1" indent="-457200">
              <a:buFont typeface="+mj-lt"/>
              <a:buAutoNum type="arabicPeriod"/>
            </a:pPr>
            <a:r>
              <a:rPr lang="en-US" b="1" dirty="0" smtClean="0"/>
              <a:t>An </a:t>
            </a:r>
            <a:r>
              <a:rPr lang="en-US" b="1" dirty="0"/>
              <a:t>exercise in Named Data Networking (NDN) using an existing </a:t>
            </a:r>
            <a:r>
              <a:rPr lang="en-US" b="1" dirty="0" smtClean="0"/>
              <a:t>topology</a:t>
            </a:r>
          </a:p>
          <a:p>
            <a:pPr marL="457200" lvl="1" indent="0">
              <a:buNone/>
            </a:pPr>
            <a:endParaRPr lang="en-US" dirty="0"/>
          </a:p>
        </p:txBody>
      </p:sp>
    </p:spTree>
    <p:extLst>
      <p:ext uri="{BB962C8B-B14F-4D97-AF65-F5344CB8AC3E}">
        <p14:creationId xmlns:p14="http://schemas.microsoft.com/office/powerpoint/2010/main" val="5217111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8730"/>
            <a:ext cx="8229600" cy="1143000"/>
          </a:xfrm>
        </p:spPr>
        <p:txBody>
          <a:bodyPr/>
          <a:lstStyle/>
          <a:p>
            <a:r>
              <a:rPr lang="en-US" dirty="0" smtClean="0"/>
              <a:t>Named Data Networking (NDN)</a:t>
            </a:r>
            <a:r>
              <a:rPr lang="en-US" dirty="0"/>
              <a:t/>
            </a:r>
            <a:br>
              <a:rPr lang="en-US" dirty="0"/>
            </a:br>
            <a:r>
              <a:rPr lang="en-US" sz="2400" dirty="0"/>
              <a:t>… also known as </a:t>
            </a:r>
            <a:r>
              <a:rPr lang="en-US" sz="2400" dirty="0" smtClean="0"/>
              <a:t>Content Centric Networking (CCN)</a:t>
            </a:r>
            <a:r>
              <a:rPr lang="en-US" dirty="0" smtClean="0"/>
              <a:t>	</a:t>
            </a:r>
            <a:endParaRPr lang="en-US" dirty="0"/>
          </a:p>
        </p:txBody>
      </p:sp>
      <p:sp>
        <p:nvSpPr>
          <p:cNvPr id="3" name="Content Placeholder 2"/>
          <p:cNvSpPr>
            <a:spLocks noGrp="1"/>
          </p:cNvSpPr>
          <p:nvPr>
            <p:ph idx="1"/>
          </p:nvPr>
        </p:nvSpPr>
        <p:spPr>
          <a:xfrm>
            <a:off x="370614" y="1113812"/>
            <a:ext cx="8686800" cy="5181600"/>
          </a:xfrm>
        </p:spPr>
        <p:txBody>
          <a:bodyPr/>
          <a:lstStyle/>
          <a:p>
            <a:pPr marL="0" indent="0">
              <a:buNone/>
            </a:pPr>
            <a:r>
              <a:rPr lang="en-US" sz="2400" b="1" dirty="0" smtClean="0"/>
              <a:t>PRINCIPLE</a:t>
            </a:r>
            <a:r>
              <a:rPr lang="en-US" sz="2400" dirty="0" smtClean="0"/>
              <a:t> </a:t>
            </a:r>
          </a:p>
          <a:p>
            <a:pPr marL="0" indent="0">
              <a:buNone/>
            </a:pPr>
            <a:r>
              <a:rPr lang="en-US" sz="2000" dirty="0" smtClean="0"/>
              <a:t>Focus on </a:t>
            </a:r>
            <a:r>
              <a:rPr lang="en-US" sz="2000" b="1" dirty="0" smtClean="0"/>
              <a:t>what</a:t>
            </a:r>
            <a:r>
              <a:rPr lang="en-US" sz="2000" dirty="0" smtClean="0"/>
              <a:t> you need, </a:t>
            </a:r>
            <a:r>
              <a:rPr lang="en-US" sz="2000" b="1" dirty="0" smtClean="0"/>
              <a:t>not on where </a:t>
            </a:r>
            <a:r>
              <a:rPr lang="en-US" sz="2000" dirty="0" smtClean="0"/>
              <a:t>you find it</a:t>
            </a:r>
          </a:p>
          <a:p>
            <a:pPr marL="0" indent="0">
              <a:buNone/>
            </a:pPr>
            <a:endParaRPr lang="en-US" sz="1000" b="1" dirty="0" smtClean="0"/>
          </a:p>
          <a:p>
            <a:pPr marL="0" indent="0">
              <a:buNone/>
            </a:pPr>
            <a:endParaRPr lang="en-US" sz="1000" b="1" dirty="0" smtClean="0"/>
          </a:p>
          <a:p>
            <a:pPr marL="0" indent="0">
              <a:buNone/>
            </a:pPr>
            <a:r>
              <a:rPr lang="en-US" sz="2400" b="1" dirty="0" smtClean="0"/>
              <a:t>TODAY</a:t>
            </a:r>
            <a:endParaRPr lang="en-US" b="1" dirty="0" smtClean="0"/>
          </a:p>
          <a:p>
            <a:pPr marL="0" indent="0">
              <a:buNone/>
            </a:pPr>
            <a:r>
              <a:rPr lang="en-US" sz="2400" dirty="0"/>
              <a:t>M</a:t>
            </a:r>
            <a:r>
              <a:rPr lang="en-US" sz="2400" dirty="0" smtClean="0"/>
              <a:t>ust know the </a:t>
            </a:r>
            <a:r>
              <a:rPr lang="en-US" sz="2400" b="1" dirty="0" smtClean="0"/>
              <a:t>location</a:t>
            </a:r>
            <a:r>
              <a:rPr lang="en-US" sz="2400" dirty="0" smtClean="0"/>
              <a:t> of information (aka URL)</a:t>
            </a:r>
          </a:p>
          <a:p>
            <a:pPr lvl="1"/>
            <a:r>
              <a:rPr lang="en-US" sz="2000" dirty="0" smtClean="0"/>
              <a:t>Search engines map the </a:t>
            </a:r>
            <a:r>
              <a:rPr lang="en-US" sz="2000" i="1" dirty="0" smtClean="0"/>
              <a:t>what</a:t>
            </a:r>
            <a:r>
              <a:rPr lang="en-US" sz="2000" dirty="0" smtClean="0"/>
              <a:t> to the </a:t>
            </a:r>
            <a:r>
              <a:rPr lang="en-US" sz="2000" i="1" dirty="0" smtClean="0"/>
              <a:t>where</a:t>
            </a:r>
          </a:p>
          <a:p>
            <a:pPr lvl="1"/>
            <a:r>
              <a:rPr lang="en-US" sz="2000" dirty="0" smtClean="0"/>
              <a:t>Most Internet information look-ups start with search engines</a:t>
            </a:r>
          </a:p>
          <a:p>
            <a:endParaRPr lang="en-US" sz="900" dirty="0" smtClean="0"/>
          </a:p>
          <a:p>
            <a:endParaRPr lang="en-US" sz="900" dirty="0" smtClean="0"/>
          </a:p>
          <a:p>
            <a:pPr marL="0" indent="0">
              <a:buNone/>
            </a:pPr>
            <a:r>
              <a:rPr lang="en-US" sz="2400" b="1" dirty="0" smtClean="0"/>
              <a:t>NDN (CCN) </a:t>
            </a:r>
          </a:p>
          <a:p>
            <a:r>
              <a:rPr lang="en-US" sz="2400" dirty="0" smtClean="0"/>
              <a:t>New network architecture reflects Internet usage</a:t>
            </a:r>
          </a:p>
          <a:p>
            <a:r>
              <a:rPr lang="en-US" sz="2400" dirty="0" smtClean="0"/>
              <a:t>CCN protocols cache data at all network levels</a:t>
            </a:r>
          </a:p>
          <a:p>
            <a:pPr lvl="1"/>
            <a:r>
              <a:rPr lang="en-US" sz="2000" dirty="0"/>
              <a:t>r</a:t>
            </a:r>
            <a:r>
              <a:rPr lang="en-US" sz="2000" dirty="0" smtClean="0"/>
              <a:t>outers, hosts</a:t>
            </a:r>
            <a:endParaRPr lang="en-US" sz="2000" dirty="0"/>
          </a:p>
        </p:txBody>
      </p:sp>
    </p:spTree>
    <p:extLst>
      <p:ext uri="{BB962C8B-B14F-4D97-AF65-F5344CB8AC3E}">
        <p14:creationId xmlns:p14="http://schemas.microsoft.com/office/powerpoint/2010/main" val="17344212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ecture_4_NDN-Zhang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713" y="-472262"/>
            <a:ext cx="10147904" cy="7841562"/>
          </a:xfrm>
          <a:prstGeom prst="rect">
            <a:avLst/>
          </a:prstGeom>
        </p:spPr>
      </p:pic>
      <p:sp>
        <p:nvSpPr>
          <p:cNvPr id="5" name="TextBox 4"/>
          <p:cNvSpPr txBox="1"/>
          <p:nvPr/>
        </p:nvSpPr>
        <p:spPr>
          <a:xfrm>
            <a:off x="0" y="6332618"/>
            <a:ext cx="4934857" cy="523220"/>
          </a:xfrm>
          <a:prstGeom prst="rect">
            <a:avLst/>
          </a:prstGeom>
          <a:noFill/>
        </p:spPr>
        <p:txBody>
          <a:bodyPr wrap="square" rtlCol="0">
            <a:spAutoFit/>
          </a:bodyPr>
          <a:lstStyle/>
          <a:p>
            <a:r>
              <a:rPr lang="en-US" sz="1400" dirty="0" smtClean="0"/>
              <a:t>Credit: </a:t>
            </a:r>
            <a:r>
              <a:rPr lang="en-US" sz="1400" dirty="0" err="1" smtClean="0"/>
              <a:t>Lixia</a:t>
            </a:r>
            <a:r>
              <a:rPr lang="en-US" sz="1400" dirty="0" smtClean="0"/>
              <a:t> Zhang talk on “Evolving Internet into the Future via Named Data Networking” at UCLA, Feb 2011.</a:t>
            </a:r>
            <a:endParaRPr lang="en-US" sz="1400" dirty="0"/>
          </a:p>
        </p:txBody>
      </p:sp>
      <p:sp>
        <p:nvSpPr>
          <p:cNvPr id="6" name="TextBox 5"/>
          <p:cNvSpPr txBox="1"/>
          <p:nvPr/>
        </p:nvSpPr>
        <p:spPr>
          <a:xfrm>
            <a:off x="689428" y="1415143"/>
            <a:ext cx="1672253" cy="707886"/>
          </a:xfrm>
          <a:prstGeom prst="rect">
            <a:avLst/>
          </a:prstGeom>
          <a:noFill/>
        </p:spPr>
        <p:txBody>
          <a:bodyPr wrap="none" rtlCol="0">
            <a:spAutoFit/>
          </a:bodyPr>
          <a:lstStyle/>
          <a:p>
            <a:r>
              <a:rPr lang="en-US" sz="4000" b="1" dirty="0" smtClean="0"/>
              <a:t>Today</a:t>
            </a:r>
            <a:endParaRPr lang="en-US" sz="4000" b="1" dirty="0"/>
          </a:p>
        </p:txBody>
      </p:sp>
    </p:spTree>
    <p:extLst>
      <p:ext uri="{BB962C8B-B14F-4D97-AF65-F5344CB8AC3E}">
        <p14:creationId xmlns:p14="http://schemas.microsoft.com/office/powerpoint/2010/main" val="212470122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ecture_4_NDN-Zhang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524" y="-469515"/>
            <a:ext cx="10063238" cy="7776138"/>
          </a:xfrm>
          <a:prstGeom prst="rect">
            <a:avLst/>
          </a:prstGeom>
        </p:spPr>
      </p:pic>
      <p:sp>
        <p:nvSpPr>
          <p:cNvPr id="8" name="TextBox 7"/>
          <p:cNvSpPr txBox="1"/>
          <p:nvPr/>
        </p:nvSpPr>
        <p:spPr>
          <a:xfrm>
            <a:off x="0" y="6332618"/>
            <a:ext cx="4934857" cy="523220"/>
          </a:xfrm>
          <a:prstGeom prst="rect">
            <a:avLst/>
          </a:prstGeom>
          <a:noFill/>
        </p:spPr>
        <p:txBody>
          <a:bodyPr wrap="square" rtlCol="0">
            <a:spAutoFit/>
          </a:bodyPr>
          <a:lstStyle/>
          <a:p>
            <a:r>
              <a:rPr lang="en-US" sz="1400" dirty="0" smtClean="0"/>
              <a:t>Credit: </a:t>
            </a:r>
            <a:r>
              <a:rPr lang="en-US" sz="1400" dirty="0" err="1" smtClean="0"/>
              <a:t>Lixia</a:t>
            </a:r>
            <a:r>
              <a:rPr lang="en-US" sz="1400" dirty="0" smtClean="0"/>
              <a:t> Zhang talk on “Evolving Internet into the Future via Named Data Networking” at UCLA, Feb 2011.</a:t>
            </a:r>
            <a:endParaRPr lang="en-US" sz="1400" dirty="0"/>
          </a:p>
        </p:txBody>
      </p:sp>
    </p:spTree>
    <p:extLst>
      <p:ext uri="{BB962C8B-B14F-4D97-AF65-F5344CB8AC3E}">
        <p14:creationId xmlns:p14="http://schemas.microsoft.com/office/powerpoint/2010/main" val="34444342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954344"/>
          </a:xfrm>
        </p:spPr>
        <p:txBody>
          <a:bodyPr/>
          <a:lstStyle/>
          <a:p>
            <a:r>
              <a:rPr lang="en-US" dirty="0" smtClean="0"/>
              <a:t>NDN</a:t>
            </a:r>
            <a:endParaRPr lang="en-US" dirty="0"/>
          </a:p>
        </p:txBody>
      </p:sp>
      <p:sp>
        <p:nvSpPr>
          <p:cNvPr id="3" name="Content Placeholder 2"/>
          <p:cNvSpPr>
            <a:spLocks noGrp="1"/>
          </p:cNvSpPr>
          <p:nvPr>
            <p:ph idx="1"/>
          </p:nvPr>
        </p:nvSpPr>
        <p:spPr/>
        <p:txBody>
          <a:bodyPr/>
          <a:lstStyle/>
          <a:p>
            <a:r>
              <a:rPr lang="en-US" dirty="0" smtClean="0"/>
              <a:t>An implementation of NDN by Xerox PARC</a:t>
            </a:r>
          </a:p>
          <a:p>
            <a:endParaRPr lang="en-US" dirty="0" smtClean="0"/>
          </a:p>
          <a:p>
            <a:r>
              <a:rPr lang="en-US" dirty="0" smtClean="0"/>
              <a:t>Our exercise uses the NDN software</a:t>
            </a:r>
          </a:p>
          <a:p>
            <a:pPr lvl="1"/>
            <a:r>
              <a:rPr lang="en-US" dirty="0" smtClean="0"/>
              <a:t>Software runs on all nodes in our experiment</a:t>
            </a:r>
          </a:p>
          <a:p>
            <a:pPr lvl="1"/>
            <a:r>
              <a:rPr lang="en-US" dirty="0" smtClean="0"/>
              <a:t>All nodes cache information that passes through them</a:t>
            </a:r>
          </a:p>
          <a:p>
            <a:pPr lvl="1"/>
            <a:r>
              <a:rPr lang="en-US" dirty="0" smtClean="0"/>
              <a:t>When a node gets a data request it:</a:t>
            </a:r>
          </a:p>
          <a:p>
            <a:pPr lvl="2"/>
            <a:r>
              <a:rPr lang="en-US" dirty="0" smtClean="0"/>
              <a:t>Returns data from local cache, if available</a:t>
            </a:r>
          </a:p>
          <a:p>
            <a:pPr lvl="2"/>
            <a:r>
              <a:rPr lang="en-US" dirty="0" smtClean="0"/>
              <a:t>Passes the request to neighbor if data is not in cache</a:t>
            </a:r>
          </a:p>
          <a:p>
            <a:pPr lvl="2"/>
            <a:r>
              <a:rPr lang="en-US" dirty="0" smtClean="0"/>
              <a:t>Caches data returned by neighbor</a:t>
            </a:r>
          </a:p>
          <a:p>
            <a:pPr lvl="2"/>
            <a:endParaRPr lang="en-US" dirty="0" smtClean="0"/>
          </a:p>
          <a:p>
            <a:pPr lvl="2"/>
            <a:endParaRPr lang="en-US" dirty="0"/>
          </a:p>
        </p:txBody>
      </p:sp>
      <p:sp>
        <p:nvSpPr>
          <p:cNvPr id="4" name="TextBox 3"/>
          <p:cNvSpPr txBox="1"/>
          <p:nvPr/>
        </p:nvSpPr>
        <p:spPr>
          <a:xfrm>
            <a:off x="2280137" y="5608662"/>
            <a:ext cx="4589137" cy="584776"/>
          </a:xfrm>
          <a:prstGeom prst="rect">
            <a:avLst/>
          </a:prstGeom>
          <a:solidFill>
            <a:srgbClr val="FF6600">
              <a:alpha val="50000"/>
            </a:srgbClr>
          </a:solidFill>
          <a:ln>
            <a:solidFill>
              <a:srgbClr val="FF6600"/>
            </a:solidFill>
          </a:ln>
        </p:spPr>
        <p:txBody>
          <a:bodyPr wrap="square" rtlCol="0">
            <a:spAutoFit/>
          </a:bodyPr>
          <a:lstStyle/>
          <a:p>
            <a:pPr algn="ctr"/>
            <a:r>
              <a:rPr lang="en-US" sz="3200" dirty="0"/>
              <a:t>https://named-</a:t>
            </a:r>
            <a:r>
              <a:rPr lang="en-US" sz="3200" dirty="0" err="1"/>
              <a:t>data.net</a:t>
            </a:r>
            <a:r>
              <a:rPr lang="en-US" sz="3200" dirty="0"/>
              <a:t>/</a:t>
            </a:r>
            <a:endParaRPr lang="en-US" sz="3200" dirty="0">
              <a:latin typeface="Courier"/>
              <a:cs typeface="Courier"/>
            </a:endParaRPr>
          </a:p>
        </p:txBody>
      </p:sp>
    </p:spTree>
    <p:extLst>
      <p:ext uri="{BB962C8B-B14F-4D97-AF65-F5344CB8AC3E}">
        <p14:creationId xmlns:p14="http://schemas.microsoft.com/office/powerpoint/2010/main" val="158644425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924791"/>
          </a:xfrm>
        </p:spPr>
        <p:txBody>
          <a:bodyPr/>
          <a:lstStyle/>
          <a:p>
            <a:r>
              <a:rPr lang="en-US" dirty="0" smtClean="0"/>
              <a:t>Experiment Setup</a:t>
            </a:r>
            <a:endParaRPr lang="en-US" dirty="0"/>
          </a:p>
        </p:txBody>
      </p:sp>
      <p:sp>
        <p:nvSpPr>
          <p:cNvPr id="3" name="TextBox 2"/>
          <p:cNvSpPr txBox="1"/>
          <p:nvPr/>
        </p:nvSpPr>
        <p:spPr>
          <a:xfrm>
            <a:off x="8263467" y="2523067"/>
            <a:ext cx="184666" cy="369332"/>
          </a:xfrm>
          <a:prstGeom prst="rect">
            <a:avLst/>
          </a:prstGeom>
          <a:noFill/>
        </p:spPr>
        <p:txBody>
          <a:bodyPr wrap="none" rtlCol="0">
            <a:spAutoFit/>
          </a:bodyPr>
          <a:lstStyle/>
          <a:p>
            <a:endParaRPr lang="en-US" dirty="0"/>
          </a:p>
        </p:txBody>
      </p:sp>
      <p:pic>
        <p:nvPicPr>
          <p:cNvPr id="10" name="Picture 9" descr="topolog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948" y="977559"/>
            <a:ext cx="6862596" cy="2636914"/>
          </a:xfrm>
          <a:prstGeom prst="rect">
            <a:avLst/>
          </a:prstGeom>
        </p:spPr>
      </p:pic>
      <p:sp>
        <p:nvSpPr>
          <p:cNvPr id="16" name="Content Placeholder 2"/>
          <p:cNvSpPr txBox="1">
            <a:spLocks/>
          </p:cNvSpPr>
          <p:nvPr/>
        </p:nvSpPr>
        <p:spPr>
          <a:xfrm>
            <a:off x="457200" y="3451422"/>
            <a:ext cx="8458200" cy="2949377"/>
          </a:xfrm>
          <a:prstGeom prst="rect">
            <a:avLst/>
          </a:prstGeom>
        </p:spPr>
        <p:txBody>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dirty="0" smtClean="0"/>
              <a:t>The topology has 5 VMs on the same aggregate</a:t>
            </a:r>
          </a:p>
          <a:p>
            <a:pPr lvl="1"/>
            <a:r>
              <a:rPr lang="en-US" dirty="0" smtClean="0"/>
              <a:t>Create a new slice: NDN-</a:t>
            </a:r>
            <a:r>
              <a:rPr lang="en-US" dirty="0" err="1" smtClean="0"/>
              <a:t>xy</a:t>
            </a:r>
            <a:r>
              <a:rPr lang="en-US" dirty="0" smtClean="0"/>
              <a:t>, where </a:t>
            </a:r>
            <a:r>
              <a:rPr lang="en-US" dirty="0" err="1" smtClean="0"/>
              <a:t>xy</a:t>
            </a:r>
            <a:r>
              <a:rPr lang="en-US" dirty="0" smtClean="0"/>
              <a:t> are your initials</a:t>
            </a:r>
          </a:p>
          <a:p>
            <a:pPr lvl="1"/>
            <a:r>
              <a:rPr lang="en-US" dirty="0" smtClean="0"/>
              <a:t>Add resources to the slice:</a:t>
            </a:r>
          </a:p>
          <a:p>
            <a:pPr lvl="2"/>
            <a:r>
              <a:rPr lang="en-US" dirty="0" smtClean="0"/>
              <a:t>We don’t have to draw </a:t>
            </a:r>
            <a:r>
              <a:rPr lang="en-US" dirty="0"/>
              <a:t>and configure </a:t>
            </a:r>
            <a:r>
              <a:rPr lang="en-US" dirty="0" smtClean="0"/>
              <a:t>the topology manually</a:t>
            </a:r>
          </a:p>
          <a:p>
            <a:pPr lvl="2"/>
            <a:r>
              <a:rPr lang="en-US" dirty="0" smtClean="0"/>
              <a:t>Load the </a:t>
            </a:r>
            <a:r>
              <a:rPr lang="en-US" dirty="0" err="1" smtClean="0"/>
              <a:t>Rspec</a:t>
            </a:r>
            <a:r>
              <a:rPr lang="en-US" dirty="0" smtClean="0"/>
              <a:t>; copy/paste this URL:</a:t>
            </a:r>
          </a:p>
          <a:p>
            <a:pPr marL="914400" lvl="2" indent="0">
              <a:buNone/>
            </a:pPr>
            <a:r>
              <a:rPr lang="en-US" dirty="0">
                <a:hlinkClick r:id="rId4"/>
              </a:rPr>
              <a:t>https://raw.githubusercontent.com/GENI-NSF/geni-tutorials/master/LabOne/ndn/lab1-ndn-</a:t>
            </a:r>
            <a:r>
              <a:rPr lang="en-US" dirty="0" smtClean="0">
                <a:hlinkClick r:id="rId4"/>
              </a:rPr>
              <a:t>rspec.xml</a:t>
            </a:r>
            <a:endParaRPr lang="en-US" dirty="0"/>
          </a:p>
          <a:p>
            <a:pPr lvl="2"/>
            <a:r>
              <a:rPr lang="en-US" dirty="0" smtClean="0"/>
              <a:t>Instantiate on an IG rack; click </a:t>
            </a:r>
            <a:r>
              <a:rPr lang="en-US" dirty="0" smtClean="0"/>
              <a:t>on the blue reserve button</a:t>
            </a:r>
          </a:p>
          <a:p>
            <a:pPr lvl="2"/>
            <a:endParaRPr lang="en-US" dirty="0" smtClean="0"/>
          </a:p>
          <a:p>
            <a:pPr lvl="2"/>
            <a:endParaRPr lang="en-US" dirty="0"/>
          </a:p>
        </p:txBody>
      </p:sp>
    </p:spTree>
    <p:extLst>
      <p:ext uri="{BB962C8B-B14F-4D97-AF65-F5344CB8AC3E}">
        <p14:creationId xmlns:p14="http://schemas.microsoft.com/office/powerpoint/2010/main" val="16355663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opolog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589" y="2511967"/>
            <a:ext cx="5666782" cy="2177429"/>
          </a:xfrm>
          <a:prstGeom prst="rect">
            <a:avLst/>
          </a:prstGeom>
        </p:spPr>
      </p:pic>
      <p:sp>
        <p:nvSpPr>
          <p:cNvPr id="2" name="Title 1"/>
          <p:cNvSpPr>
            <a:spLocks noGrp="1"/>
          </p:cNvSpPr>
          <p:nvPr>
            <p:ph type="title"/>
          </p:nvPr>
        </p:nvSpPr>
        <p:spPr>
          <a:xfrm>
            <a:off x="685800" y="0"/>
            <a:ext cx="8458200" cy="924791"/>
          </a:xfrm>
        </p:spPr>
        <p:txBody>
          <a:bodyPr/>
          <a:lstStyle/>
          <a:p>
            <a:r>
              <a:rPr lang="en-US" dirty="0" smtClean="0"/>
              <a:t>Experiment Setup</a:t>
            </a:r>
            <a:endParaRPr lang="en-US" dirty="0"/>
          </a:p>
        </p:txBody>
      </p:sp>
      <p:sp>
        <p:nvSpPr>
          <p:cNvPr id="4" name="TextBox 3"/>
          <p:cNvSpPr txBox="1"/>
          <p:nvPr/>
        </p:nvSpPr>
        <p:spPr>
          <a:xfrm>
            <a:off x="651319" y="4689396"/>
            <a:ext cx="4916700" cy="1477328"/>
          </a:xfrm>
          <a:prstGeom prst="rect">
            <a:avLst/>
          </a:prstGeom>
          <a:noFill/>
        </p:spPr>
        <p:txBody>
          <a:bodyPr wrap="square" rtlCol="0">
            <a:spAutoFit/>
          </a:bodyPr>
          <a:lstStyle/>
          <a:p>
            <a:r>
              <a:rPr lang="en-US" dirty="0" smtClean="0">
                <a:solidFill>
                  <a:srgbClr val="FF6600"/>
                </a:solidFill>
              </a:rPr>
              <a:t>PI and Experimenter</a:t>
            </a:r>
          </a:p>
          <a:p>
            <a:r>
              <a:rPr lang="en-US" dirty="0"/>
              <a:t>A principal investigator </a:t>
            </a:r>
            <a:r>
              <a:rPr lang="en-US" dirty="0" smtClean="0"/>
              <a:t>node</a:t>
            </a:r>
            <a:r>
              <a:rPr lang="en-US" dirty="0"/>
              <a:t> </a:t>
            </a:r>
            <a:r>
              <a:rPr lang="en-US" dirty="0" smtClean="0"/>
              <a:t>and an </a:t>
            </a:r>
            <a:r>
              <a:rPr lang="en-US" dirty="0"/>
              <a:t>experimenter </a:t>
            </a:r>
            <a:r>
              <a:rPr lang="en-US" dirty="0" smtClean="0"/>
              <a:t>node</a:t>
            </a:r>
            <a:r>
              <a:rPr lang="en-US" dirty="0"/>
              <a:t> </a:t>
            </a:r>
            <a:r>
              <a:rPr lang="en-US" dirty="0" smtClean="0"/>
              <a:t>at the university that send </a:t>
            </a:r>
            <a:r>
              <a:rPr lang="en-US" dirty="0"/>
              <a:t>Interest requests to the </a:t>
            </a:r>
            <a:r>
              <a:rPr lang="en-US" dirty="0">
                <a:solidFill>
                  <a:srgbClr val="FF8000"/>
                </a:solidFill>
              </a:rPr>
              <a:t>Custodian</a:t>
            </a:r>
            <a:r>
              <a:rPr lang="en-US" dirty="0"/>
              <a:t> via UDP </a:t>
            </a:r>
            <a:r>
              <a:rPr lang="en-US" dirty="0" smtClean="0"/>
              <a:t>tunnels</a:t>
            </a:r>
            <a:endParaRPr lang="en-US" dirty="0"/>
          </a:p>
        </p:txBody>
      </p:sp>
      <p:sp>
        <p:nvSpPr>
          <p:cNvPr id="5" name="TextBox 4"/>
          <p:cNvSpPr txBox="1"/>
          <p:nvPr/>
        </p:nvSpPr>
        <p:spPr>
          <a:xfrm>
            <a:off x="4882395" y="1855314"/>
            <a:ext cx="4214528" cy="923330"/>
          </a:xfrm>
          <a:prstGeom prst="rect">
            <a:avLst/>
          </a:prstGeom>
          <a:noFill/>
        </p:spPr>
        <p:txBody>
          <a:bodyPr wrap="square" rtlCol="0">
            <a:spAutoFit/>
          </a:bodyPr>
          <a:lstStyle/>
          <a:p>
            <a:r>
              <a:rPr lang="en-US" dirty="0" smtClean="0">
                <a:solidFill>
                  <a:srgbClr val="FF6600"/>
                </a:solidFill>
              </a:rPr>
              <a:t>Internet-Router</a:t>
            </a:r>
          </a:p>
          <a:p>
            <a:r>
              <a:rPr lang="en-US" dirty="0"/>
              <a:t>A </a:t>
            </a:r>
            <a:r>
              <a:rPr lang="en-US" dirty="0" smtClean="0"/>
              <a:t>node that </a:t>
            </a:r>
            <a:r>
              <a:rPr lang="en-US" dirty="0"/>
              <a:t>forwards Interest and Data packets to and from the </a:t>
            </a:r>
            <a:r>
              <a:rPr lang="en-US" dirty="0" smtClean="0">
                <a:solidFill>
                  <a:srgbClr val="FF8000"/>
                </a:solidFill>
              </a:rPr>
              <a:t>Custodian </a:t>
            </a:r>
          </a:p>
        </p:txBody>
      </p:sp>
      <p:sp>
        <p:nvSpPr>
          <p:cNvPr id="7" name="TextBox 6"/>
          <p:cNvSpPr txBox="1"/>
          <p:nvPr/>
        </p:nvSpPr>
        <p:spPr>
          <a:xfrm>
            <a:off x="6794992" y="4297042"/>
            <a:ext cx="2349008" cy="1477328"/>
          </a:xfrm>
          <a:prstGeom prst="rect">
            <a:avLst/>
          </a:prstGeom>
          <a:noFill/>
        </p:spPr>
        <p:txBody>
          <a:bodyPr wrap="square" rtlCol="0">
            <a:spAutoFit/>
          </a:bodyPr>
          <a:lstStyle/>
          <a:p>
            <a:r>
              <a:rPr lang="en-US" dirty="0" smtClean="0">
                <a:solidFill>
                  <a:srgbClr val="FF6600"/>
                </a:solidFill>
              </a:rPr>
              <a:t>Custodian</a:t>
            </a:r>
          </a:p>
          <a:p>
            <a:r>
              <a:rPr lang="en-US" dirty="0"/>
              <a:t>A data source </a:t>
            </a:r>
            <a:r>
              <a:rPr lang="en-US" dirty="0" smtClean="0"/>
              <a:t>node that </a:t>
            </a:r>
            <a:r>
              <a:rPr lang="en-US" dirty="0"/>
              <a:t>holds data in the namespace </a:t>
            </a:r>
            <a:endParaRPr lang="en-US" dirty="0" smtClean="0"/>
          </a:p>
          <a:p>
            <a:r>
              <a:rPr lang="en-US" dirty="0" smtClean="0"/>
              <a:t>/</a:t>
            </a:r>
            <a:r>
              <a:rPr lang="en-US" dirty="0" err="1" smtClean="0"/>
              <a:t>nytimes</a:t>
            </a:r>
            <a:r>
              <a:rPr lang="en-US" dirty="0" smtClean="0"/>
              <a:t> </a:t>
            </a:r>
            <a:endParaRPr lang="en-US" dirty="0"/>
          </a:p>
        </p:txBody>
      </p:sp>
      <p:cxnSp>
        <p:nvCxnSpPr>
          <p:cNvPr id="8" name="Straight Arrow Connector 7"/>
          <p:cNvCxnSpPr/>
          <p:nvPr/>
        </p:nvCxnSpPr>
        <p:spPr>
          <a:xfrm flipV="1">
            <a:off x="853859" y="3106999"/>
            <a:ext cx="1234148" cy="1582397"/>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453530" y="2768568"/>
            <a:ext cx="500880" cy="55882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853859" y="4297042"/>
            <a:ext cx="1356128" cy="39235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6938498" y="3996763"/>
            <a:ext cx="394640" cy="300279"/>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358032" y="2316979"/>
            <a:ext cx="706550" cy="995213"/>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263467" y="2523067"/>
            <a:ext cx="184666" cy="369332"/>
          </a:xfrm>
          <a:prstGeom prst="rect">
            <a:avLst/>
          </a:prstGeom>
          <a:noFill/>
        </p:spPr>
        <p:txBody>
          <a:bodyPr wrap="none" rtlCol="0">
            <a:spAutoFit/>
          </a:bodyPr>
          <a:lstStyle/>
          <a:p>
            <a:endParaRPr lang="en-US" dirty="0"/>
          </a:p>
        </p:txBody>
      </p:sp>
      <p:sp>
        <p:nvSpPr>
          <p:cNvPr id="17" name="TextBox 16"/>
          <p:cNvSpPr txBox="1"/>
          <p:nvPr/>
        </p:nvSpPr>
        <p:spPr>
          <a:xfrm>
            <a:off x="336869" y="1393649"/>
            <a:ext cx="4291187" cy="923330"/>
          </a:xfrm>
          <a:prstGeom prst="rect">
            <a:avLst/>
          </a:prstGeom>
          <a:noFill/>
        </p:spPr>
        <p:txBody>
          <a:bodyPr wrap="square" rtlCol="0">
            <a:spAutoFit/>
          </a:bodyPr>
          <a:lstStyle/>
          <a:p>
            <a:r>
              <a:rPr lang="en-US" dirty="0" smtClean="0">
                <a:solidFill>
                  <a:srgbClr val="FF6600"/>
                </a:solidFill>
              </a:rPr>
              <a:t>Campus-Router</a:t>
            </a:r>
          </a:p>
          <a:p>
            <a:r>
              <a:rPr lang="en-US" dirty="0"/>
              <a:t>A </a:t>
            </a:r>
            <a:r>
              <a:rPr lang="en-US" dirty="0" smtClean="0"/>
              <a:t>node that </a:t>
            </a:r>
            <a:r>
              <a:rPr lang="en-US" dirty="0"/>
              <a:t>forwards Interest and Data packets to and from the university </a:t>
            </a:r>
            <a:r>
              <a:rPr lang="en-US" dirty="0" smtClean="0"/>
              <a:t>nodes </a:t>
            </a:r>
            <a:endParaRPr lang="en-US" dirty="0" smtClean="0">
              <a:solidFill>
                <a:srgbClr val="FF6600"/>
              </a:solidFill>
            </a:endParaRPr>
          </a:p>
        </p:txBody>
      </p:sp>
    </p:spTree>
    <p:extLst>
      <p:ext uri="{BB962C8B-B14F-4D97-AF65-F5344CB8AC3E}">
        <p14:creationId xmlns:p14="http://schemas.microsoft.com/office/powerpoint/2010/main" val="2674393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Trying out the NDN Application</a:t>
            </a:r>
          </a:p>
        </p:txBody>
      </p:sp>
      <p:sp>
        <p:nvSpPr>
          <p:cNvPr id="3" name="Content Placeholder 2"/>
          <p:cNvSpPr>
            <a:spLocks noGrp="1"/>
          </p:cNvSpPr>
          <p:nvPr>
            <p:ph idx="1"/>
          </p:nvPr>
        </p:nvSpPr>
        <p:spPr>
          <a:xfrm>
            <a:off x="457200" y="1320294"/>
            <a:ext cx="8458200" cy="4896489"/>
          </a:xfrm>
        </p:spPr>
        <p:txBody>
          <a:bodyPr/>
          <a:lstStyle/>
          <a:p>
            <a:r>
              <a:rPr lang="en-US" sz="2400" dirty="0"/>
              <a:t>Once the topology is up, </a:t>
            </a:r>
            <a:r>
              <a:rPr lang="en-US" sz="2400" dirty="0" smtClean="0"/>
              <a:t>login </a:t>
            </a:r>
            <a:r>
              <a:rPr lang="en-US" sz="2400" dirty="0"/>
              <a:t>to the </a:t>
            </a:r>
            <a:r>
              <a:rPr lang="en-US" sz="2400" dirty="0">
                <a:solidFill>
                  <a:srgbClr val="FF8000"/>
                </a:solidFill>
              </a:rPr>
              <a:t>Custodian</a:t>
            </a:r>
            <a:r>
              <a:rPr lang="en-US" sz="2400" dirty="0"/>
              <a:t> node </a:t>
            </a:r>
            <a:endParaRPr lang="en-US" sz="2400" dirty="0" smtClean="0"/>
          </a:p>
          <a:p>
            <a:r>
              <a:rPr lang="en-US" sz="2400" dirty="0"/>
              <a:t>R</a:t>
            </a:r>
            <a:r>
              <a:rPr lang="en-US" sz="2400" dirty="0" smtClean="0"/>
              <a:t>un </a:t>
            </a:r>
            <a:r>
              <a:rPr lang="en-US" sz="2400" dirty="0"/>
              <a:t>the script in </a:t>
            </a:r>
            <a:r>
              <a:rPr lang="en-US" sz="2400" dirty="0">
                <a:latin typeface="Courier"/>
                <a:cs typeface="Courier"/>
              </a:rPr>
              <a:t>/local/</a:t>
            </a:r>
            <a:r>
              <a:rPr lang="en-US" sz="2400" dirty="0" err="1" smtClean="0">
                <a:latin typeface="Courier"/>
                <a:cs typeface="Courier"/>
              </a:rPr>
              <a:t>install_script.sh</a:t>
            </a:r>
            <a:endParaRPr lang="en-US" sz="2400" dirty="0">
              <a:latin typeface="Courier"/>
              <a:cs typeface="Courier"/>
            </a:endParaRPr>
          </a:p>
          <a:p>
            <a:r>
              <a:rPr lang="en-US" sz="2400" dirty="0" smtClean="0"/>
              <a:t>This </a:t>
            </a:r>
            <a:r>
              <a:rPr lang="en-US" sz="2400" dirty="0"/>
              <a:t>will restart the NFD daemon on this </a:t>
            </a:r>
            <a:r>
              <a:rPr lang="en-US" sz="2400" dirty="0" smtClean="0"/>
              <a:t>node</a:t>
            </a:r>
          </a:p>
          <a:p>
            <a:endParaRPr lang="en-US" sz="2400" dirty="0" smtClean="0"/>
          </a:p>
          <a:p>
            <a:pPr marL="0" indent="0">
              <a:buNone/>
            </a:pPr>
            <a:r>
              <a:rPr lang="en-US" sz="2400" dirty="0" smtClean="0"/>
              <a:t>	</a:t>
            </a:r>
            <a:r>
              <a:rPr lang="en-US" sz="2400" dirty="0" smtClean="0">
                <a:latin typeface="Courier"/>
                <a:cs typeface="Courier"/>
              </a:rPr>
              <a:t>$ </a:t>
            </a:r>
            <a:r>
              <a:rPr lang="en-US" sz="2400" dirty="0">
                <a:latin typeface="Courier"/>
                <a:cs typeface="Courier"/>
              </a:rPr>
              <a:t>cd /local </a:t>
            </a:r>
            <a:endParaRPr lang="en-US" sz="2400" dirty="0" smtClean="0">
              <a:latin typeface="Courier"/>
              <a:cs typeface="Courier"/>
            </a:endParaRPr>
          </a:p>
          <a:p>
            <a:pPr marL="0" indent="0">
              <a:buNone/>
            </a:pPr>
            <a:r>
              <a:rPr lang="en-US" sz="2400" dirty="0" smtClean="0">
                <a:latin typeface="Courier"/>
                <a:cs typeface="Courier"/>
              </a:rPr>
              <a:t>	$ </a:t>
            </a:r>
            <a:r>
              <a:rPr lang="en-US" sz="2400" dirty="0" err="1">
                <a:latin typeface="Courier"/>
                <a:cs typeface="Courier"/>
              </a:rPr>
              <a:t>sudo</a:t>
            </a:r>
            <a:r>
              <a:rPr lang="en-US" sz="2400" dirty="0">
                <a:latin typeface="Courier"/>
                <a:cs typeface="Courier"/>
              </a:rPr>
              <a:t> ./</a:t>
            </a:r>
            <a:r>
              <a:rPr lang="en-US" sz="2400" dirty="0" err="1" smtClean="0">
                <a:latin typeface="Courier"/>
                <a:cs typeface="Courier"/>
              </a:rPr>
              <a:t>install_script.sh</a:t>
            </a:r>
            <a:endParaRPr lang="en-US" sz="2400" dirty="0">
              <a:latin typeface="Courier"/>
              <a:cs typeface="Courier"/>
            </a:endParaRPr>
          </a:p>
        </p:txBody>
      </p:sp>
    </p:spTree>
    <p:extLst>
      <p:ext uri="{BB962C8B-B14F-4D97-AF65-F5344CB8AC3E}">
        <p14:creationId xmlns:p14="http://schemas.microsoft.com/office/powerpoint/2010/main" val="37933831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t>
            </a:r>
            <a:r>
              <a:rPr lang="en-US" dirty="0"/>
              <a:t>NDN Application</a:t>
            </a:r>
          </a:p>
        </p:txBody>
      </p:sp>
      <p:sp>
        <p:nvSpPr>
          <p:cNvPr id="3" name="Content Placeholder 2"/>
          <p:cNvSpPr>
            <a:spLocks noGrp="1"/>
          </p:cNvSpPr>
          <p:nvPr>
            <p:ph idx="1"/>
          </p:nvPr>
        </p:nvSpPr>
        <p:spPr>
          <a:xfrm>
            <a:off x="457200" y="1320294"/>
            <a:ext cx="8458200" cy="4896489"/>
          </a:xfrm>
        </p:spPr>
        <p:txBody>
          <a:bodyPr/>
          <a:lstStyle/>
          <a:p>
            <a:r>
              <a:rPr lang="en-US" sz="2400" dirty="0"/>
              <a:t>We are now ready to run our </a:t>
            </a:r>
            <a:r>
              <a:rPr lang="en-US" sz="2400" dirty="0" smtClean="0"/>
              <a:t>experiment</a:t>
            </a:r>
          </a:p>
          <a:p>
            <a:endParaRPr lang="en-US" sz="2400" dirty="0" smtClean="0"/>
          </a:p>
          <a:p>
            <a:r>
              <a:rPr lang="en-US" sz="2400" dirty="0" smtClean="0"/>
              <a:t>On </a:t>
            </a:r>
            <a:r>
              <a:rPr lang="en-US" sz="2400" dirty="0"/>
              <a:t>the </a:t>
            </a:r>
            <a:r>
              <a:rPr lang="en-US" sz="2400" dirty="0">
                <a:solidFill>
                  <a:srgbClr val="FF8000"/>
                </a:solidFill>
              </a:rPr>
              <a:t>Custodian</a:t>
            </a:r>
            <a:r>
              <a:rPr lang="en-US" sz="2400" dirty="0"/>
              <a:t> node, start the producer application </a:t>
            </a:r>
            <a:endParaRPr lang="en-US" sz="2400" dirty="0" smtClean="0"/>
          </a:p>
          <a:p>
            <a:r>
              <a:rPr lang="en-US" sz="2400" dirty="0" smtClean="0"/>
              <a:t>The </a:t>
            </a:r>
            <a:r>
              <a:rPr lang="en-US" sz="2400" dirty="0"/>
              <a:t>producer application </a:t>
            </a:r>
            <a:r>
              <a:rPr lang="en-US" sz="2400" dirty="0" smtClean="0"/>
              <a:t>listens </a:t>
            </a:r>
            <a:r>
              <a:rPr lang="en-US" sz="2400" dirty="0"/>
              <a:t>for Interest requests of a namespace -n and </a:t>
            </a:r>
            <a:r>
              <a:rPr lang="en-US" sz="2400" dirty="0" smtClean="0"/>
              <a:t>replies </a:t>
            </a:r>
            <a:r>
              <a:rPr lang="en-US" sz="2400" dirty="0"/>
              <a:t>with Data </a:t>
            </a:r>
            <a:r>
              <a:rPr lang="en-US" sz="2400" dirty="0" smtClean="0"/>
              <a:t>packets</a:t>
            </a:r>
          </a:p>
          <a:p>
            <a:endParaRPr lang="en-US" sz="2400" dirty="0" smtClean="0"/>
          </a:p>
          <a:p>
            <a:pPr marL="0" indent="0">
              <a:buNone/>
            </a:pPr>
            <a:r>
              <a:rPr lang="en-US" sz="2400" dirty="0" smtClean="0">
                <a:latin typeface="Courier"/>
                <a:cs typeface="Courier"/>
              </a:rPr>
              <a:t>$ </a:t>
            </a:r>
            <a:r>
              <a:rPr lang="en-US" sz="2400" dirty="0" err="1">
                <a:latin typeface="Courier"/>
                <a:cs typeface="Courier"/>
              </a:rPr>
              <a:t>sudo</a:t>
            </a:r>
            <a:r>
              <a:rPr lang="en-US" sz="2400" dirty="0">
                <a:latin typeface="Courier"/>
                <a:cs typeface="Courier"/>
              </a:rPr>
              <a:t> python /local/</a:t>
            </a:r>
            <a:r>
              <a:rPr lang="en-US" sz="2400" dirty="0" err="1">
                <a:latin typeface="Courier"/>
                <a:cs typeface="Courier"/>
              </a:rPr>
              <a:t>producer.py</a:t>
            </a:r>
            <a:r>
              <a:rPr lang="en-US" sz="2400" dirty="0">
                <a:latin typeface="Courier"/>
                <a:cs typeface="Courier"/>
              </a:rPr>
              <a:t> -n /</a:t>
            </a:r>
            <a:r>
              <a:rPr lang="en-US" sz="2400" dirty="0" err="1">
                <a:latin typeface="Courier"/>
                <a:cs typeface="Courier"/>
              </a:rPr>
              <a:t>nytimes</a:t>
            </a:r>
            <a:r>
              <a:rPr lang="en-US" sz="2400" dirty="0">
                <a:latin typeface="Courier"/>
                <a:cs typeface="Courier"/>
              </a:rPr>
              <a:t> </a:t>
            </a:r>
            <a:endParaRPr lang="en-US" sz="2400" dirty="0" smtClean="0">
              <a:latin typeface="Courier"/>
              <a:cs typeface="Courier"/>
            </a:endParaRPr>
          </a:p>
        </p:txBody>
      </p:sp>
    </p:spTree>
    <p:extLst>
      <p:ext uri="{BB962C8B-B14F-4D97-AF65-F5344CB8AC3E}">
        <p14:creationId xmlns:p14="http://schemas.microsoft.com/office/powerpoint/2010/main" val="19700723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88829" y="1237628"/>
            <a:ext cx="684991" cy="369332"/>
          </a:xfrm>
          <a:prstGeom prst="rect">
            <a:avLst/>
          </a:prstGeom>
          <a:noFill/>
        </p:spPr>
        <p:txBody>
          <a:bodyPr wrap="none" rtlCol="0">
            <a:spAutoFit/>
          </a:bodyPr>
          <a:lstStyle/>
          <a:p>
            <a:r>
              <a:rPr lang="en-US" sz="1800" b="1" dirty="0" smtClean="0"/>
              <a:t>K-12</a:t>
            </a:r>
            <a:endParaRPr lang="en-US" sz="1800" b="1" dirty="0"/>
          </a:p>
        </p:txBody>
      </p:sp>
      <p:sp>
        <p:nvSpPr>
          <p:cNvPr id="6" name="Rounded Rectangle 5"/>
          <p:cNvSpPr/>
          <p:nvPr/>
        </p:nvSpPr>
        <p:spPr>
          <a:xfrm>
            <a:off x="381188" y="1076644"/>
            <a:ext cx="2662996" cy="545581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Game-ScreenCaptur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975" y="5009566"/>
            <a:ext cx="1510296" cy="1133140"/>
          </a:xfrm>
          <a:prstGeom prst="rect">
            <a:avLst/>
          </a:prstGeom>
        </p:spPr>
      </p:pic>
      <p:pic>
        <p:nvPicPr>
          <p:cNvPr id="8" name="Picture 7" descr="Microscope.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056" y="3154350"/>
            <a:ext cx="1441215" cy="1420968"/>
          </a:xfrm>
          <a:prstGeom prst="rect">
            <a:avLst/>
          </a:prstGeom>
        </p:spPr>
      </p:pic>
      <p:pic>
        <p:nvPicPr>
          <p:cNvPr id="9" name="Picture 8"/>
          <p:cNvPicPr>
            <a:picLocks noChangeAspect="1"/>
          </p:cNvPicPr>
          <p:nvPr/>
        </p:nvPicPr>
        <p:blipFill>
          <a:blip r:embed="rId4"/>
          <a:stretch>
            <a:fillRect/>
          </a:stretch>
        </p:blipFill>
        <p:spPr>
          <a:xfrm>
            <a:off x="964975" y="1585432"/>
            <a:ext cx="1464408" cy="1171527"/>
          </a:xfrm>
          <a:prstGeom prst="rect">
            <a:avLst/>
          </a:prstGeom>
        </p:spPr>
      </p:pic>
      <p:sp>
        <p:nvSpPr>
          <p:cNvPr id="10" name="TextBox 9"/>
          <p:cNvSpPr txBox="1"/>
          <p:nvPr/>
        </p:nvSpPr>
        <p:spPr>
          <a:xfrm>
            <a:off x="703977" y="6070789"/>
            <a:ext cx="2100305" cy="461665"/>
          </a:xfrm>
          <a:prstGeom prst="rect">
            <a:avLst/>
          </a:prstGeom>
          <a:noFill/>
        </p:spPr>
        <p:txBody>
          <a:bodyPr wrap="none" rtlCol="0">
            <a:spAutoFit/>
          </a:bodyPr>
          <a:lstStyle/>
          <a:p>
            <a:r>
              <a:rPr lang="en-US" sz="1200" dirty="0"/>
              <a:t>Immersive </a:t>
            </a:r>
            <a:r>
              <a:rPr lang="en-US" sz="1200" dirty="0" smtClean="0"/>
              <a:t>3D environments</a:t>
            </a:r>
          </a:p>
          <a:p>
            <a:r>
              <a:rPr lang="en-US" sz="1200" dirty="0" smtClean="0"/>
              <a:t>for </a:t>
            </a:r>
            <a:r>
              <a:rPr lang="en-US" sz="1200" dirty="0"/>
              <a:t>problem solving</a:t>
            </a:r>
          </a:p>
        </p:txBody>
      </p:sp>
      <p:sp>
        <p:nvSpPr>
          <p:cNvPr id="11" name="TextBox 10"/>
          <p:cNvSpPr txBox="1"/>
          <p:nvPr/>
        </p:nvSpPr>
        <p:spPr>
          <a:xfrm>
            <a:off x="630660" y="4495219"/>
            <a:ext cx="2223686" cy="461665"/>
          </a:xfrm>
          <a:prstGeom prst="rect">
            <a:avLst/>
          </a:prstGeom>
          <a:noFill/>
        </p:spPr>
        <p:txBody>
          <a:bodyPr wrap="none" rtlCol="0">
            <a:spAutoFit/>
          </a:bodyPr>
          <a:lstStyle/>
          <a:p>
            <a:r>
              <a:rPr lang="en-US" sz="1200" dirty="0"/>
              <a:t>Bringing scientific </a:t>
            </a:r>
            <a:r>
              <a:rPr lang="en-US" sz="1200" dirty="0" smtClean="0"/>
              <a:t>instruments</a:t>
            </a:r>
          </a:p>
          <a:p>
            <a:r>
              <a:rPr lang="en-US" sz="1200" dirty="0" smtClean="0"/>
              <a:t> </a:t>
            </a:r>
            <a:r>
              <a:rPr lang="en-US" sz="1200" dirty="0"/>
              <a:t>into </a:t>
            </a:r>
            <a:r>
              <a:rPr lang="en-US" sz="1200" dirty="0" smtClean="0"/>
              <a:t>the classroom </a:t>
            </a:r>
            <a:r>
              <a:rPr lang="en-US" sz="1200" dirty="0"/>
              <a:t>virtually</a:t>
            </a:r>
          </a:p>
        </p:txBody>
      </p:sp>
      <p:sp>
        <p:nvSpPr>
          <p:cNvPr id="12" name="TextBox 11"/>
          <p:cNvSpPr txBox="1"/>
          <p:nvPr/>
        </p:nvSpPr>
        <p:spPr>
          <a:xfrm>
            <a:off x="618392" y="2692685"/>
            <a:ext cx="2185890" cy="461665"/>
          </a:xfrm>
          <a:prstGeom prst="rect">
            <a:avLst/>
          </a:prstGeom>
          <a:noFill/>
        </p:spPr>
        <p:txBody>
          <a:bodyPr wrap="none" rtlCol="0">
            <a:spAutoFit/>
          </a:bodyPr>
          <a:lstStyle/>
          <a:p>
            <a:r>
              <a:rPr lang="en-US" sz="1200" dirty="0" err="1" smtClean="0"/>
              <a:t>PlanIT</a:t>
            </a:r>
            <a:r>
              <a:rPr lang="en-US" sz="1200" dirty="0" smtClean="0"/>
              <a:t>: </a:t>
            </a:r>
            <a:r>
              <a:rPr lang="en-US" sz="1200" dirty="0" err="1" smtClean="0"/>
              <a:t>SimCIty</a:t>
            </a:r>
            <a:r>
              <a:rPr lang="en-US" sz="1200" dirty="0" smtClean="0"/>
              <a:t> like game set</a:t>
            </a:r>
          </a:p>
          <a:p>
            <a:r>
              <a:rPr lang="en-US" sz="1200" dirty="0"/>
              <a:t>i</a:t>
            </a:r>
            <a:r>
              <a:rPr lang="en-US" sz="1200" dirty="0" smtClean="0"/>
              <a:t>n students’ own city </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60882" y="3679235"/>
            <a:ext cx="2622886" cy="1967164"/>
          </a:xfrm>
          <a:prstGeom prst="rect">
            <a:avLst/>
          </a:prstGeom>
        </p:spPr>
      </p:pic>
      <p:sp>
        <p:nvSpPr>
          <p:cNvPr id="15" name="TextBox 14"/>
          <p:cNvSpPr txBox="1"/>
          <p:nvPr/>
        </p:nvSpPr>
        <p:spPr>
          <a:xfrm>
            <a:off x="3358430" y="1859554"/>
            <a:ext cx="2622886" cy="1384995"/>
          </a:xfrm>
          <a:prstGeom prst="rect">
            <a:avLst/>
          </a:prstGeom>
          <a:noFill/>
        </p:spPr>
        <p:txBody>
          <a:bodyPr wrap="square" rtlCol="0">
            <a:spAutoFit/>
          </a:bodyPr>
          <a:lstStyle/>
          <a:p>
            <a:r>
              <a:rPr lang="en-US" sz="1400" dirty="0" smtClean="0"/>
              <a:t>GENI as a remote, virtual lab for classes in: </a:t>
            </a:r>
          </a:p>
          <a:p>
            <a:pPr marL="285750" indent="-285750">
              <a:buFont typeface="Arial"/>
              <a:buChar char="•"/>
            </a:pPr>
            <a:r>
              <a:rPr lang="en-US" sz="1400" dirty="0" smtClean="0"/>
              <a:t>computer networking,</a:t>
            </a:r>
          </a:p>
          <a:p>
            <a:pPr marL="285750" indent="-285750">
              <a:buFont typeface="Arial"/>
              <a:buChar char="•"/>
            </a:pPr>
            <a:r>
              <a:rPr lang="en-US" sz="1400" dirty="0" smtClean="0"/>
              <a:t>distributed systems, </a:t>
            </a:r>
          </a:p>
          <a:p>
            <a:pPr marL="285750" indent="-285750">
              <a:buFont typeface="Arial"/>
              <a:buChar char="•"/>
            </a:pPr>
            <a:r>
              <a:rPr lang="en-US" sz="1400" dirty="0" smtClean="0"/>
              <a:t>cloud computing, and </a:t>
            </a:r>
          </a:p>
          <a:p>
            <a:pPr marL="285750" indent="-285750">
              <a:buFont typeface="Arial"/>
              <a:buChar char="•"/>
            </a:pPr>
            <a:r>
              <a:rPr lang="en-US" sz="1400" dirty="0"/>
              <a:t>w</a:t>
            </a:r>
            <a:r>
              <a:rPr lang="en-US" sz="1400" dirty="0" smtClean="0"/>
              <a:t>ireless communications</a:t>
            </a:r>
            <a:endParaRPr lang="en-US" sz="1400" dirty="0"/>
          </a:p>
        </p:txBody>
      </p:sp>
      <p:sp>
        <p:nvSpPr>
          <p:cNvPr id="17" name="TextBox 16"/>
          <p:cNvSpPr txBox="1"/>
          <p:nvPr/>
        </p:nvSpPr>
        <p:spPr>
          <a:xfrm>
            <a:off x="3729369" y="1223457"/>
            <a:ext cx="1954682" cy="369332"/>
          </a:xfrm>
          <a:prstGeom prst="rect">
            <a:avLst/>
          </a:prstGeom>
          <a:noFill/>
        </p:spPr>
        <p:txBody>
          <a:bodyPr wrap="none" rtlCol="0">
            <a:spAutoFit/>
          </a:bodyPr>
          <a:lstStyle/>
          <a:p>
            <a:r>
              <a:rPr lang="en-US" sz="1800" b="1" dirty="0" smtClean="0"/>
              <a:t>Grad/Undergrad</a:t>
            </a:r>
            <a:endParaRPr lang="en-US" sz="1800" b="1" dirty="0"/>
          </a:p>
        </p:txBody>
      </p:sp>
      <p:sp>
        <p:nvSpPr>
          <p:cNvPr id="18" name="Rounded Rectangle 17"/>
          <p:cNvSpPr/>
          <p:nvPr/>
        </p:nvSpPr>
        <p:spPr>
          <a:xfrm>
            <a:off x="3358430" y="1076643"/>
            <a:ext cx="2625338" cy="5455811"/>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835765" y="1228082"/>
            <a:ext cx="1479892" cy="369332"/>
          </a:xfrm>
          <a:prstGeom prst="rect">
            <a:avLst/>
          </a:prstGeom>
          <a:noFill/>
        </p:spPr>
        <p:txBody>
          <a:bodyPr wrap="none" rtlCol="0">
            <a:spAutoFit/>
          </a:bodyPr>
          <a:lstStyle/>
          <a:p>
            <a:r>
              <a:rPr lang="en-US" sz="1800" b="1" dirty="0" smtClean="0"/>
              <a:t>Community</a:t>
            </a:r>
            <a:endParaRPr lang="en-US" sz="1800" b="1" dirty="0"/>
          </a:p>
        </p:txBody>
      </p:sp>
      <p:pic>
        <p:nvPicPr>
          <p:cNvPr id="21" name="Picture 20" descr="edx_logo_final.eps"/>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3600" y="3104842"/>
            <a:ext cx="1863412" cy="1148785"/>
          </a:xfrm>
          <a:prstGeom prst="rect">
            <a:avLst/>
          </a:prstGeom>
        </p:spPr>
      </p:pic>
      <p:pic>
        <p:nvPicPr>
          <p:cNvPr id="22" name="Picture 21" descr="MOOC-cropped.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324530" y="4662817"/>
            <a:ext cx="2659967" cy="1426993"/>
          </a:xfrm>
          <a:prstGeom prst="rect">
            <a:avLst/>
          </a:prstGeom>
        </p:spPr>
      </p:pic>
      <p:sp>
        <p:nvSpPr>
          <p:cNvPr id="23" name="TextBox 22"/>
          <p:cNvSpPr txBox="1"/>
          <p:nvPr/>
        </p:nvSpPr>
        <p:spPr>
          <a:xfrm>
            <a:off x="6324530" y="2068616"/>
            <a:ext cx="2610202" cy="738664"/>
          </a:xfrm>
          <a:prstGeom prst="rect">
            <a:avLst/>
          </a:prstGeom>
          <a:noFill/>
        </p:spPr>
        <p:txBody>
          <a:bodyPr wrap="square" rtlCol="0">
            <a:spAutoFit/>
          </a:bodyPr>
          <a:lstStyle/>
          <a:p>
            <a:r>
              <a:rPr lang="en-US" sz="1400" dirty="0" smtClean="0"/>
              <a:t>GENI based Massive Open Online Courses (MOOCs) for the masses</a:t>
            </a:r>
            <a:endParaRPr lang="en-US" sz="1400" dirty="0"/>
          </a:p>
        </p:txBody>
      </p:sp>
      <p:sp>
        <p:nvSpPr>
          <p:cNvPr id="24" name="Rounded Rectangle 23"/>
          <p:cNvSpPr/>
          <p:nvPr/>
        </p:nvSpPr>
        <p:spPr>
          <a:xfrm>
            <a:off x="6308673" y="1076643"/>
            <a:ext cx="2610203" cy="5510481"/>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itle 25"/>
          <p:cNvSpPr>
            <a:spLocks noGrp="1"/>
          </p:cNvSpPr>
          <p:nvPr>
            <p:ph type="title"/>
          </p:nvPr>
        </p:nvSpPr>
        <p:spPr>
          <a:xfrm>
            <a:off x="685800" y="0"/>
            <a:ext cx="8458200" cy="954344"/>
          </a:xfrm>
        </p:spPr>
        <p:txBody>
          <a:bodyPr/>
          <a:lstStyle/>
          <a:p>
            <a:r>
              <a:rPr lang="en-US" dirty="0" smtClean="0"/>
              <a:t>STEM Initiatives using GENI</a:t>
            </a:r>
            <a:endParaRPr lang="en-US" dirty="0"/>
          </a:p>
        </p:txBody>
      </p:sp>
    </p:spTree>
    <p:extLst>
      <p:ext uri="{BB962C8B-B14F-4D97-AF65-F5344CB8AC3E}">
        <p14:creationId xmlns:p14="http://schemas.microsoft.com/office/powerpoint/2010/main" val="12122646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t>
            </a:r>
            <a:r>
              <a:rPr lang="en-US" dirty="0"/>
              <a:t>NDN </a:t>
            </a:r>
            <a:r>
              <a:rPr lang="en-US" dirty="0" smtClean="0"/>
              <a:t>Application (cont’d)</a:t>
            </a:r>
            <a:endParaRPr lang="en-US" dirty="0"/>
          </a:p>
        </p:txBody>
      </p:sp>
      <p:sp>
        <p:nvSpPr>
          <p:cNvPr id="3" name="Content Placeholder 2"/>
          <p:cNvSpPr>
            <a:spLocks noGrp="1"/>
          </p:cNvSpPr>
          <p:nvPr>
            <p:ph idx="1"/>
          </p:nvPr>
        </p:nvSpPr>
        <p:spPr>
          <a:xfrm>
            <a:off x="457200" y="1320294"/>
            <a:ext cx="8458200" cy="4896489"/>
          </a:xfrm>
        </p:spPr>
        <p:txBody>
          <a:bodyPr/>
          <a:lstStyle/>
          <a:p>
            <a:r>
              <a:rPr lang="en-US" sz="2400" dirty="0" err="1">
                <a:latin typeface="Courier"/>
                <a:cs typeface="Courier"/>
              </a:rPr>
              <a:t>s</a:t>
            </a:r>
            <a:r>
              <a:rPr lang="en-US" sz="2400" dirty="0" err="1" smtClean="0">
                <a:latin typeface="Courier"/>
                <a:cs typeface="Courier"/>
              </a:rPr>
              <a:t>sh</a:t>
            </a:r>
            <a:r>
              <a:rPr lang="en-US" sz="2400" dirty="0" smtClean="0">
                <a:latin typeface="Courier"/>
                <a:cs typeface="Courier"/>
              </a:rPr>
              <a:t> </a:t>
            </a:r>
            <a:r>
              <a:rPr lang="en-US" sz="2400" dirty="0" smtClean="0"/>
              <a:t>to </a:t>
            </a:r>
            <a:r>
              <a:rPr lang="en-US" sz="2400" dirty="0"/>
              <a:t>the </a:t>
            </a:r>
            <a:r>
              <a:rPr lang="en-US" sz="2400" dirty="0">
                <a:solidFill>
                  <a:srgbClr val="FF8000"/>
                </a:solidFill>
              </a:rPr>
              <a:t>Experimenter</a:t>
            </a:r>
            <a:r>
              <a:rPr lang="en-US" sz="2400" dirty="0"/>
              <a:t> node, and start the consumer application </a:t>
            </a:r>
            <a:endParaRPr lang="en-US" sz="2400" dirty="0" smtClean="0"/>
          </a:p>
          <a:p>
            <a:endParaRPr lang="en-US" sz="2400" dirty="0"/>
          </a:p>
          <a:p>
            <a:pPr marL="0" indent="0">
              <a:buNone/>
            </a:pPr>
            <a:r>
              <a:rPr lang="en-US" sz="2000" dirty="0">
                <a:latin typeface="Courier"/>
                <a:cs typeface="Courier"/>
              </a:rPr>
              <a:t>$ </a:t>
            </a:r>
            <a:r>
              <a:rPr lang="en-US" sz="2000" dirty="0" err="1">
                <a:latin typeface="Courier"/>
                <a:cs typeface="Courier"/>
              </a:rPr>
              <a:t>sudo</a:t>
            </a:r>
            <a:r>
              <a:rPr lang="en-US" sz="2000" dirty="0">
                <a:latin typeface="Courier"/>
                <a:cs typeface="Courier"/>
              </a:rPr>
              <a:t> python /local/</a:t>
            </a:r>
            <a:r>
              <a:rPr lang="en-US" sz="2000" dirty="0" err="1">
                <a:latin typeface="Courier"/>
                <a:cs typeface="Courier"/>
              </a:rPr>
              <a:t>consumer.py</a:t>
            </a:r>
            <a:r>
              <a:rPr lang="en-US" sz="2000" dirty="0">
                <a:latin typeface="Courier"/>
                <a:cs typeface="Courier"/>
              </a:rPr>
              <a:t> -u /</a:t>
            </a:r>
            <a:r>
              <a:rPr lang="en-US" sz="2000" dirty="0" err="1">
                <a:latin typeface="Courier"/>
                <a:cs typeface="Courier"/>
              </a:rPr>
              <a:t>nytimes</a:t>
            </a:r>
            <a:r>
              <a:rPr lang="en-US" sz="2000" dirty="0">
                <a:latin typeface="Courier"/>
                <a:cs typeface="Courier"/>
              </a:rPr>
              <a:t>/science</a:t>
            </a:r>
          </a:p>
          <a:p>
            <a:endParaRPr lang="en-US" sz="2400" dirty="0" smtClean="0"/>
          </a:p>
          <a:p>
            <a:r>
              <a:rPr lang="en-US" sz="2400" dirty="0"/>
              <a:t>The Interest packet travels the entire topology, leaving </a:t>
            </a:r>
            <a:r>
              <a:rPr lang="en-US" sz="2400" dirty="0" smtClean="0"/>
              <a:t>breadcrumbs</a:t>
            </a:r>
          </a:p>
          <a:p>
            <a:r>
              <a:rPr lang="en-US" sz="2400" dirty="0" smtClean="0"/>
              <a:t>The </a:t>
            </a:r>
            <a:r>
              <a:rPr lang="en-US" sz="2400" dirty="0"/>
              <a:t>Data packet follows the breadcrumbs back to the consumer, leaving cached versions of the </a:t>
            </a:r>
            <a:r>
              <a:rPr lang="en-US" sz="2400" dirty="0" smtClean="0"/>
              <a:t>content</a:t>
            </a:r>
          </a:p>
          <a:p>
            <a:r>
              <a:rPr lang="en-US" sz="2400" dirty="0" smtClean="0"/>
              <a:t>This </a:t>
            </a:r>
            <a:r>
              <a:rPr lang="en-US" sz="2400" dirty="0"/>
              <a:t>is called in-network caching and it is one of the most important features in Information Centric Networking (ICN)</a:t>
            </a:r>
            <a:endParaRPr lang="en-US" sz="2400" dirty="0" smtClean="0"/>
          </a:p>
        </p:txBody>
      </p:sp>
    </p:spTree>
    <p:extLst>
      <p:ext uri="{BB962C8B-B14F-4D97-AF65-F5344CB8AC3E}">
        <p14:creationId xmlns:p14="http://schemas.microsoft.com/office/powerpoint/2010/main" val="65646943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t>
            </a:r>
            <a:r>
              <a:rPr lang="en-US" dirty="0"/>
              <a:t>NDN </a:t>
            </a:r>
            <a:r>
              <a:rPr lang="en-US" dirty="0" smtClean="0"/>
              <a:t>Application (cont’d)</a:t>
            </a:r>
            <a:endParaRPr lang="en-US" dirty="0"/>
          </a:p>
        </p:txBody>
      </p:sp>
      <p:sp>
        <p:nvSpPr>
          <p:cNvPr id="3" name="Content Placeholder 2"/>
          <p:cNvSpPr>
            <a:spLocks noGrp="1"/>
          </p:cNvSpPr>
          <p:nvPr>
            <p:ph idx="1"/>
          </p:nvPr>
        </p:nvSpPr>
        <p:spPr>
          <a:xfrm>
            <a:off x="457200" y="1320294"/>
            <a:ext cx="8458200" cy="4896489"/>
          </a:xfrm>
        </p:spPr>
        <p:txBody>
          <a:bodyPr/>
          <a:lstStyle/>
          <a:p>
            <a:r>
              <a:rPr lang="en-US" sz="2400" dirty="0"/>
              <a:t>C</a:t>
            </a:r>
            <a:r>
              <a:rPr lang="en-US" sz="2400" dirty="0" smtClean="0"/>
              <a:t>heck </a:t>
            </a:r>
            <a:r>
              <a:rPr lang="en-US" sz="2400" dirty="0"/>
              <a:t>this phenomenon by running the same consumer application </a:t>
            </a:r>
            <a:r>
              <a:rPr lang="en-US" sz="2400" dirty="0" smtClean="0"/>
              <a:t>on </a:t>
            </a:r>
            <a:r>
              <a:rPr lang="en-US" sz="2400" dirty="0"/>
              <a:t>the PI </a:t>
            </a:r>
            <a:r>
              <a:rPr lang="en-US" sz="2400" dirty="0" smtClean="0"/>
              <a:t>node</a:t>
            </a:r>
          </a:p>
          <a:p>
            <a:r>
              <a:rPr lang="en-US" sz="2400" dirty="0" err="1">
                <a:latin typeface="Courier"/>
                <a:cs typeface="Courier"/>
              </a:rPr>
              <a:t>s</a:t>
            </a:r>
            <a:r>
              <a:rPr lang="en-US" sz="2400" dirty="0" err="1" smtClean="0">
                <a:latin typeface="Courier"/>
                <a:cs typeface="Courier"/>
              </a:rPr>
              <a:t>sh</a:t>
            </a:r>
            <a:r>
              <a:rPr lang="en-US" sz="2400" dirty="0" smtClean="0"/>
              <a:t> to </a:t>
            </a:r>
            <a:r>
              <a:rPr lang="en-US" sz="2400" dirty="0"/>
              <a:t>the </a:t>
            </a:r>
            <a:r>
              <a:rPr lang="en-US" sz="2400" dirty="0">
                <a:solidFill>
                  <a:srgbClr val="FF8000"/>
                </a:solidFill>
              </a:rPr>
              <a:t>PI</a:t>
            </a:r>
            <a:r>
              <a:rPr lang="en-US" sz="2400" dirty="0"/>
              <a:t> node and start the consumer application </a:t>
            </a:r>
            <a:endParaRPr lang="en-US" sz="2400" dirty="0" smtClean="0"/>
          </a:p>
          <a:p>
            <a:endParaRPr lang="en-US" sz="2400" dirty="0"/>
          </a:p>
          <a:p>
            <a:pPr marL="0" indent="0">
              <a:buNone/>
            </a:pPr>
            <a:r>
              <a:rPr lang="en-US" sz="2000" dirty="0">
                <a:latin typeface="Courier"/>
                <a:cs typeface="Courier"/>
              </a:rPr>
              <a:t>$ </a:t>
            </a:r>
            <a:r>
              <a:rPr lang="en-US" sz="2000" dirty="0" err="1">
                <a:latin typeface="Courier"/>
                <a:cs typeface="Courier"/>
              </a:rPr>
              <a:t>sudo</a:t>
            </a:r>
            <a:r>
              <a:rPr lang="en-US" sz="2000" dirty="0">
                <a:latin typeface="Courier"/>
                <a:cs typeface="Courier"/>
              </a:rPr>
              <a:t> python /local/</a:t>
            </a:r>
            <a:r>
              <a:rPr lang="en-US" sz="2000" dirty="0" err="1">
                <a:latin typeface="Courier"/>
                <a:cs typeface="Courier"/>
              </a:rPr>
              <a:t>consumer.py</a:t>
            </a:r>
            <a:r>
              <a:rPr lang="en-US" sz="2000" dirty="0">
                <a:latin typeface="Courier"/>
                <a:cs typeface="Courier"/>
              </a:rPr>
              <a:t> -u /</a:t>
            </a:r>
            <a:r>
              <a:rPr lang="en-US" sz="2000" dirty="0" err="1">
                <a:latin typeface="Courier"/>
                <a:cs typeface="Courier"/>
              </a:rPr>
              <a:t>nytimes</a:t>
            </a:r>
            <a:r>
              <a:rPr lang="en-US" sz="2000" dirty="0">
                <a:latin typeface="Courier"/>
                <a:cs typeface="Courier"/>
              </a:rPr>
              <a:t>/science</a:t>
            </a:r>
          </a:p>
          <a:p>
            <a:endParaRPr lang="en-US" sz="2400" dirty="0" smtClean="0"/>
          </a:p>
          <a:p>
            <a:r>
              <a:rPr lang="en-US" sz="2400" dirty="0"/>
              <a:t>This time your PI node gets the content back, but nothing happens on the </a:t>
            </a:r>
            <a:r>
              <a:rPr lang="en-US" sz="2400" dirty="0">
                <a:solidFill>
                  <a:srgbClr val="FF8000"/>
                </a:solidFill>
              </a:rPr>
              <a:t>Custodian</a:t>
            </a:r>
            <a:r>
              <a:rPr lang="en-US" sz="2400" dirty="0"/>
              <a:t> because the requested content is cached in the </a:t>
            </a:r>
            <a:r>
              <a:rPr lang="en-US" sz="2400" dirty="0">
                <a:solidFill>
                  <a:srgbClr val="FF8000"/>
                </a:solidFill>
              </a:rPr>
              <a:t>Campus Router </a:t>
            </a:r>
            <a:r>
              <a:rPr lang="en-US" sz="2400" dirty="0" smtClean="0"/>
              <a:t>node</a:t>
            </a:r>
          </a:p>
          <a:p>
            <a:r>
              <a:rPr lang="en-US" sz="2400" dirty="0" smtClean="0"/>
              <a:t>Note </a:t>
            </a:r>
            <a:r>
              <a:rPr lang="en-US" sz="2400" dirty="0"/>
              <a:t>that the Data was retrieved much </a:t>
            </a:r>
            <a:r>
              <a:rPr lang="en-US" sz="2400" dirty="0" smtClean="0"/>
              <a:t>faster</a:t>
            </a:r>
          </a:p>
        </p:txBody>
      </p:sp>
    </p:spTree>
    <p:extLst>
      <p:ext uri="{BB962C8B-B14F-4D97-AF65-F5344CB8AC3E}">
        <p14:creationId xmlns:p14="http://schemas.microsoft.com/office/powerpoint/2010/main" val="18564987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a:t>
            </a:r>
            <a:r>
              <a:rPr lang="en-US" dirty="0"/>
              <a:t>NDN </a:t>
            </a:r>
            <a:r>
              <a:rPr lang="en-US" dirty="0" smtClean="0"/>
              <a:t>Application (cont’d)</a:t>
            </a:r>
            <a:endParaRPr lang="en-US" dirty="0"/>
          </a:p>
        </p:txBody>
      </p:sp>
      <p:sp>
        <p:nvSpPr>
          <p:cNvPr id="3" name="Content Placeholder 2"/>
          <p:cNvSpPr>
            <a:spLocks noGrp="1"/>
          </p:cNvSpPr>
          <p:nvPr>
            <p:ph idx="1"/>
          </p:nvPr>
        </p:nvSpPr>
        <p:spPr>
          <a:xfrm>
            <a:off x="457200" y="1320294"/>
            <a:ext cx="8458200" cy="4896489"/>
          </a:xfrm>
        </p:spPr>
        <p:txBody>
          <a:bodyPr/>
          <a:lstStyle/>
          <a:p>
            <a:r>
              <a:rPr lang="en-US" sz="2400" dirty="0"/>
              <a:t>R</a:t>
            </a:r>
            <a:r>
              <a:rPr lang="en-US" sz="2400" dirty="0" smtClean="0"/>
              <a:t>epeat </a:t>
            </a:r>
            <a:r>
              <a:rPr lang="en-US" sz="2400" dirty="0"/>
              <a:t>the experiment with different namespaces </a:t>
            </a:r>
          </a:p>
          <a:p>
            <a:endParaRPr lang="en-US" sz="2400" dirty="0"/>
          </a:p>
          <a:p>
            <a:pPr marL="0" indent="0">
              <a:buNone/>
            </a:pPr>
            <a:r>
              <a:rPr lang="en-US" sz="2000" dirty="0">
                <a:latin typeface="Courier"/>
                <a:cs typeface="Courier"/>
              </a:rPr>
              <a:t>$ </a:t>
            </a:r>
            <a:r>
              <a:rPr lang="en-US" sz="2000" dirty="0" err="1">
                <a:latin typeface="Courier"/>
                <a:cs typeface="Courier"/>
              </a:rPr>
              <a:t>sudo</a:t>
            </a:r>
            <a:r>
              <a:rPr lang="en-US" sz="2000" dirty="0">
                <a:latin typeface="Courier"/>
                <a:cs typeface="Courier"/>
              </a:rPr>
              <a:t> python /local/</a:t>
            </a:r>
            <a:r>
              <a:rPr lang="en-US" sz="2000" dirty="0" err="1">
                <a:latin typeface="Courier"/>
                <a:cs typeface="Courier"/>
              </a:rPr>
              <a:t>consumer.py</a:t>
            </a:r>
            <a:r>
              <a:rPr lang="en-US" sz="2000" dirty="0">
                <a:latin typeface="Courier"/>
                <a:cs typeface="Courier"/>
              </a:rPr>
              <a:t> -u /</a:t>
            </a:r>
            <a:r>
              <a:rPr lang="en-US" sz="2000" dirty="0" err="1">
                <a:latin typeface="Courier"/>
                <a:cs typeface="Courier"/>
              </a:rPr>
              <a:t>nytimes</a:t>
            </a:r>
            <a:r>
              <a:rPr lang="en-US" sz="2000" dirty="0" smtClean="0">
                <a:latin typeface="Courier"/>
                <a:cs typeface="Courier"/>
              </a:rPr>
              <a:t>/math</a:t>
            </a:r>
            <a:endParaRPr lang="en-US" sz="2000" dirty="0">
              <a:latin typeface="Courier"/>
              <a:cs typeface="Courier"/>
            </a:endParaRPr>
          </a:p>
          <a:p>
            <a:endParaRPr lang="en-US" sz="2400" dirty="0" smtClean="0"/>
          </a:p>
          <a:p>
            <a:r>
              <a:rPr lang="en-US" sz="2400" dirty="0"/>
              <a:t>This time you see that the Interest request is served by the </a:t>
            </a:r>
            <a:r>
              <a:rPr lang="en-US" sz="2400" dirty="0" smtClean="0">
                <a:solidFill>
                  <a:srgbClr val="FF8000"/>
                </a:solidFill>
              </a:rPr>
              <a:t>Custodian</a:t>
            </a:r>
          </a:p>
        </p:txBody>
      </p:sp>
    </p:spTree>
    <p:extLst>
      <p:ext uri="{BB962C8B-B14F-4D97-AF65-F5344CB8AC3E}">
        <p14:creationId xmlns:p14="http://schemas.microsoft.com/office/powerpoint/2010/main" val="258698135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708"/>
            <a:ext cx="8229600" cy="1143000"/>
          </a:xfrm>
        </p:spPr>
        <p:txBody>
          <a:bodyPr/>
          <a:lstStyle/>
          <a:p>
            <a:r>
              <a:rPr lang="en-US" sz="3600" dirty="0" smtClean="0"/>
              <a:t>Teardown Experiment</a:t>
            </a:r>
            <a:endParaRPr lang="en-US" sz="3600" dirty="0"/>
          </a:p>
        </p:txBody>
      </p:sp>
      <p:sp>
        <p:nvSpPr>
          <p:cNvPr id="3" name="Content Placeholder 2"/>
          <p:cNvSpPr>
            <a:spLocks noGrp="1"/>
          </p:cNvSpPr>
          <p:nvPr>
            <p:ph idx="1"/>
          </p:nvPr>
        </p:nvSpPr>
        <p:spPr>
          <a:xfrm>
            <a:off x="564829" y="4419537"/>
            <a:ext cx="8293100" cy="1119962"/>
          </a:xfrm>
          <a:solidFill>
            <a:srgbClr val="FF0000">
              <a:alpha val="14000"/>
            </a:srgbClr>
          </a:solidFill>
        </p:spPr>
        <p:txBody>
          <a:bodyPr/>
          <a:lstStyle/>
          <a:p>
            <a:pPr marL="0" indent="0">
              <a:buNone/>
            </a:pPr>
            <a:r>
              <a:rPr lang="en-US" dirty="0" smtClean="0"/>
              <a:t>As before, when your experiment is done, you should always release your resources </a:t>
            </a:r>
          </a:p>
        </p:txBody>
      </p:sp>
      <p:pic>
        <p:nvPicPr>
          <p:cNvPr id="5" name="Picture 4"/>
          <p:cNvPicPr>
            <a:picLocks noChangeAspect="1"/>
          </p:cNvPicPr>
          <p:nvPr/>
        </p:nvPicPr>
        <p:blipFill>
          <a:blip r:embed="rId3"/>
          <a:stretch>
            <a:fillRect/>
          </a:stretch>
        </p:blipFill>
        <p:spPr>
          <a:xfrm>
            <a:off x="5467022" y="1123317"/>
            <a:ext cx="2044700" cy="3022600"/>
          </a:xfrm>
          <a:prstGeom prst="rect">
            <a:avLst/>
          </a:prstGeom>
        </p:spPr>
      </p:pic>
      <p:sp>
        <p:nvSpPr>
          <p:cNvPr id="6" name="TextBox 5"/>
          <p:cNvSpPr txBox="1"/>
          <p:nvPr/>
        </p:nvSpPr>
        <p:spPr>
          <a:xfrm>
            <a:off x="6633823" y="3610360"/>
            <a:ext cx="983287" cy="523220"/>
          </a:xfrm>
          <a:prstGeom prst="rect">
            <a:avLst/>
          </a:prstGeom>
          <a:noFill/>
        </p:spPr>
        <p:txBody>
          <a:bodyPr wrap="none" rtlCol="0">
            <a:spAutoFit/>
          </a:bodyPr>
          <a:lstStyle/>
          <a:p>
            <a:r>
              <a:rPr lang="en-US" sz="2800" b="1" dirty="0" smtClean="0">
                <a:solidFill>
                  <a:srgbClr val="FF6600"/>
                </a:solidFill>
              </a:rPr>
              <a:t>slice</a:t>
            </a:r>
            <a:endParaRPr lang="en-US" sz="1400" b="1" dirty="0">
              <a:solidFill>
                <a:srgbClr val="FF6600"/>
              </a:solidFill>
            </a:endParaRPr>
          </a:p>
        </p:txBody>
      </p:sp>
      <p:sp>
        <p:nvSpPr>
          <p:cNvPr id="7" name="TextBox 6"/>
          <p:cNvSpPr txBox="1"/>
          <p:nvPr/>
        </p:nvSpPr>
        <p:spPr>
          <a:xfrm rot="20060483">
            <a:off x="1527003" y="2931846"/>
            <a:ext cx="1381809" cy="523220"/>
          </a:xfrm>
          <a:prstGeom prst="rect">
            <a:avLst/>
          </a:prstGeom>
          <a:noFill/>
        </p:spPr>
        <p:txBody>
          <a:bodyPr wrap="none" rtlCol="0">
            <a:spAutoFit/>
          </a:bodyPr>
          <a:lstStyle/>
          <a:p>
            <a:r>
              <a:rPr lang="en-US" sz="2800" b="1" dirty="0" smtClean="0">
                <a:solidFill>
                  <a:srgbClr val="FF6600"/>
                </a:solidFill>
              </a:rPr>
              <a:t>project</a:t>
            </a:r>
            <a:endParaRPr lang="en-US" sz="1400" b="1" dirty="0">
              <a:solidFill>
                <a:srgbClr val="FF6600"/>
              </a:solidFill>
            </a:endParaRPr>
          </a:p>
        </p:txBody>
      </p:sp>
      <p:sp>
        <p:nvSpPr>
          <p:cNvPr id="8" name="TextBox 7"/>
          <p:cNvSpPr txBox="1"/>
          <p:nvPr/>
        </p:nvSpPr>
        <p:spPr>
          <a:xfrm>
            <a:off x="1267517" y="3577469"/>
            <a:ext cx="1900781" cy="523220"/>
          </a:xfrm>
          <a:prstGeom prst="rect">
            <a:avLst/>
          </a:prstGeom>
          <a:noFill/>
        </p:spPr>
        <p:txBody>
          <a:bodyPr wrap="none" rtlCol="0">
            <a:spAutoFit/>
          </a:bodyPr>
          <a:lstStyle/>
          <a:p>
            <a:r>
              <a:rPr lang="en-US" sz="2800" b="1" dirty="0" smtClean="0">
                <a:solidFill>
                  <a:srgbClr val="FF6600"/>
                </a:solidFill>
              </a:rPr>
              <a:t>aggregate</a:t>
            </a:r>
            <a:endParaRPr lang="en-US" sz="1400" b="1" dirty="0">
              <a:solidFill>
                <a:srgbClr val="FF6600"/>
              </a:solidFill>
            </a:endParaRPr>
          </a:p>
        </p:txBody>
      </p:sp>
      <p:sp>
        <p:nvSpPr>
          <p:cNvPr id="10" name="TextBox 9"/>
          <p:cNvSpPr txBox="1"/>
          <p:nvPr/>
        </p:nvSpPr>
        <p:spPr>
          <a:xfrm rot="863333">
            <a:off x="2171757" y="3451709"/>
            <a:ext cx="2441694" cy="523220"/>
          </a:xfrm>
          <a:prstGeom prst="rect">
            <a:avLst/>
          </a:prstGeom>
          <a:noFill/>
        </p:spPr>
        <p:txBody>
          <a:bodyPr wrap="none" rtlCol="0">
            <a:spAutoFit/>
          </a:bodyPr>
          <a:lstStyle/>
          <a:p>
            <a:r>
              <a:rPr lang="en-US" sz="2800" b="1" dirty="0" smtClean="0">
                <a:solidFill>
                  <a:srgbClr val="FF6600"/>
                </a:solidFill>
              </a:rPr>
              <a:t>experimenter</a:t>
            </a:r>
            <a:endParaRPr lang="en-US" sz="1400" b="1" dirty="0">
              <a:solidFill>
                <a:srgbClr val="FF6600"/>
              </a:solidFill>
            </a:endParaRPr>
          </a:p>
        </p:txBody>
      </p:sp>
      <p:sp>
        <p:nvSpPr>
          <p:cNvPr id="11" name="TextBox 10"/>
          <p:cNvSpPr txBox="1"/>
          <p:nvPr/>
        </p:nvSpPr>
        <p:spPr>
          <a:xfrm rot="21158434">
            <a:off x="2764953" y="2947421"/>
            <a:ext cx="1701608" cy="523220"/>
          </a:xfrm>
          <a:prstGeom prst="rect">
            <a:avLst/>
          </a:prstGeom>
          <a:noFill/>
        </p:spPr>
        <p:txBody>
          <a:bodyPr wrap="none" rtlCol="0">
            <a:spAutoFit/>
          </a:bodyPr>
          <a:lstStyle/>
          <a:p>
            <a:r>
              <a:rPr lang="en-US" sz="2800" b="1" dirty="0" smtClean="0">
                <a:solidFill>
                  <a:srgbClr val="FF6600"/>
                </a:solidFill>
              </a:rPr>
              <a:t>resource</a:t>
            </a:r>
            <a:endParaRPr lang="en-US" sz="1400" b="1" dirty="0">
              <a:solidFill>
                <a:srgbClr val="FF6600"/>
              </a:solidFill>
            </a:endParaRPr>
          </a:p>
        </p:txBody>
      </p:sp>
    </p:spTree>
    <p:extLst>
      <p:ext uri="{BB962C8B-B14F-4D97-AF65-F5344CB8AC3E}">
        <p14:creationId xmlns:p14="http://schemas.microsoft.com/office/powerpoint/2010/main" val="24246253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Congratulations!</a:t>
            </a:r>
            <a:endParaRPr lang="en-US" sz="4000" dirty="0"/>
          </a:p>
        </p:txBody>
      </p:sp>
      <p:sp>
        <p:nvSpPr>
          <p:cNvPr id="3" name="Content Placeholder 2"/>
          <p:cNvSpPr>
            <a:spLocks noGrp="1"/>
          </p:cNvSpPr>
          <p:nvPr>
            <p:ph idx="1"/>
          </p:nvPr>
        </p:nvSpPr>
        <p:spPr/>
        <p:txBody>
          <a:bodyPr/>
          <a:lstStyle/>
          <a:p>
            <a:pPr marL="0" indent="0">
              <a:buNone/>
            </a:pPr>
            <a:r>
              <a:rPr lang="en-US" sz="4000" dirty="0" smtClean="0"/>
              <a:t>You have…</a:t>
            </a:r>
          </a:p>
          <a:p>
            <a:pPr lvl="1"/>
            <a:r>
              <a:rPr lang="en-US" sz="3600" dirty="0"/>
              <a:t>R</a:t>
            </a:r>
            <a:r>
              <a:rPr lang="en-US" sz="3600" dirty="0" smtClean="0"/>
              <a:t>un your first GENI experiments!</a:t>
            </a:r>
          </a:p>
          <a:p>
            <a:pPr lvl="1"/>
            <a:r>
              <a:rPr lang="en-US" sz="3600" dirty="0"/>
              <a:t>E</a:t>
            </a:r>
            <a:r>
              <a:rPr lang="en-US" sz="3600" dirty="0" smtClean="0"/>
              <a:t>xercised your knowledge of GENI terminology</a:t>
            </a:r>
          </a:p>
          <a:p>
            <a:pPr lvl="1"/>
            <a:r>
              <a:rPr lang="en-US" sz="3600" dirty="0" smtClean="0"/>
              <a:t>Used the GENI Portal and Jacks</a:t>
            </a:r>
          </a:p>
        </p:txBody>
      </p:sp>
    </p:spTree>
    <p:extLst>
      <p:ext uri="{BB962C8B-B14F-4D97-AF65-F5344CB8AC3E}">
        <p14:creationId xmlns:p14="http://schemas.microsoft.com/office/powerpoint/2010/main" val="6722601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33717" y="1589811"/>
            <a:ext cx="3492886" cy="371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38436" y="2516269"/>
            <a:ext cx="3685900" cy="1446550"/>
          </a:xfrm>
          <a:prstGeom prst="rect">
            <a:avLst/>
          </a:prstGeom>
          <a:noFill/>
        </p:spPr>
        <p:txBody>
          <a:bodyPr wrap="square" rtlCol="0">
            <a:spAutoFit/>
          </a:bodyPr>
          <a:lstStyle/>
          <a:p>
            <a:pPr algn="ctr"/>
            <a:r>
              <a:rPr lang="en-US" sz="4400" dirty="0" smtClean="0"/>
              <a:t>Welcome </a:t>
            </a:r>
          </a:p>
          <a:p>
            <a:pPr algn="ctr"/>
            <a:r>
              <a:rPr lang="en-US" sz="4400" dirty="0" smtClean="0"/>
              <a:t>to GENI!</a:t>
            </a:r>
            <a:endParaRPr lang="en-US" sz="4400" dirty="0"/>
          </a:p>
        </p:txBody>
      </p:sp>
    </p:spTree>
    <p:extLst>
      <p:ext uri="{BB962C8B-B14F-4D97-AF65-F5344CB8AC3E}">
        <p14:creationId xmlns:p14="http://schemas.microsoft.com/office/powerpoint/2010/main" val="31288428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968695"/>
          </a:xfrm>
        </p:spPr>
        <p:txBody>
          <a:bodyPr/>
          <a:lstStyle/>
          <a:p>
            <a:r>
              <a:rPr lang="en-US" dirty="0" smtClean="0"/>
              <a:t>Mars Rover Game</a:t>
            </a:r>
            <a:endParaRPr lang="en-US" dirty="0"/>
          </a:p>
        </p:txBody>
      </p:sp>
      <p:pic>
        <p:nvPicPr>
          <p:cNvPr id="3" name="Shape 7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865240" y="1092201"/>
            <a:ext cx="4139922" cy="3680689"/>
          </a:xfrm>
          <a:prstGeom prst="rect">
            <a:avLst/>
          </a:prstGeom>
          <a:noFill/>
          <a:ln w="9525" cap="flat">
            <a:solidFill>
              <a:schemeClr val="dk1"/>
            </a:solidFill>
            <a:prstDash val="solid"/>
            <a:miter/>
            <a:headEnd type="none" w="med" len="med"/>
            <a:tailEnd type="none" w="med" len="med"/>
          </a:ln>
        </p:spPr>
      </p:pic>
      <p:pic>
        <p:nvPicPr>
          <p:cNvPr id="4" name="Shape 7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32023" y="1105272"/>
            <a:ext cx="4080555" cy="3626241"/>
          </a:xfrm>
          <a:prstGeom prst="rect">
            <a:avLst/>
          </a:prstGeom>
          <a:noFill/>
          <a:ln w="9525" cap="flat">
            <a:solidFill>
              <a:schemeClr val="dk1"/>
            </a:solidFill>
            <a:prstDash val="solid"/>
            <a:miter/>
            <a:headEnd type="none" w="med" len="med"/>
            <a:tailEnd type="none" w="med" len="med"/>
          </a:ln>
        </p:spPr>
      </p:pic>
      <p:sp>
        <p:nvSpPr>
          <p:cNvPr id="5" name="TextBox 4"/>
          <p:cNvSpPr txBox="1"/>
          <p:nvPr/>
        </p:nvSpPr>
        <p:spPr>
          <a:xfrm>
            <a:off x="762000" y="5664201"/>
            <a:ext cx="7712896" cy="830997"/>
          </a:xfrm>
          <a:prstGeom prst="rect">
            <a:avLst/>
          </a:prstGeom>
          <a:noFill/>
        </p:spPr>
        <p:txBody>
          <a:bodyPr wrap="square" rtlCol="0">
            <a:spAutoFit/>
          </a:bodyPr>
          <a:lstStyle/>
          <a:p>
            <a:r>
              <a:rPr lang="en-US" sz="1200" dirty="0"/>
              <a:t>The Mars Rover has crash landed and the student must help the rover repair itself, build shelter, and prepare for colonists before they </a:t>
            </a:r>
            <a:r>
              <a:rPr lang="en-US" sz="1200" dirty="0" smtClean="0"/>
              <a:t>arrive.  The game </a:t>
            </a:r>
            <a:r>
              <a:rPr lang="en-US" sz="1200" dirty="0"/>
              <a:t>is designed to engage high school students, effectively teach and assess their critical thinking, math, and programming </a:t>
            </a:r>
            <a:r>
              <a:rPr lang="en-US" sz="1200" dirty="0" smtClean="0"/>
              <a:t>skills. </a:t>
            </a:r>
            <a:r>
              <a:rPr lang="en-US" sz="1200" i="1" dirty="0" smtClean="0"/>
              <a:t>- </a:t>
            </a:r>
            <a:r>
              <a:rPr lang="en-US" sz="1200" i="1" dirty="0"/>
              <a:t>https://</a:t>
            </a:r>
            <a:r>
              <a:rPr lang="en-US" sz="1200" i="1" dirty="0" err="1"/>
              <a:t>www.adlnet.gov</a:t>
            </a:r>
            <a:r>
              <a:rPr lang="en-US" sz="1200" i="1" dirty="0"/>
              <a:t>/mars-game</a:t>
            </a:r>
          </a:p>
          <a:p>
            <a:endParaRPr lang="en-US" sz="1200" dirty="0"/>
          </a:p>
        </p:txBody>
      </p:sp>
      <p:sp>
        <p:nvSpPr>
          <p:cNvPr id="6" name="TextBox 5"/>
          <p:cNvSpPr txBox="1"/>
          <p:nvPr/>
        </p:nvSpPr>
        <p:spPr>
          <a:xfrm>
            <a:off x="1008792" y="4788149"/>
            <a:ext cx="7712896" cy="276999"/>
          </a:xfrm>
          <a:prstGeom prst="rect">
            <a:avLst/>
          </a:prstGeom>
          <a:noFill/>
        </p:spPr>
        <p:txBody>
          <a:bodyPr wrap="square" rtlCol="0">
            <a:spAutoFit/>
          </a:bodyPr>
          <a:lstStyle/>
          <a:p>
            <a:r>
              <a:rPr lang="en-US" sz="1200" b="1" dirty="0" smtClean="0"/>
              <a:t>Students at a high school in Colorado learn math and programming using the Mars Rover game</a:t>
            </a:r>
            <a:endParaRPr lang="en-US" sz="1200" b="1" dirty="0"/>
          </a:p>
        </p:txBody>
      </p:sp>
    </p:spTree>
    <p:extLst>
      <p:ext uri="{BB962C8B-B14F-4D97-AF65-F5344CB8AC3E}">
        <p14:creationId xmlns:p14="http://schemas.microsoft.com/office/powerpoint/2010/main" val="611301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954344"/>
          </a:xfrm>
        </p:spPr>
        <p:txBody>
          <a:bodyPr/>
          <a:lstStyle/>
          <a:p>
            <a:r>
              <a:rPr lang="en-US" dirty="0" smtClean="0"/>
              <a:t>Bringing Science to Life</a:t>
            </a:r>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803400"/>
            <a:ext cx="2094864" cy="37338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0840" y="2819401"/>
            <a:ext cx="2824561" cy="2514060"/>
          </a:xfrm>
          <a:prstGeom prst="rect">
            <a:avLst/>
          </a:prstGeom>
        </p:spPr>
      </p:pic>
      <p:pic>
        <p:nvPicPr>
          <p:cNvPr id="312" name="Picture 311"/>
          <p:cNvPicPr>
            <a:picLocks noChangeAspect="1"/>
          </p:cNvPicPr>
          <p:nvPr/>
        </p:nvPicPr>
        <p:blipFill>
          <a:blip r:embed="rId4"/>
          <a:stretch>
            <a:fillRect/>
          </a:stretch>
        </p:blipFill>
        <p:spPr>
          <a:xfrm>
            <a:off x="2667001" y="2413000"/>
            <a:ext cx="3476513" cy="2844800"/>
          </a:xfrm>
          <a:prstGeom prst="rect">
            <a:avLst/>
          </a:prstGeom>
        </p:spPr>
      </p:pic>
      <p:sp>
        <p:nvSpPr>
          <p:cNvPr id="313" name="TextBox 312"/>
          <p:cNvSpPr txBox="1"/>
          <p:nvPr/>
        </p:nvSpPr>
        <p:spPr>
          <a:xfrm>
            <a:off x="304800" y="5562601"/>
            <a:ext cx="2438400" cy="461665"/>
          </a:xfrm>
          <a:prstGeom prst="rect">
            <a:avLst/>
          </a:prstGeom>
          <a:noFill/>
        </p:spPr>
        <p:txBody>
          <a:bodyPr wrap="square" rtlCol="0">
            <a:spAutoFit/>
          </a:bodyPr>
          <a:lstStyle/>
          <a:p>
            <a:r>
              <a:rPr lang="en-US" sz="1200" b="1" dirty="0" smtClean="0"/>
              <a:t>Digital cinema microscope</a:t>
            </a:r>
          </a:p>
          <a:p>
            <a:r>
              <a:rPr lang="en-US" sz="1200" b="1" dirty="0" smtClean="0"/>
              <a:t>at the U. of Southern California</a:t>
            </a:r>
            <a:endParaRPr lang="en-US" sz="1200" b="1" dirty="0"/>
          </a:p>
        </p:txBody>
      </p:sp>
      <p:sp>
        <p:nvSpPr>
          <p:cNvPr id="314" name="TextBox 313"/>
          <p:cNvSpPr txBox="1"/>
          <p:nvPr/>
        </p:nvSpPr>
        <p:spPr>
          <a:xfrm>
            <a:off x="6019800" y="5356424"/>
            <a:ext cx="2362200" cy="461665"/>
          </a:xfrm>
          <a:prstGeom prst="rect">
            <a:avLst/>
          </a:prstGeom>
          <a:noFill/>
        </p:spPr>
        <p:txBody>
          <a:bodyPr wrap="square" rtlCol="0">
            <a:spAutoFit/>
          </a:bodyPr>
          <a:lstStyle/>
          <a:p>
            <a:r>
              <a:rPr lang="en-US" sz="1200" b="1" dirty="0" smtClean="0"/>
              <a:t>High school student in Chattanooga, TN</a:t>
            </a:r>
            <a:endParaRPr lang="en-US" sz="1200" b="1" dirty="0"/>
          </a:p>
        </p:txBody>
      </p:sp>
      <p:sp>
        <p:nvSpPr>
          <p:cNvPr id="315" name="TextBox 314"/>
          <p:cNvSpPr txBox="1"/>
          <p:nvPr/>
        </p:nvSpPr>
        <p:spPr>
          <a:xfrm>
            <a:off x="3753812" y="5268927"/>
            <a:ext cx="2362200" cy="276999"/>
          </a:xfrm>
          <a:prstGeom prst="rect">
            <a:avLst/>
          </a:prstGeom>
          <a:noFill/>
        </p:spPr>
        <p:txBody>
          <a:bodyPr wrap="square" rtlCol="0">
            <a:spAutoFit/>
          </a:bodyPr>
          <a:lstStyle/>
          <a:p>
            <a:r>
              <a:rPr lang="en-US" sz="1200" b="1" smtClean="0"/>
              <a:t>GENI network</a:t>
            </a:r>
            <a:endParaRPr lang="en-US" sz="1200" b="1" dirty="0" smtClean="0"/>
          </a:p>
        </p:txBody>
      </p:sp>
      <p:sp>
        <p:nvSpPr>
          <p:cNvPr id="318" name="Freeform 317"/>
          <p:cNvSpPr/>
          <p:nvPr/>
        </p:nvSpPr>
        <p:spPr>
          <a:xfrm>
            <a:off x="2921170" y="3853982"/>
            <a:ext cx="1865624" cy="875533"/>
          </a:xfrm>
          <a:custGeom>
            <a:avLst/>
            <a:gdLst>
              <a:gd name="connsiteX0" fmla="*/ 0 w 1865624"/>
              <a:gd name="connsiteY0" fmla="*/ 0 h 656650"/>
              <a:gd name="connsiteX1" fmla="*/ 6137 w 1865624"/>
              <a:gd name="connsiteY1" fmla="*/ 24548 h 656650"/>
              <a:gd name="connsiteX2" fmla="*/ 24548 w 1865624"/>
              <a:gd name="connsiteY2" fmla="*/ 79780 h 656650"/>
              <a:gd name="connsiteX3" fmla="*/ 30685 w 1865624"/>
              <a:gd name="connsiteY3" fmla="*/ 98191 h 656650"/>
              <a:gd name="connsiteX4" fmla="*/ 36822 w 1865624"/>
              <a:gd name="connsiteY4" fmla="*/ 116601 h 656650"/>
              <a:gd name="connsiteX5" fmla="*/ 55233 w 1865624"/>
              <a:gd name="connsiteY5" fmla="*/ 128875 h 656650"/>
              <a:gd name="connsiteX6" fmla="*/ 67507 w 1865624"/>
              <a:gd name="connsiteY6" fmla="*/ 165697 h 656650"/>
              <a:gd name="connsiteX7" fmla="*/ 79780 w 1865624"/>
              <a:gd name="connsiteY7" fmla="*/ 184107 h 656650"/>
              <a:gd name="connsiteX8" fmla="*/ 85917 w 1865624"/>
              <a:gd name="connsiteY8" fmla="*/ 202518 h 656650"/>
              <a:gd name="connsiteX9" fmla="*/ 98191 w 1865624"/>
              <a:gd name="connsiteY9" fmla="*/ 220929 h 656650"/>
              <a:gd name="connsiteX10" fmla="*/ 104328 w 1865624"/>
              <a:gd name="connsiteY10" fmla="*/ 239340 h 656650"/>
              <a:gd name="connsiteX11" fmla="*/ 135013 w 1865624"/>
              <a:gd name="connsiteY11" fmla="*/ 276161 h 656650"/>
              <a:gd name="connsiteX12" fmla="*/ 171834 w 1865624"/>
              <a:gd name="connsiteY12" fmla="*/ 300709 h 656650"/>
              <a:gd name="connsiteX13" fmla="*/ 208656 w 1865624"/>
              <a:gd name="connsiteY13" fmla="*/ 312982 h 656650"/>
              <a:gd name="connsiteX14" fmla="*/ 337531 w 1865624"/>
              <a:gd name="connsiteY14" fmla="*/ 300709 h 656650"/>
              <a:gd name="connsiteX15" fmla="*/ 386626 w 1865624"/>
              <a:gd name="connsiteY15" fmla="*/ 294572 h 656650"/>
              <a:gd name="connsiteX16" fmla="*/ 423447 w 1865624"/>
              <a:gd name="connsiteY16" fmla="*/ 306846 h 656650"/>
              <a:gd name="connsiteX17" fmla="*/ 533912 w 1865624"/>
              <a:gd name="connsiteY17" fmla="*/ 319119 h 656650"/>
              <a:gd name="connsiteX18" fmla="*/ 546186 w 1865624"/>
              <a:gd name="connsiteY18" fmla="*/ 362078 h 656650"/>
              <a:gd name="connsiteX19" fmla="*/ 552323 w 1865624"/>
              <a:gd name="connsiteY19" fmla="*/ 380488 h 656650"/>
              <a:gd name="connsiteX20" fmla="*/ 570733 w 1865624"/>
              <a:gd name="connsiteY20" fmla="*/ 398899 h 656650"/>
              <a:gd name="connsiteX21" fmla="*/ 613692 w 1865624"/>
              <a:gd name="connsiteY21" fmla="*/ 447995 h 656650"/>
              <a:gd name="connsiteX22" fmla="*/ 632102 w 1865624"/>
              <a:gd name="connsiteY22" fmla="*/ 441858 h 656650"/>
              <a:gd name="connsiteX23" fmla="*/ 668924 w 1865624"/>
              <a:gd name="connsiteY23" fmla="*/ 447995 h 656650"/>
              <a:gd name="connsiteX24" fmla="*/ 711882 w 1865624"/>
              <a:gd name="connsiteY24" fmla="*/ 460268 h 656650"/>
              <a:gd name="connsiteX25" fmla="*/ 748704 w 1865624"/>
              <a:gd name="connsiteY25" fmla="*/ 490953 h 656650"/>
              <a:gd name="connsiteX26" fmla="*/ 785525 w 1865624"/>
              <a:gd name="connsiteY26" fmla="*/ 503227 h 656650"/>
              <a:gd name="connsiteX27" fmla="*/ 840758 w 1865624"/>
              <a:gd name="connsiteY27" fmla="*/ 515501 h 656650"/>
              <a:gd name="connsiteX28" fmla="*/ 981907 w 1865624"/>
              <a:gd name="connsiteY28" fmla="*/ 527774 h 656650"/>
              <a:gd name="connsiteX29" fmla="*/ 1037139 w 1865624"/>
              <a:gd name="connsiteY29" fmla="*/ 540048 h 656650"/>
              <a:gd name="connsiteX30" fmla="*/ 1073960 w 1865624"/>
              <a:gd name="connsiteY30" fmla="*/ 576870 h 656650"/>
              <a:gd name="connsiteX31" fmla="*/ 1104645 w 1865624"/>
              <a:gd name="connsiteY31" fmla="*/ 607554 h 656650"/>
              <a:gd name="connsiteX32" fmla="*/ 1196698 w 1865624"/>
              <a:gd name="connsiteY32" fmla="*/ 619828 h 656650"/>
              <a:gd name="connsiteX33" fmla="*/ 1282615 w 1865624"/>
              <a:gd name="connsiteY33" fmla="*/ 638239 h 656650"/>
              <a:gd name="connsiteX34" fmla="*/ 1301026 w 1865624"/>
              <a:gd name="connsiteY34" fmla="*/ 644376 h 656650"/>
              <a:gd name="connsiteX35" fmla="*/ 1319437 w 1865624"/>
              <a:gd name="connsiteY35" fmla="*/ 656650 h 656650"/>
              <a:gd name="connsiteX36" fmla="*/ 1350121 w 1865624"/>
              <a:gd name="connsiteY36" fmla="*/ 650513 h 656650"/>
              <a:gd name="connsiteX37" fmla="*/ 1374669 w 1865624"/>
              <a:gd name="connsiteY37" fmla="*/ 644376 h 656650"/>
              <a:gd name="connsiteX38" fmla="*/ 1442175 w 1865624"/>
              <a:gd name="connsiteY38" fmla="*/ 638239 h 656650"/>
              <a:gd name="connsiteX39" fmla="*/ 1571050 w 1865624"/>
              <a:gd name="connsiteY39" fmla="*/ 638239 h 656650"/>
              <a:gd name="connsiteX40" fmla="*/ 1607872 w 1865624"/>
              <a:gd name="connsiteY40" fmla="*/ 632102 h 656650"/>
              <a:gd name="connsiteX41" fmla="*/ 1614009 w 1865624"/>
              <a:gd name="connsiteY41" fmla="*/ 613691 h 656650"/>
              <a:gd name="connsiteX42" fmla="*/ 1638556 w 1865624"/>
              <a:gd name="connsiteY42" fmla="*/ 607554 h 656650"/>
              <a:gd name="connsiteX43" fmla="*/ 1669241 w 1865624"/>
              <a:gd name="connsiteY43" fmla="*/ 601417 h 656650"/>
              <a:gd name="connsiteX44" fmla="*/ 1730610 w 1865624"/>
              <a:gd name="connsiteY44" fmla="*/ 583007 h 656650"/>
              <a:gd name="connsiteX45" fmla="*/ 1767431 w 1865624"/>
              <a:gd name="connsiteY45" fmla="*/ 564596 h 656650"/>
              <a:gd name="connsiteX46" fmla="*/ 1779705 w 1865624"/>
              <a:gd name="connsiteY46" fmla="*/ 546185 h 656650"/>
              <a:gd name="connsiteX47" fmla="*/ 1798116 w 1865624"/>
              <a:gd name="connsiteY47" fmla="*/ 533911 h 656650"/>
              <a:gd name="connsiteX48" fmla="*/ 1804253 w 1865624"/>
              <a:gd name="connsiteY48" fmla="*/ 515501 h 656650"/>
              <a:gd name="connsiteX49" fmla="*/ 1834937 w 1865624"/>
              <a:gd name="connsiteY49" fmla="*/ 484816 h 656650"/>
              <a:gd name="connsiteX50" fmla="*/ 1847211 w 1865624"/>
              <a:gd name="connsiteY50" fmla="*/ 466405 h 656650"/>
              <a:gd name="connsiteX51" fmla="*/ 1859485 w 1865624"/>
              <a:gd name="connsiteY51" fmla="*/ 423447 h 656650"/>
              <a:gd name="connsiteX52" fmla="*/ 1865622 w 1865624"/>
              <a:gd name="connsiteY52" fmla="*/ 276161 h 65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65624" h="656650">
                <a:moveTo>
                  <a:pt x="0" y="0"/>
                </a:moveTo>
                <a:cubicBezTo>
                  <a:pt x="2046" y="8183"/>
                  <a:pt x="3713" y="16469"/>
                  <a:pt x="6137" y="24548"/>
                </a:cubicBezTo>
                <a:cubicBezTo>
                  <a:pt x="11714" y="43136"/>
                  <a:pt x="18411" y="61369"/>
                  <a:pt x="24548" y="79780"/>
                </a:cubicBezTo>
                <a:lnTo>
                  <a:pt x="30685" y="98191"/>
                </a:lnTo>
                <a:cubicBezTo>
                  <a:pt x="32731" y="104328"/>
                  <a:pt x="31440" y="113013"/>
                  <a:pt x="36822" y="116601"/>
                </a:cubicBezTo>
                <a:lnTo>
                  <a:pt x="55233" y="128875"/>
                </a:lnTo>
                <a:cubicBezTo>
                  <a:pt x="59324" y="141149"/>
                  <a:pt x="60330" y="154932"/>
                  <a:pt x="67507" y="165697"/>
                </a:cubicBezTo>
                <a:cubicBezTo>
                  <a:pt x="71598" y="171834"/>
                  <a:pt x="76482" y="177510"/>
                  <a:pt x="79780" y="184107"/>
                </a:cubicBezTo>
                <a:cubicBezTo>
                  <a:pt x="82673" y="189893"/>
                  <a:pt x="83024" y="196732"/>
                  <a:pt x="85917" y="202518"/>
                </a:cubicBezTo>
                <a:cubicBezTo>
                  <a:pt x="89216" y="209115"/>
                  <a:pt x="94892" y="214332"/>
                  <a:pt x="98191" y="220929"/>
                </a:cubicBezTo>
                <a:cubicBezTo>
                  <a:pt x="101084" y="226715"/>
                  <a:pt x="101435" y="233554"/>
                  <a:pt x="104328" y="239340"/>
                </a:cubicBezTo>
                <a:cubicBezTo>
                  <a:pt x="110774" y="252233"/>
                  <a:pt x="123910" y="267525"/>
                  <a:pt x="135013" y="276161"/>
                </a:cubicBezTo>
                <a:cubicBezTo>
                  <a:pt x="146657" y="285217"/>
                  <a:pt x="157840" y="296045"/>
                  <a:pt x="171834" y="300709"/>
                </a:cubicBezTo>
                <a:lnTo>
                  <a:pt x="208656" y="312982"/>
                </a:lnTo>
                <a:cubicBezTo>
                  <a:pt x="320857" y="298959"/>
                  <a:pt x="182053" y="315517"/>
                  <a:pt x="337531" y="300709"/>
                </a:cubicBezTo>
                <a:cubicBezTo>
                  <a:pt x="353949" y="299145"/>
                  <a:pt x="370261" y="296618"/>
                  <a:pt x="386626" y="294572"/>
                </a:cubicBezTo>
                <a:cubicBezTo>
                  <a:pt x="398900" y="298663"/>
                  <a:pt x="410685" y="304719"/>
                  <a:pt x="423447" y="306846"/>
                </a:cubicBezTo>
                <a:cubicBezTo>
                  <a:pt x="484567" y="317031"/>
                  <a:pt x="447869" y="311949"/>
                  <a:pt x="533912" y="319119"/>
                </a:cubicBezTo>
                <a:cubicBezTo>
                  <a:pt x="548628" y="363268"/>
                  <a:pt x="530772" y="308129"/>
                  <a:pt x="546186" y="362078"/>
                </a:cubicBezTo>
                <a:cubicBezTo>
                  <a:pt x="547963" y="368298"/>
                  <a:pt x="548735" y="375106"/>
                  <a:pt x="552323" y="380488"/>
                </a:cubicBezTo>
                <a:cubicBezTo>
                  <a:pt x="557137" y="387709"/>
                  <a:pt x="565405" y="392048"/>
                  <a:pt x="570733" y="398899"/>
                </a:cubicBezTo>
                <a:cubicBezTo>
                  <a:pt x="609284" y="448466"/>
                  <a:pt x="578051" y="424234"/>
                  <a:pt x="613692" y="447995"/>
                </a:cubicBezTo>
                <a:cubicBezTo>
                  <a:pt x="619829" y="445949"/>
                  <a:pt x="625633" y="441858"/>
                  <a:pt x="632102" y="441858"/>
                </a:cubicBezTo>
                <a:cubicBezTo>
                  <a:pt x="644545" y="441858"/>
                  <a:pt x="656722" y="445555"/>
                  <a:pt x="668924" y="447995"/>
                </a:cubicBezTo>
                <a:cubicBezTo>
                  <a:pt x="688197" y="451849"/>
                  <a:pt x="694329" y="454417"/>
                  <a:pt x="711882" y="460268"/>
                </a:cubicBezTo>
                <a:cubicBezTo>
                  <a:pt x="723444" y="471830"/>
                  <a:pt x="733324" y="484117"/>
                  <a:pt x="748704" y="490953"/>
                </a:cubicBezTo>
                <a:cubicBezTo>
                  <a:pt x="760527" y="496208"/>
                  <a:pt x="773251" y="499136"/>
                  <a:pt x="785525" y="503227"/>
                </a:cubicBezTo>
                <a:cubicBezTo>
                  <a:pt x="817984" y="514047"/>
                  <a:pt x="793241" y="506862"/>
                  <a:pt x="840758" y="515501"/>
                </a:cubicBezTo>
                <a:cubicBezTo>
                  <a:pt x="917224" y="529403"/>
                  <a:pt x="827017" y="519169"/>
                  <a:pt x="981907" y="527774"/>
                </a:cubicBezTo>
                <a:cubicBezTo>
                  <a:pt x="982840" y="527929"/>
                  <a:pt x="1028899" y="533639"/>
                  <a:pt x="1037139" y="540048"/>
                </a:cubicBezTo>
                <a:cubicBezTo>
                  <a:pt x="1050840" y="550705"/>
                  <a:pt x="1064331" y="562428"/>
                  <a:pt x="1073960" y="576870"/>
                </a:cubicBezTo>
                <a:cubicBezTo>
                  <a:pt x="1086234" y="595280"/>
                  <a:pt x="1084189" y="597326"/>
                  <a:pt x="1104645" y="607554"/>
                </a:cubicBezTo>
                <a:cubicBezTo>
                  <a:pt x="1130021" y="620242"/>
                  <a:pt x="1179069" y="617869"/>
                  <a:pt x="1196698" y="619828"/>
                </a:cubicBezTo>
                <a:cubicBezTo>
                  <a:pt x="1219875" y="622403"/>
                  <a:pt x="1262503" y="631535"/>
                  <a:pt x="1282615" y="638239"/>
                </a:cubicBezTo>
                <a:cubicBezTo>
                  <a:pt x="1288752" y="640285"/>
                  <a:pt x="1295240" y="641483"/>
                  <a:pt x="1301026" y="644376"/>
                </a:cubicBezTo>
                <a:cubicBezTo>
                  <a:pt x="1307623" y="647675"/>
                  <a:pt x="1313300" y="652559"/>
                  <a:pt x="1319437" y="656650"/>
                </a:cubicBezTo>
                <a:cubicBezTo>
                  <a:pt x="1329665" y="654604"/>
                  <a:pt x="1339939" y="652776"/>
                  <a:pt x="1350121" y="650513"/>
                </a:cubicBezTo>
                <a:cubicBezTo>
                  <a:pt x="1358355" y="648683"/>
                  <a:pt x="1366308" y="645491"/>
                  <a:pt x="1374669" y="644376"/>
                </a:cubicBezTo>
                <a:cubicBezTo>
                  <a:pt x="1397066" y="641390"/>
                  <a:pt x="1419673" y="640285"/>
                  <a:pt x="1442175" y="638239"/>
                </a:cubicBezTo>
                <a:cubicBezTo>
                  <a:pt x="1498990" y="619301"/>
                  <a:pt x="1434639" y="638239"/>
                  <a:pt x="1571050" y="638239"/>
                </a:cubicBezTo>
                <a:cubicBezTo>
                  <a:pt x="1583493" y="638239"/>
                  <a:pt x="1595598" y="634148"/>
                  <a:pt x="1607872" y="632102"/>
                </a:cubicBezTo>
                <a:cubicBezTo>
                  <a:pt x="1609918" y="625965"/>
                  <a:pt x="1608958" y="617732"/>
                  <a:pt x="1614009" y="613691"/>
                </a:cubicBezTo>
                <a:cubicBezTo>
                  <a:pt x="1620595" y="608422"/>
                  <a:pt x="1630323" y="609384"/>
                  <a:pt x="1638556" y="607554"/>
                </a:cubicBezTo>
                <a:cubicBezTo>
                  <a:pt x="1648738" y="605291"/>
                  <a:pt x="1659059" y="603680"/>
                  <a:pt x="1669241" y="601417"/>
                </a:cubicBezTo>
                <a:cubicBezTo>
                  <a:pt x="1682103" y="598559"/>
                  <a:pt x="1722965" y="588104"/>
                  <a:pt x="1730610" y="583007"/>
                </a:cubicBezTo>
                <a:cubicBezTo>
                  <a:pt x="1754403" y="567145"/>
                  <a:pt x="1742024" y="573066"/>
                  <a:pt x="1767431" y="564596"/>
                </a:cubicBezTo>
                <a:cubicBezTo>
                  <a:pt x="1771522" y="558459"/>
                  <a:pt x="1774490" y="551400"/>
                  <a:pt x="1779705" y="546185"/>
                </a:cubicBezTo>
                <a:cubicBezTo>
                  <a:pt x="1784920" y="540970"/>
                  <a:pt x="1793508" y="539670"/>
                  <a:pt x="1798116" y="533911"/>
                </a:cubicBezTo>
                <a:cubicBezTo>
                  <a:pt x="1802157" y="528860"/>
                  <a:pt x="1801360" y="521287"/>
                  <a:pt x="1804253" y="515501"/>
                </a:cubicBezTo>
                <a:cubicBezTo>
                  <a:pt x="1814481" y="495045"/>
                  <a:pt x="1816527" y="497090"/>
                  <a:pt x="1834937" y="484816"/>
                </a:cubicBezTo>
                <a:cubicBezTo>
                  <a:pt x="1839028" y="478679"/>
                  <a:pt x="1843912" y="473002"/>
                  <a:pt x="1847211" y="466405"/>
                </a:cubicBezTo>
                <a:cubicBezTo>
                  <a:pt x="1851614" y="457600"/>
                  <a:pt x="1857518" y="431314"/>
                  <a:pt x="1859485" y="423447"/>
                </a:cubicBezTo>
                <a:cubicBezTo>
                  <a:pt x="1865914" y="288442"/>
                  <a:pt x="1865622" y="337579"/>
                  <a:pt x="1865622" y="276161"/>
                </a:cubicBezTo>
              </a:path>
            </a:pathLst>
          </a:custGeom>
          <a:noFill/>
          <a:ln>
            <a:solidFill>
              <a:srgbClr val="F38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2" name="Straight Connector 321"/>
          <p:cNvCxnSpPr/>
          <p:nvPr/>
        </p:nvCxnSpPr>
        <p:spPr>
          <a:xfrm flipV="1">
            <a:off x="2362200" y="3835400"/>
            <a:ext cx="558970" cy="18581"/>
          </a:xfrm>
          <a:prstGeom prst="line">
            <a:avLst/>
          </a:prstGeom>
          <a:ln w="28575">
            <a:solidFill>
              <a:srgbClr val="F38018"/>
            </a:solidFill>
            <a:prstDash val="dash"/>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4786794" y="4241800"/>
            <a:ext cx="1385406" cy="0"/>
          </a:xfrm>
          <a:prstGeom prst="line">
            <a:avLst/>
          </a:prstGeom>
          <a:ln w="28575">
            <a:solidFill>
              <a:srgbClr val="F3801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959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58200" cy="968695"/>
          </a:xfrm>
        </p:spPr>
        <p:txBody>
          <a:bodyPr/>
          <a:lstStyle/>
          <a:p>
            <a:r>
              <a:rPr lang="en-US" dirty="0" smtClean="0"/>
              <a:t>GENI as a Remote Lab</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74512" y="4241800"/>
            <a:ext cx="2844801" cy="2133600"/>
          </a:xfrm>
          <a:prstGeom prst="rect">
            <a:avLst/>
          </a:prstGeom>
        </p:spPr>
      </p:pic>
      <p:pic>
        <p:nvPicPr>
          <p:cNvPr id="10" name="Picture 9" descr="Jeannie-Classroo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400" y="1359228"/>
            <a:ext cx="2914650" cy="2598051"/>
          </a:xfrm>
          <a:prstGeom prst="rect">
            <a:avLst/>
          </a:prstGeom>
        </p:spPr>
      </p:pic>
      <p:sp>
        <p:nvSpPr>
          <p:cNvPr id="3" name="TextBox 2"/>
          <p:cNvSpPr txBox="1"/>
          <p:nvPr/>
        </p:nvSpPr>
        <p:spPr>
          <a:xfrm>
            <a:off x="533400" y="1664303"/>
            <a:ext cx="2971800" cy="3000821"/>
          </a:xfrm>
          <a:prstGeom prst="rect">
            <a:avLst/>
          </a:prstGeom>
          <a:noFill/>
        </p:spPr>
        <p:txBody>
          <a:bodyPr wrap="square" rtlCol="0">
            <a:spAutoFit/>
          </a:bodyPr>
          <a:lstStyle/>
          <a:p>
            <a:r>
              <a:rPr lang="en-US" sz="2100" dirty="0"/>
              <a:t>Over </a:t>
            </a:r>
            <a:r>
              <a:rPr lang="en-US" sz="2100" dirty="0" smtClean="0"/>
              <a:t>4500 </a:t>
            </a:r>
            <a:r>
              <a:rPr lang="en-US" sz="2100" dirty="0"/>
              <a:t>students</a:t>
            </a:r>
          </a:p>
          <a:p>
            <a:r>
              <a:rPr lang="en-US" sz="2100" dirty="0"/>
              <a:t>have used GENI in</a:t>
            </a:r>
          </a:p>
          <a:p>
            <a:r>
              <a:rPr lang="en-US" sz="2100" dirty="0"/>
              <a:t>classes taught by </a:t>
            </a:r>
            <a:r>
              <a:rPr lang="en-US" sz="2100" dirty="0" smtClean="0"/>
              <a:t>73</a:t>
            </a:r>
            <a:endParaRPr lang="en-US" sz="2100" dirty="0"/>
          </a:p>
          <a:p>
            <a:r>
              <a:rPr lang="en-US" sz="2100" dirty="0"/>
              <a:t>i</a:t>
            </a:r>
            <a:r>
              <a:rPr lang="en-US" sz="2100" dirty="0" smtClean="0"/>
              <a:t>nstructors</a:t>
            </a:r>
          </a:p>
          <a:p>
            <a:endParaRPr lang="en-US" sz="2100" dirty="0" smtClean="0"/>
          </a:p>
          <a:p>
            <a:endParaRPr lang="en-US" sz="2100" dirty="0"/>
          </a:p>
          <a:p>
            <a:r>
              <a:rPr lang="en-US" sz="2100" dirty="0" smtClean="0"/>
              <a:t>In one semester, 638 students in 24 classes did labs on GENI</a:t>
            </a:r>
            <a:endParaRPr lang="en-US" sz="2100" dirty="0"/>
          </a:p>
        </p:txBody>
      </p:sp>
      <p:sp>
        <p:nvSpPr>
          <p:cNvPr id="7" name="TextBox 6"/>
          <p:cNvSpPr txBox="1"/>
          <p:nvPr/>
        </p:nvSpPr>
        <p:spPr>
          <a:xfrm>
            <a:off x="6934200" y="2034593"/>
            <a:ext cx="2362200" cy="646331"/>
          </a:xfrm>
          <a:prstGeom prst="rect">
            <a:avLst/>
          </a:prstGeom>
          <a:noFill/>
        </p:spPr>
        <p:txBody>
          <a:bodyPr wrap="square" rtlCol="0">
            <a:spAutoFit/>
          </a:bodyPr>
          <a:lstStyle/>
          <a:p>
            <a:r>
              <a:rPr lang="en-US" sz="1200" b="1" dirty="0" smtClean="0"/>
              <a:t>Jennie Albrecht teaches a distributed systems class at Williams College, MA</a:t>
            </a:r>
          </a:p>
        </p:txBody>
      </p:sp>
      <p:sp>
        <p:nvSpPr>
          <p:cNvPr id="11" name="TextBox 10"/>
          <p:cNvSpPr txBox="1"/>
          <p:nvPr/>
        </p:nvSpPr>
        <p:spPr>
          <a:xfrm>
            <a:off x="6873518" y="4848871"/>
            <a:ext cx="2362200" cy="646331"/>
          </a:xfrm>
          <a:prstGeom prst="rect">
            <a:avLst/>
          </a:prstGeom>
          <a:noFill/>
        </p:spPr>
        <p:txBody>
          <a:bodyPr wrap="square" rtlCol="0">
            <a:spAutoFit/>
          </a:bodyPr>
          <a:lstStyle/>
          <a:p>
            <a:r>
              <a:rPr lang="en-US" sz="1200" b="1" dirty="0" smtClean="0"/>
              <a:t>Students using GENI in a</a:t>
            </a:r>
          </a:p>
          <a:p>
            <a:r>
              <a:rPr lang="en-US" sz="1200" b="1" dirty="0" smtClean="0"/>
              <a:t>wireless networking class in Greece</a:t>
            </a:r>
          </a:p>
        </p:txBody>
      </p:sp>
    </p:spTree>
    <p:extLst>
      <p:ext uri="{BB962C8B-B14F-4D97-AF65-F5344CB8AC3E}">
        <p14:creationId xmlns:p14="http://schemas.microsoft.com/office/powerpoint/2010/main" val="20693269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176"/>
            <a:ext cx="8458200" cy="968695"/>
          </a:xfrm>
        </p:spPr>
        <p:txBody>
          <a:bodyPr/>
          <a:lstStyle/>
          <a:p>
            <a:r>
              <a:rPr lang="en-US" dirty="0" smtClean="0"/>
              <a:t>Why use GENI for Education?</a:t>
            </a:r>
            <a:endParaRPr lang="en-US" dirty="0"/>
          </a:p>
        </p:txBody>
      </p:sp>
      <p:sp>
        <p:nvSpPr>
          <p:cNvPr id="4" name="Content Placeholder 3"/>
          <p:cNvSpPr>
            <a:spLocks noGrp="1"/>
          </p:cNvSpPr>
          <p:nvPr>
            <p:ph idx="1"/>
          </p:nvPr>
        </p:nvSpPr>
        <p:spPr>
          <a:xfrm>
            <a:off x="321878" y="1618298"/>
            <a:ext cx="5562600" cy="4876800"/>
          </a:xfrm>
        </p:spPr>
        <p:txBody>
          <a:bodyPr/>
          <a:lstStyle/>
          <a:p>
            <a:r>
              <a:rPr lang="en-US" sz="1800" dirty="0" smtClean="0"/>
              <a:t>No </a:t>
            </a:r>
            <a:r>
              <a:rPr lang="en-US" sz="1800" dirty="0"/>
              <a:t>need to acquire and maintain expensive lab facilities</a:t>
            </a:r>
          </a:p>
          <a:p>
            <a:pPr lvl="1"/>
            <a:r>
              <a:rPr lang="en-US" sz="1400" dirty="0" smtClean="0"/>
              <a:t>24x7 </a:t>
            </a:r>
            <a:r>
              <a:rPr lang="en-US" sz="1400" dirty="0"/>
              <a:t>access from almost anywhere</a:t>
            </a:r>
          </a:p>
          <a:p>
            <a:r>
              <a:rPr lang="en-US" sz="1800" dirty="0" smtClean="0"/>
              <a:t>Enables new lab exercises</a:t>
            </a:r>
          </a:p>
          <a:p>
            <a:pPr lvl="1"/>
            <a:r>
              <a:rPr lang="en-US" sz="1400" dirty="0" smtClean="0"/>
              <a:t>Exercises based on expensive and uncommon resources</a:t>
            </a:r>
            <a:endParaRPr lang="en-US" sz="1400" dirty="0"/>
          </a:p>
          <a:p>
            <a:pPr lvl="2"/>
            <a:r>
              <a:rPr lang="en-US" sz="1200" dirty="0" smtClean="0"/>
              <a:t>LTE </a:t>
            </a:r>
            <a:r>
              <a:rPr lang="en-US" sz="1200" dirty="0"/>
              <a:t>wireless base stations, long haul network links, programmable switches</a:t>
            </a:r>
          </a:p>
          <a:p>
            <a:r>
              <a:rPr lang="en-US" sz="1800" dirty="0" smtClean="0"/>
              <a:t>Promotes exploratory learning</a:t>
            </a:r>
          </a:p>
          <a:p>
            <a:pPr lvl="1"/>
            <a:r>
              <a:rPr lang="en-US" sz="1400" dirty="0" smtClean="0"/>
              <a:t>If student messes up a resource configuration, delete and start over</a:t>
            </a:r>
          </a:p>
          <a:p>
            <a:pPr lvl="2"/>
            <a:r>
              <a:rPr lang="en-US" sz="1200" dirty="0" smtClean="0"/>
              <a:t>No instructor or administrator intervention needed</a:t>
            </a:r>
          </a:p>
          <a:p>
            <a:r>
              <a:rPr lang="en-US" sz="1800" dirty="0" smtClean="0"/>
              <a:t>Shared </a:t>
            </a:r>
            <a:r>
              <a:rPr lang="en-US" sz="1800" dirty="0"/>
              <a:t>community resource</a:t>
            </a:r>
          </a:p>
          <a:p>
            <a:pPr lvl="1"/>
            <a:r>
              <a:rPr lang="en-US" sz="1400" dirty="0"/>
              <a:t>Community developed course modules</a:t>
            </a:r>
          </a:p>
          <a:p>
            <a:pPr lvl="1"/>
            <a:r>
              <a:rPr lang="en-US" sz="1400" dirty="0"/>
              <a:t>Community supported mailing lists</a:t>
            </a:r>
          </a:p>
          <a:p>
            <a:endParaRPr lang="en-US" sz="1800" dirty="0"/>
          </a:p>
        </p:txBody>
      </p:sp>
      <p:pic>
        <p:nvPicPr>
          <p:cNvPr id="5" name="Picture 4" descr="OF-ExperimentExampl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143001"/>
            <a:ext cx="2519528" cy="2161972"/>
          </a:xfrm>
          <a:prstGeom prst="rect">
            <a:avLst/>
          </a:prstGeom>
        </p:spPr>
      </p:pic>
      <p:pic>
        <p:nvPicPr>
          <p:cNvPr id="6" name="Picture 5" descr="6484_we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3761482"/>
            <a:ext cx="2420630" cy="2138223"/>
          </a:xfrm>
          <a:prstGeom prst="rect">
            <a:avLst/>
          </a:prstGeom>
        </p:spPr>
      </p:pic>
      <p:sp>
        <p:nvSpPr>
          <p:cNvPr id="7" name="TextBox 6"/>
          <p:cNvSpPr txBox="1"/>
          <p:nvPr/>
        </p:nvSpPr>
        <p:spPr>
          <a:xfrm>
            <a:off x="6086690" y="3333401"/>
            <a:ext cx="2532370" cy="276999"/>
          </a:xfrm>
          <a:prstGeom prst="rect">
            <a:avLst/>
          </a:prstGeom>
          <a:noFill/>
        </p:spPr>
        <p:txBody>
          <a:bodyPr wrap="square" rtlCol="0">
            <a:spAutoFit/>
          </a:bodyPr>
          <a:lstStyle/>
          <a:p>
            <a:r>
              <a:rPr lang="en-US" sz="1200" b="1" dirty="0" smtClean="0"/>
              <a:t>Wide area experiment on GENI</a:t>
            </a:r>
          </a:p>
        </p:txBody>
      </p:sp>
      <p:sp>
        <p:nvSpPr>
          <p:cNvPr id="8" name="TextBox 7"/>
          <p:cNvSpPr txBox="1"/>
          <p:nvPr/>
        </p:nvSpPr>
        <p:spPr>
          <a:xfrm>
            <a:off x="6019800" y="5899705"/>
            <a:ext cx="2608570" cy="461665"/>
          </a:xfrm>
          <a:prstGeom prst="rect">
            <a:avLst/>
          </a:prstGeom>
          <a:noFill/>
        </p:spPr>
        <p:txBody>
          <a:bodyPr wrap="square" rtlCol="0">
            <a:spAutoFit/>
          </a:bodyPr>
          <a:lstStyle/>
          <a:p>
            <a:r>
              <a:rPr lang="en-US" sz="1200" b="1" dirty="0" smtClean="0"/>
              <a:t>One of many wireless resources available for GENI labs</a:t>
            </a:r>
          </a:p>
        </p:txBody>
      </p:sp>
    </p:spTree>
    <p:extLst>
      <p:ext uri="{BB962C8B-B14F-4D97-AF65-F5344CB8AC3E}">
        <p14:creationId xmlns:p14="http://schemas.microsoft.com/office/powerpoint/2010/main" val="9576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685800" y="0"/>
            <a:ext cx="8458200" cy="914400"/>
          </a:xfrm>
        </p:spPr>
        <p:txBody>
          <a:bodyPr/>
          <a:lstStyle/>
          <a:p>
            <a:r>
              <a:rPr lang="en-US" dirty="0" smtClean="0">
                <a:latin typeface="Franklin Gothic Medium" charset="0"/>
              </a:rPr>
              <a:t>GENI-based Courseware</a:t>
            </a:r>
            <a:endParaRPr lang="en-US" dirty="0">
              <a:latin typeface="Franklin Gothic Medium" charset="0"/>
            </a:endParaRPr>
          </a:p>
        </p:txBody>
      </p:sp>
      <p:grpSp>
        <p:nvGrpSpPr>
          <p:cNvPr id="42" name="Group 41"/>
          <p:cNvGrpSpPr/>
          <p:nvPr/>
        </p:nvGrpSpPr>
        <p:grpSpPr>
          <a:xfrm>
            <a:off x="5799688" y="914400"/>
            <a:ext cx="2279496" cy="5638800"/>
            <a:chOff x="6208915" y="914400"/>
            <a:chExt cx="3039328" cy="5638800"/>
          </a:xfrm>
        </p:grpSpPr>
        <p:sp>
          <p:nvSpPr>
            <p:cNvPr id="38" name="Rectangle 37"/>
            <p:cNvSpPr/>
            <p:nvPr/>
          </p:nvSpPr>
          <p:spPr>
            <a:xfrm>
              <a:off x="6248400" y="914400"/>
              <a:ext cx="2895600" cy="5638800"/>
            </a:xfrm>
            <a:prstGeom prst="rect">
              <a:avLst/>
            </a:prstGeom>
            <a:solidFill>
              <a:srgbClr val="3E86C3">
                <a:alpha val="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pic>
          <p:nvPicPr>
            <p:cNvPr id="36" name="Picture 3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2755" y="1718846"/>
              <a:ext cx="1600200" cy="18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46555" y="3886200"/>
              <a:ext cx="18518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465555" y="3547647"/>
              <a:ext cx="2514600" cy="276999"/>
            </a:xfrm>
            <a:prstGeom prst="rect">
              <a:avLst/>
            </a:prstGeom>
            <a:noFill/>
          </p:spPr>
          <p:txBody>
            <a:bodyPr wrap="square" rtlCol="0">
              <a:spAutoFit/>
            </a:bodyPr>
            <a:lstStyle/>
            <a:p>
              <a:pPr algn="ctr"/>
              <a:r>
                <a:rPr lang="en-US" sz="1200" i="1" dirty="0">
                  <a:solidFill>
                    <a:srgbClr val="595959"/>
                  </a:solidFill>
                </a:rPr>
                <a:t>Example Demo Module</a:t>
              </a:r>
            </a:p>
          </p:txBody>
        </p:sp>
        <p:sp>
          <p:nvSpPr>
            <p:cNvPr id="39" name="TextBox 38"/>
            <p:cNvSpPr txBox="1"/>
            <p:nvPr/>
          </p:nvSpPr>
          <p:spPr>
            <a:xfrm>
              <a:off x="6553200" y="5605047"/>
              <a:ext cx="2514600" cy="276999"/>
            </a:xfrm>
            <a:prstGeom prst="rect">
              <a:avLst/>
            </a:prstGeom>
            <a:noFill/>
          </p:spPr>
          <p:txBody>
            <a:bodyPr wrap="square" rtlCol="0">
              <a:spAutoFit/>
            </a:bodyPr>
            <a:lstStyle/>
            <a:p>
              <a:pPr algn="ctr"/>
              <a:r>
                <a:rPr lang="en-US" sz="1200" i="1" dirty="0">
                  <a:solidFill>
                    <a:srgbClr val="595959"/>
                  </a:solidFill>
                </a:rPr>
                <a:t>Example Assignment</a:t>
              </a:r>
            </a:p>
          </p:txBody>
        </p:sp>
        <p:sp>
          <p:nvSpPr>
            <p:cNvPr id="6" name="TextBox 5"/>
            <p:cNvSpPr txBox="1"/>
            <p:nvPr/>
          </p:nvSpPr>
          <p:spPr>
            <a:xfrm>
              <a:off x="6208915" y="1033047"/>
              <a:ext cx="3039328" cy="553998"/>
            </a:xfrm>
            <a:prstGeom prst="rect">
              <a:avLst/>
            </a:prstGeom>
            <a:noFill/>
          </p:spPr>
          <p:txBody>
            <a:bodyPr wrap="none" rtlCol="0">
              <a:spAutoFit/>
            </a:bodyPr>
            <a:lstStyle/>
            <a:p>
              <a:pPr algn="ctr"/>
              <a:r>
                <a:rPr lang="en-US" sz="1500" b="1" dirty="0"/>
                <a:t>GENI Modules to teach</a:t>
              </a:r>
            </a:p>
            <a:p>
              <a:pPr algn="ctr"/>
              <a:r>
                <a:rPr lang="en-US" sz="1500" b="1" dirty="0"/>
                <a:t>networking concepts</a:t>
              </a:r>
            </a:p>
          </p:txBody>
        </p:sp>
        <p:sp>
          <p:nvSpPr>
            <p:cNvPr id="9" name="Rectangle 8"/>
            <p:cNvSpPr/>
            <p:nvPr/>
          </p:nvSpPr>
          <p:spPr>
            <a:xfrm>
              <a:off x="6248400" y="5867400"/>
              <a:ext cx="2971800" cy="553998"/>
            </a:xfrm>
            <a:prstGeom prst="rect">
              <a:avLst/>
            </a:prstGeom>
          </p:spPr>
          <p:txBody>
            <a:bodyPr wrap="square">
              <a:spAutoFit/>
            </a:bodyPr>
            <a:lstStyle/>
            <a:p>
              <a:pPr algn="ctr"/>
              <a:r>
                <a:rPr lang="en-US" sz="1500" dirty="0">
                  <a:latin typeface="Book Antiqua" charset="0"/>
                </a:rPr>
                <a:t>Kevin </a:t>
              </a:r>
              <a:r>
                <a:rPr lang="en-US" sz="1500" dirty="0" err="1">
                  <a:latin typeface="Book Antiqua" charset="0"/>
                </a:rPr>
                <a:t>Jaffay</a:t>
              </a:r>
              <a:r>
                <a:rPr lang="en-US" sz="1500" dirty="0">
                  <a:latin typeface="Book Antiqua" charset="0"/>
                </a:rPr>
                <a:t>, Jay </a:t>
              </a:r>
              <a:r>
                <a:rPr lang="en-US" sz="1500" dirty="0" err="1">
                  <a:latin typeface="Book Antiqua" charset="0"/>
                </a:rPr>
                <a:t>Aikat</a:t>
              </a:r>
              <a:endParaRPr lang="en-US" sz="1500" dirty="0">
                <a:latin typeface="Book Antiqua" charset="0"/>
              </a:endParaRPr>
            </a:p>
            <a:p>
              <a:pPr algn="ctr"/>
              <a:r>
                <a:rPr lang="en-US" sz="1500" i="1" dirty="0">
                  <a:latin typeface="Book Antiqua" charset="0"/>
                </a:rPr>
                <a:t>UNC-Chapel Hill</a:t>
              </a:r>
              <a:endParaRPr lang="en-US" sz="1500" i="1" dirty="0"/>
            </a:p>
          </p:txBody>
        </p:sp>
      </p:grpSp>
      <p:grpSp>
        <p:nvGrpSpPr>
          <p:cNvPr id="43" name="Group 42"/>
          <p:cNvGrpSpPr/>
          <p:nvPr/>
        </p:nvGrpSpPr>
        <p:grpSpPr>
          <a:xfrm>
            <a:off x="1143000" y="914400"/>
            <a:ext cx="4686300" cy="2743200"/>
            <a:chOff x="0" y="3810000"/>
            <a:chExt cx="6248400" cy="2743200"/>
          </a:xfrm>
        </p:grpSpPr>
        <p:sp>
          <p:nvSpPr>
            <p:cNvPr id="46" name="Rectangle 45"/>
            <p:cNvSpPr/>
            <p:nvPr/>
          </p:nvSpPr>
          <p:spPr>
            <a:xfrm>
              <a:off x="0" y="3810000"/>
              <a:ext cx="6248400" cy="2743200"/>
            </a:xfrm>
            <a:prstGeom prst="rect">
              <a:avLst/>
            </a:prstGeom>
            <a:solidFill>
              <a:srgbClr val="7F110F">
                <a:alpha val="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 y="4318000"/>
              <a:ext cx="3112135" cy="2209800"/>
            </a:xfrm>
            <a:prstGeom prst="rect">
              <a:avLst/>
            </a:prstGeom>
          </p:spPr>
        </p:pic>
        <p:pic>
          <p:nvPicPr>
            <p:cNvPr id="4" name="Picture 3"/>
            <p:cNvPicPr>
              <a:picLocks noChangeAspect="1"/>
            </p:cNvPicPr>
            <p:nvPr/>
          </p:nvPicPr>
          <p:blipFill>
            <a:blip r:embed="rId6">
              <a:clrChange>
                <a:clrFrom>
                  <a:srgbClr val="FEFEFE"/>
                </a:clrFrom>
                <a:clrTo>
                  <a:srgbClr val="FEFEFE">
                    <a:alpha val="0"/>
                  </a:srgbClr>
                </a:clrTo>
              </a:clrChange>
            </a:blip>
            <a:stretch>
              <a:fillRect/>
            </a:stretch>
          </p:blipFill>
          <p:spPr>
            <a:xfrm>
              <a:off x="2667000" y="3911600"/>
              <a:ext cx="2032000" cy="2032000"/>
            </a:xfrm>
            <a:prstGeom prst="rect">
              <a:avLst/>
            </a:prstGeom>
          </p:spPr>
        </p:pic>
        <p:sp>
          <p:nvSpPr>
            <p:cNvPr id="44" name="TextBox 43"/>
            <p:cNvSpPr txBox="1"/>
            <p:nvPr/>
          </p:nvSpPr>
          <p:spPr>
            <a:xfrm>
              <a:off x="3645221" y="5791200"/>
              <a:ext cx="2126156" cy="553998"/>
            </a:xfrm>
            <a:prstGeom prst="rect">
              <a:avLst/>
            </a:prstGeom>
            <a:noFill/>
          </p:spPr>
          <p:txBody>
            <a:bodyPr wrap="none" rtlCol="0">
              <a:spAutoFit/>
            </a:bodyPr>
            <a:lstStyle/>
            <a:p>
              <a:pPr algn="ctr"/>
              <a:r>
                <a:rPr lang="en-US" sz="1500" dirty="0"/>
                <a:t>Mike Zink</a:t>
              </a:r>
            </a:p>
            <a:p>
              <a:pPr algn="ctr"/>
              <a:r>
                <a:rPr lang="en-US" sz="1500" i="1" dirty="0"/>
                <a:t>UMass Amherst</a:t>
              </a:r>
            </a:p>
          </p:txBody>
        </p:sp>
        <p:sp>
          <p:nvSpPr>
            <p:cNvPr id="45" name="TextBox 44"/>
            <p:cNvSpPr txBox="1"/>
            <p:nvPr/>
          </p:nvSpPr>
          <p:spPr>
            <a:xfrm>
              <a:off x="4572001" y="4010561"/>
              <a:ext cx="1600200" cy="1015663"/>
            </a:xfrm>
            <a:prstGeom prst="rect">
              <a:avLst/>
            </a:prstGeom>
            <a:noFill/>
          </p:spPr>
          <p:txBody>
            <a:bodyPr wrap="square" rtlCol="0">
              <a:spAutoFit/>
            </a:bodyPr>
            <a:lstStyle/>
            <a:p>
              <a:pPr algn="ctr"/>
              <a:r>
                <a:rPr lang="en-US" sz="1500" b="1" dirty="0"/>
                <a:t>Labs on GENI for networking textbook</a:t>
              </a:r>
            </a:p>
          </p:txBody>
        </p:sp>
      </p:grpSp>
      <p:grpSp>
        <p:nvGrpSpPr>
          <p:cNvPr id="41" name="Group 40"/>
          <p:cNvGrpSpPr/>
          <p:nvPr/>
        </p:nvGrpSpPr>
        <p:grpSpPr>
          <a:xfrm>
            <a:off x="1085850" y="3657600"/>
            <a:ext cx="4743450" cy="2895600"/>
            <a:chOff x="-76200" y="990600"/>
            <a:chExt cx="6324600" cy="2895600"/>
          </a:xfrm>
        </p:grpSpPr>
        <p:sp>
          <p:nvSpPr>
            <p:cNvPr id="47" name="Rectangle 46"/>
            <p:cNvSpPr/>
            <p:nvPr/>
          </p:nvSpPr>
          <p:spPr>
            <a:xfrm>
              <a:off x="0" y="990600"/>
              <a:ext cx="6248400" cy="2895600"/>
            </a:xfrm>
            <a:prstGeom prst="rect">
              <a:avLst/>
            </a:prstGeom>
            <a:solidFill>
              <a:srgbClr val="441973">
                <a:alpha val="1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00"/>
            </a:p>
          </p:txBody>
        </p:sp>
        <p:pic>
          <p:nvPicPr>
            <p:cNvPr id="3" name="Picture 2" descr="Screen Shot 2014-06-16 at 8.01.06 AM.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28600" y="990600"/>
              <a:ext cx="3186711" cy="1371600"/>
            </a:xfrm>
            <a:prstGeom prst="rect">
              <a:avLst/>
            </a:prstGeom>
          </p:spPr>
        </p:pic>
        <p:pic>
          <p:nvPicPr>
            <p:cNvPr id="2" name="Picture 1"/>
            <p:cNvPicPr>
              <a:picLocks noChangeAspect="1"/>
            </p:cNvPicPr>
            <p:nvPr/>
          </p:nvPicPr>
          <p:blipFill>
            <a:blip r:embed="rId8"/>
            <a:stretch>
              <a:fillRect/>
            </a:stretch>
          </p:blipFill>
          <p:spPr>
            <a:xfrm>
              <a:off x="1295400" y="1905000"/>
              <a:ext cx="3029639" cy="1676400"/>
            </a:xfrm>
            <a:prstGeom prst="rect">
              <a:avLst/>
            </a:prstGeom>
          </p:spPr>
        </p:pic>
        <p:sp>
          <p:nvSpPr>
            <p:cNvPr id="48" name="TextBox 47"/>
            <p:cNvSpPr txBox="1"/>
            <p:nvPr/>
          </p:nvSpPr>
          <p:spPr>
            <a:xfrm>
              <a:off x="-76200" y="2411429"/>
              <a:ext cx="1371600" cy="1169551"/>
            </a:xfrm>
            <a:prstGeom prst="rect">
              <a:avLst/>
            </a:prstGeom>
            <a:noFill/>
          </p:spPr>
          <p:txBody>
            <a:bodyPr wrap="square" rtlCol="0">
              <a:spAutoFit/>
            </a:bodyPr>
            <a:lstStyle/>
            <a:p>
              <a:pPr algn="ctr"/>
              <a:r>
                <a:rPr lang="en-US" sz="1400" dirty="0" err="1">
                  <a:solidFill>
                    <a:srgbClr val="000000"/>
                  </a:solidFill>
                  <a:latin typeface="Arial"/>
                  <a:ea typeface="Arial"/>
                  <a:cs typeface="Arial"/>
                </a:rPr>
                <a:t>Shivendra</a:t>
              </a:r>
              <a:r>
                <a:rPr lang="en-US" sz="1400" dirty="0">
                  <a:solidFill>
                    <a:srgbClr val="000000"/>
                  </a:solidFill>
                  <a:latin typeface="Arial"/>
                  <a:ea typeface="Arial"/>
                  <a:cs typeface="Arial"/>
                </a:rPr>
                <a:t> </a:t>
              </a:r>
              <a:r>
                <a:rPr lang="en-US" sz="1400" dirty="0" err="1">
                  <a:solidFill>
                    <a:srgbClr val="000000"/>
                  </a:solidFill>
                  <a:latin typeface="Arial"/>
                  <a:ea typeface="Arial"/>
                  <a:cs typeface="Arial"/>
                </a:rPr>
                <a:t>Panwar</a:t>
              </a:r>
              <a:r>
                <a:rPr lang="en-US" sz="1400" dirty="0">
                  <a:solidFill>
                    <a:srgbClr val="000000"/>
                  </a:solidFill>
                  <a:latin typeface="Arial"/>
                  <a:ea typeface="Arial"/>
                  <a:cs typeface="Arial"/>
                </a:rPr>
                <a:t>, </a:t>
              </a:r>
              <a:r>
                <a:rPr lang="en-US" sz="1400" dirty="0" err="1">
                  <a:solidFill>
                    <a:srgbClr val="000000"/>
                  </a:solidFill>
                  <a:latin typeface="Arial"/>
                  <a:ea typeface="Arial"/>
                  <a:cs typeface="Arial"/>
                </a:rPr>
                <a:t>Thanasis</a:t>
              </a:r>
              <a:r>
                <a:rPr lang="en-US" sz="1400" dirty="0">
                  <a:solidFill>
                    <a:srgbClr val="000000"/>
                  </a:solidFill>
                  <a:latin typeface="Arial"/>
                  <a:ea typeface="Arial"/>
                  <a:cs typeface="Arial"/>
                </a:rPr>
                <a:t> </a:t>
              </a:r>
              <a:r>
                <a:rPr lang="en-US" sz="1400" dirty="0" err="1">
                  <a:solidFill>
                    <a:srgbClr val="000000"/>
                  </a:solidFill>
                  <a:latin typeface="Arial"/>
                  <a:ea typeface="Arial"/>
                  <a:cs typeface="Arial"/>
                </a:rPr>
                <a:t>Korakis</a:t>
              </a:r>
              <a:endParaRPr lang="en-US" sz="1400" dirty="0">
                <a:solidFill>
                  <a:srgbClr val="000000"/>
                </a:solidFill>
                <a:latin typeface="Arial"/>
                <a:ea typeface="Arial"/>
                <a:cs typeface="Arial"/>
              </a:endParaRPr>
            </a:p>
            <a:p>
              <a:pPr algn="ctr"/>
              <a:r>
                <a:rPr lang="en-US" sz="1400" i="1" dirty="0">
                  <a:solidFill>
                    <a:srgbClr val="000000"/>
                  </a:solidFill>
                  <a:latin typeface="Arial"/>
                  <a:ea typeface="Arial"/>
                  <a:cs typeface="Arial"/>
                </a:rPr>
                <a:t>NYU Poly</a:t>
              </a:r>
              <a:endParaRPr lang="en-US" sz="1400" i="1" dirty="0"/>
            </a:p>
          </p:txBody>
        </p:sp>
        <p:sp>
          <p:nvSpPr>
            <p:cNvPr id="49" name="TextBox 48"/>
            <p:cNvSpPr txBox="1"/>
            <p:nvPr/>
          </p:nvSpPr>
          <p:spPr>
            <a:xfrm>
              <a:off x="3429000" y="1066800"/>
              <a:ext cx="2819400" cy="553998"/>
            </a:xfrm>
            <a:prstGeom prst="rect">
              <a:avLst/>
            </a:prstGeom>
            <a:noFill/>
          </p:spPr>
          <p:txBody>
            <a:bodyPr wrap="square" rtlCol="0">
              <a:spAutoFit/>
            </a:bodyPr>
            <a:lstStyle/>
            <a:p>
              <a:pPr algn="ctr"/>
              <a:r>
                <a:rPr lang="en-US" sz="1500" b="1" dirty="0"/>
                <a:t>Massive Online Open Courses on GENI</a:t>
              </a:r>
            </a:p>
          </p:txBody>
        </p:sp>
        <p:sp>
          <p:nvSpPr>
            <p:cNvPr id="40" name="Rectangle 39"/>
            <p:cNvSpPr/>
            <p:nvPr/>
          </p:nvSpPr>
          <p:spPr>
            <a:xfrm>
              <a:off x="4267200" y="2057400"/>
              <a:ext cx="1981200" cy="1015663"/>
            </a:xfrm>
            <a:prstGeom prst="rect">
              <a:avLst/>
            </a:prstGeom>
          </p:spPr>
          <p:txBody>
            <a:bodyPr wrap="square">
              <a:spAutoFit/>
            </a:bodyPr>
            <a:lstStyle/>
            <a:p>
              <a:pPr algn="ctr"/>
              <a:r>
                <a:rPr lang="en-US" sz="1200" i="1" dirty="0"/>
                <a:t>Use GENI to educate the Internet users, not the Internet creators.</a:t>
              </a:r>
            </a:p>
          </p:txBody>
        </p:sp>
      </p:grpSp>
    </p:spTree>
    <p:extLst>
      <p:ext uri="{BB962C8B-B14F-4D97-AF65-F5344CB8AC3E}">
        <p14:creationId xmlns:p14="http://schemas.microsoft.com/office/powerpoint/2010/main" val="956916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eni">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geni.potx</Template>
  <TotalTime>102709</TotalTime>
  <Words>2739</Words>
  <Application>Microsoft Macintosh PowerPoint</Application>
  <PresentationFormat>On-screen Show (4:3)</PresentationFormat>
  <Paragraphs>456</Paragraphs>
  <Slides>45</Slides>
  <Notes>21</Notes>
  <HiddenSlides>2</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geni</vt:lpstr>
      <vt:lpstr>Custom Design</vt:lpstr>
      <vt:lpstr>Are you ready for the tutorial?</vt:lpstr>
      <vt:lpstr>GENI in Education, and Your 1st GENI Experiment</vt:lpstr>
      <vt:lpstr>Outline</vt:lpstr>
      <vt:lpstr>STEM Initiatives using GENI</vt:lpstr>
      <vt:lpstr>Mars Rover Game</vt:lpstr>
      <vt:lpstr>Bringing Science to Life</vt:lpstr>
      <vt:lpstr>GENI as a Remote Lab</vt:lpstr>
      <vt:lpstr>Why use GENI for Education?</vt:lpstr>
      <vt:lpstr>GENI-based Courseware</vt:lpstr>
      <vt:lpstr>Course Modules on the GENI Wiki</vt:lpstr>
      <vt:lpstr>Train-the-TA Webinars</vt:lpstr>
      <vt:lpstr>Infrastructure for Experimentation</vt:lpstr>
      <vt:lpstr>Outline</vt:lpstr>
      <vt:lpstr>Experiments run Concurrently</vt:lpstr>
      <vt:lpstr>GENI is “Deeply Programmable”</vt:lpstr>
      <vt:lpstr>Clearinghouse and Aggregates</vt:lpstr>
      <vt:lpstr>Resource Specifications (Rspecs)</vt:lpstr>
      <vt:lpstr>Reserving Resources using RSpecs and the AM API </vt:lpstr>
      <vt:lpstr>Hands On Exercises</vt:lpstr>
      <vt:lpstr>Tutorial Tips</vt:lpstr>
      <vt:lpstr>Use the GENI Portal and Jacks</vt:lpstr>
      <vt:lpstr>The GENI Portal is… </vt:lpstr>
      <vt:lpstr>Establish Management Environment</vt:lpstr>
      <vt:lpstr>Ready?</vt:lpstr>
      <vt:lpstr>Set?</vt:lpstr>
      <vt:lpstr>Obtain Resources</vt:lpstr>
      <vt:lpstr>Jacks is…</vt:lpstr>
      <vt:lpstr>Execute Experiment</vt:lpstr>
      <vt:lpstr>Execute Experiment</vt:lpstr>
      <vt:lpstr>Teardown Experiment</vt:lpstr>
      <vt:lpstr>Outline</vt:lpstr>
      <vt:lpstr>Named Data Networking (NDN) … also known as Content Centric Networking (CCN) </vt:lpstr>
      <vt:lpstr>PowerPoint Presentation</vt:lpstr>
      <vt:lpstr>PowerPoint Presentation</vt:lpstr>
      <vt:lpstr>NDN</vt:lpstr>
      <vt:lpstr>Experiment Setup</vt:lpstr>
      <vt:lpstr>Experiment Setup</vt:lpstr>
      <vt:lpstr>Trying out the NDN Application</vt:lpstr>
      <vt:lpstr>Run the NDN Application</vt:lpstr>
      <vt:lpstr>Run the NDN Application (cont’d)</vt:lpstr>
      <vt:lpstr>Run the NDN Application (cont’d)</vt:lpstr>
      <vt:lpstr>Run the NDN Application (cont’d)</vt:lpstr>
      <vt:lpstr>Teardown Experiment</vt:lpstr>
      <vt:lpstr>Congratulations!</vt:lpstr>
      <vt:lpstr>PowerPoint Presentation</vt:lpstr>
    </vt:vector>
  </TitlesOfParts>
  <Company>BBN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Available GENI Resources</dc:title>
  <dc:creator>Aaron Falk</dc:creator>
  <cp:lastModifiedBy>Violet Syrotiuk</cp:lastModifiedBy>
  <cp:revision>1302</cp:revision>
  <cp:lastPrinted>2014-06-05T20:05:43Z</cp:lastPrinted>
  <dcterms:created xsi:type="dcterms:W3CDTF">2011-03-04T20:37:51Z</dcterms:created>
  <dcterms:modified xsi:type="dcterms:W3CDTF">2019-05-27T14:17:29Z</dcterms:modified>
</cp:coreProperties>
</file>