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608" r:id="rId2"/>
    <p:sldId id="731" r:id="rId3"/>
    <p:sldId id="762" r:id="rId4"/>
    <p:sldId id="708" r:id="rId5"/>
    <p:sldId id="307" r:id="rId6"/>
    <p:sldId id="709" r:id="rId7"/>
    <p:sldId id="710" r:id="rId8"/>
    <p:sldId id="711" r:id="rId9"/>
    <p:sldId id="763" r:id="rId10"/>
    <p:sldId id="778" r:id="rId11"/>
    <p:sldId id="780" r:id="rId12"/>
    <p:sldId id="315" r:id="rId13"/>
    <p:sldId id="752" r:id="rId14"/>
    <p:sldId id="759" r:id="rId15"/>
    <p:sldId id="719" r:id="rId16"/>
    <p:sldId id="718" r:id="rId17"/>
    <p:sldId id="726" r:id="rId18"/>
    <p:sldId id="753" r:id="rId19"/>
    <p:sldId id="304" r:id="rId20"/>
    <p:sldId id="723" r:id="rId21"/>
    <p:sldId id="724" r:id="rId22"/>
    <p:sldId id="725" r:id="rId23"/>
    <p:sldId id="261" r:id="rId24"/>
    <p:sldId id="342" r:id="rId25"/>
    <p:sldId id="728" r:id="rId26"/>
    <p:sldId id="730" r:id="rId27"/>
    <p:sldId id="729" r:id="rId28"/>
    <p:sldId id="793" r:id="rId29"/>
    <p:sldId id="783" r:id="rId30"/>
    <p:sldId id="784" r:id="rId31"/>
    <p:sldId id="785" r:id="rId32"/>
    <p:sldId id="786" r:id="rId33"/>
    <p:sldId id="787" r:id="rId34"/>
    <p:sldId id="782" r:id="rId35"/>
    <p:sldId id="794" r:id="rId36"/>
    <p:sldId id="300" r:id="rId37"/>
    <p:sldId id="738" r:id="rId38"/>
    <p:sldId id="795" r:id="rId39"/>
    <p:sldId id="761" r:id="rId40"/>
    <p:sldId id="781" r:id="rId4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Kozuka Gothic Pro L" pitchFamily="34" charset="-128"/>
        <a:cs typeface="Kozuka Gothic Pro L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5B3B5"/>
    <a:srgbClr val="F38018"/>
    <a:srgbClr val="804000"/>
    <a:srgbClr val="525252"/>
    <a:srgbClr val="31AADA"/>
    <a:srgbClr val="441973"/>
    <a:srgbClr val="7F110F"/>
    <a:srgbClr val="3E86C3"/>
    <a:srgbClr val="DED0B4"/>
    <a:srgbClr val="FD9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7"/>
    <p:restoredTop sz="93245" autoAdjust="0"/>
  </p:normalViewPr>
  <p:slideViewPr>
    <p:cSldViewPr>
      <p:cViewPr varScale="1">
        <p:scale>
          <a:sx n="58" d="100"/>
          <a:sy n="58" d="100"/>
        </p:scale>
        <p:origin x="50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20" y="-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Kozuka Gothic Pro L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Kozuka Gothic Pro L" charset="0"/>
                <a:cs typeface="Kozuka Gothic Pro L" charset="0"/>
              </a:defRPr>
            </a:lvl1pPr>
          </a:lstStyle>
          <a:p>
            <a:pPr>
              <a:defRPr/>
            </a:pPr>
            <a:fld id="{FA5ABB7E-53D8-6944-AD3D-5F00A64C2747}" type="datetime1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Kozuka Gothic Pro L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Kozuka Gothic Pro L" charset="0"/>
                <a:cs typeface="Kozuka Gothic Pro L" charset="0"/>
              </a:defRPr>
            </a:lvl1pPr>
          </a:lstStyle>
          <a:p>
            <a:pPr>
              <a:defRPr/>
            </a:pPr>
            <a:fld id="{AB845002-96BB-B046-8F43-6587EC8FD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81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6" rIns="90791" bIns="45396" numCol="1" anchor="t" anchorCtr="0" compatLnSpc="1">
            <a:prstTxWarp prst="textNoShape">
              <a:avLst/>
            </a:prstTxWarp>
          </a:bodyPr>
          <a:lstStyle>
            <a:lvl1pPr defTabSz="908027">
              <a:defRPr sz="11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6" rIns="90791" bIns="45396" numCol="1" anchor="t" anchorCtr="0" compatLnSpc="1">
            <a:prstTxWarp prst="textNoShape">
              <a:avLst/>
            </a:prstTxWarp>
          </a:bodyPr>
          <a:lstStyle>
            <a:lvl1pPr algn="r" defTabSz="908027">
              <a:defRPr sz="11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8500"/>
            <a:ext cx="46466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6" rIns="90791" bIns="45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6" rIns="90791" bIns="45396" numCol="1" anchor="b" anchorCtr="0" compatLnSpc="1">
            <a:prstTxWarp prst="textNoShape">
              <a:avLst/>
            </a:prstTxWarp>
          </a:bodyPr>
          <a:lstStyle>
            <a:lvl1pPr defTabSz="908027">
              <a:defRPr sz="11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1" tIns="45396" rIns="90791" bIns="45396" numCol="1" anchor="b" anchorCtr="0" compatLnSpc="1">
            <a:prstTxWarp prst="textNoShape">
              <a:avLst/>
            </a:prstTxWarp>
          </a:bodyPr>
          <a:lstStyle>
            <a:lvl1pPr algn="r" defTabSz="906463">
              <a:defRPr sz="1100">
                <a:ea typeface="Kozuka Gothic Pro L" charset="0"/>
                <a:cs typeface="Kozuka Gothic Pro L" charset="0"/>
              </a:defRPr>
            </a:lvl1pPr>
          </a:lstStyle>
          <a:p>
            <a:pPr>
              <a:defRPr/>
            </a:pPr>
            <a:fld id="{EF794627-53BC-8649-BC0D-CD5FF98F3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C6136C-5038-8347-B2E6-FEDCF7E7D338}" type="slidenum">
              <a:rPr lang="en-US">
                <a:ea typeface="Kozuka Gothic Pro L" pitchFamily="34" charset="-128"/>
                <a:cs typeface="Kozuka Gothic Pro L" pitchFamily="34" charset="-128"/>
              </a:rPr>
              <a:pPr/>
              <a:t>1</a:t>
            </a:fld>
            <a:endParaRPr lang="en-US">
              <a:ea typeface="Kozuka Gothic Pro L" pitchFamily="34" charset="-128"/>
              <a:cs typeface="Kozuka Gothic Pro L" pitchFamily="3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3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5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8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3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25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1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255F1-691C-D94C-8E5E-A50AA696A726}" type="slidenum">
              <a:rPr lang="en-US">
                <a:ea typeface="Kozuka Gothic Pro L" pitchFamily="34" charset="-128"/>
                <a:cs typeface="Kozuka Gothic Pro L" pitchFamily="34" charset="-128"/>
              </a:rPr>
              <a:pPr/>
              <a:t>16</a:t>
            </a:fld>
            <a:endParaRPr lang="en-US">
              <a:ea typeface="Kozuka Gothic Pro L" pitchFamily="34" charset="-128"/>
              <a:cs typeface="Kozuka Gothic Pro L" pitchFamily="34" charset="-128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613" y="8831263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99" tIns="46149" rIns="92299" bIns="46149" anchor="b">
            <a:prstTxWarp prst="textNoShape">
              <a:avLst/>
            </a:prstTxWarp>
          </a:bodyPr>
          <a:lstStyle/>
          <a:p>
            <a:pPr algn="r" defTabSz="922338"/>
            <a:fld id="{AA20B86B-5CFF-AA46-B8F6-952A52D567DE}" type="slidenum">
              <a:rPr lang="en-US" sz="1100">
                <a:ea typeface="ＭＳ Ｐゴシック" charset="-128"/>
                <a:cs typeface="ＭＳ Ｐゴシック" charset="-128"/>
              </a:rPr>
              <a:pPr algn="r" defTabSz="922338"/>
              <a:t>16</a:t>
            </a:fld>
            <a:endParaRPr lang="en-US" sz="11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299" tIns="46149" rIns="92299" bIns="46149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42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26E4-AEF4-4442-962D-638955B68B9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36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7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8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33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2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B4449-4850-E641-A10D-955D932DEE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99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47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01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8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defTabSz="906463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defTabSz="906463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defTabSz="906463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defTabSz="906463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fld id="{5D8A5C6E-8BD8-FA48-ADC1-6B639AF4DC6B}" type="slidenum">
              <a:rPr lang="en-US" sz="1100"/>
              <a:pPr eaLnBrk="1" hangingPunct="1"/>
              <a:t>29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79594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81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4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68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65E21A-ECED-F54F-BABE-9C3F03F0F037}" type="slidenum">
              <a:rPr lang="en-US">
                <a:ea typeface="Kozuka Gothic Pro L" pitchFamily="34" charset="-128"/>
                <a:cs typeface="Kozuka Gothic Pro L" pitchFamily="34" charset="-128"/>
              </a:rPr>
              <a:pPr/>
              <a:t>3</a:t>
            </a:fld>
            <a:endParaRPr lang="en-US">
              <a:ea typeface="Kozuka Gothic Pro L" pitchFamily="34" charset="-128"/>
              <a:cs typeface="Kozuka Gothic Pro L" pitchFamily="34" charset="-128"/>
            </a:endParaRPr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99" tIns="46149" rIns="92299" bIns="46149" anchor="b">
            <a:prstTxWarp prst="textNoShape">
              <a:avLst/>
            </a:prstTxWarp>
          </a:bodyPr>
          <a:lstStyle/>
          <a:p>
            <a:pPr algn="r" defTabSz="922338" eaLnBrk="0" hangingPunct="0"/>
            <a:fld id="{EDE49205-EA05-1641-AA93-FD73611DA7E2}" type="slidenum">
              <a:rPr lang="en-US" sz="1100">
                <a:latin typeface="Times" charset="0"/>
              </a:rPr>
              <a:pPr algn="r" defTabSz="922338" eaLnBrk="0" hangingPunct="0"/>
              <a:t>3</a:t>
            </a:fld>
            <a:endParaRPr lang="en-US" sz="1100">
              <a:latin typeface="Times" charset="0"/>
            </a:endParaRPr>
          </a:p>
        </p:txBody>
      </p:sp>
      <p:sp>
        <p:nvSpPr>
          <p:cNvPr id="21509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026025" cy="1116013"/>
          </a:xfrm>
          <a:noFill/>
          <a:ln/>
        </p:spPr>
        <p:txBody>
          <a:bodyPr lIns="92299" tIns="46149" rIns="92299" bIns="46149">
            <a:spAutoFit/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95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94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195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891CCB-FC7F-6C46-BC58-17389EB30AAE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992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70022-842A-9E49-B39A-A697969409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90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70022-842A-9E49-B39A-A697969409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35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8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7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50000"/>
              </a:lnSpc>
            </a:pPr>
            <a:endParaRPr lang="en-US" sz="2400" dirty="0">
              <a:cs typeface="Kozuka Gothic Pro L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1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7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4627-53BC-8649-BC0D-CD5FF98F362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15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2"/>
                </a:solidFill>
                <a:ea typeface="+mn-ea"/>
                <a:cs typeface="+mn-cs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28600" cy="6934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gradFill>
            <a:gsLst>
              <a:gs pos="0">
                <a:schemeClr val="bg1"/>
              </a:gs>
              <a:gs pos="19000">
                <a:schemeClr val="bg1"/>
              </a:gs>
              <a:gs pos="100000">
                <a:srgbClr val="FF6600"/>
              </a:gs>
            </a:gsLst>
            <a:lin ang="211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bg2"/>
                </a:solidFill>
                <a:ea typeface="+mn-ea"/>
                <a:cs typeface="+mn-cs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4BB04270-FAF9-D54F-BE52-D389708358DA}" type="slidenum">
              <a:rPr lang="en-US" sz="1000">
                <a:solidFill>
                  <a:schemeClr val="bg2"/>
                </a:solidFill>
                <a:ea typeface="Kozuka Gothic Pro L" charset="0"/>
                <a:cs typeface="Kozuka Gothic Pro L" charset="0"/>
              </a:rPr>
              <a:pPr algn="r">
                <a:defRPr/>
              </a:pPr>
              <a:t>‹#›</a:t>
            </a:fld>
            <a:endParaRPr lang="en-US" sz="1000">
              <a:solidFill>
                <a:schemeClr val="bg2"/>
              </a:solidFill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style- line 1</a:t>
            </a:r>
            <a:br>
              <a:rPr lang="en-US"/>
            </a:br>
            <a:r>
              <a:rPr lang="en-US"/>
              <a:t>Click to edit Master title style- line 2</a:t>
            </a:r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2"/>
                </a:solidFill>
              </a:rPr>
              <a:t>GENI Introduction</a:t>
            </a: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 userDrawn="1"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bg2"/>
                </a:solidFill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jp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0.jpeg"/><Relationship Id="rId21" Type="http://schemas.openxmlformats.org/officeDocument/2006/relationships/image" Target="../media/image57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microsoft.com/office/2007/relationships/hdphoto" Target="../media/hdphoto6.wdp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17" Type="http://schemas.openxmlformats.org/officeDocument/2006/relationships/image" Target="../media/image73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2.emf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emf"/><Relationship Id="rId9" Type="http://schemas.openxmlformats.org/officeDocument/2006/relationships/image" Target="../media/image65.wmf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geni-users@googlegroups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tiff"/><Relationship Id="rId4" Type="http://schemas.openxmlformats.org/officeDocument/2006/relationships/hyperlink" Target="mailto:geni-educators@googlegroups.com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icnp19.cs.ucr.edu/" TargetMode="External"/><Relationship Id="rId3" Type="http://schemas.openxmlformats.org/officeDocument/2006/relationships/hyperlink" Target="http://merif.seas.gwu.edu/" TargetMode="External"/><Relationship Id="rId7" Type="http://schemas.openxmlformats.org/officeDocument/2006/relationships/hyperlink" Target="https://powderwireless.ne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ge-net.org/" TargetMode="External"/><Relationship Id="rId5" Type="http://schemas.openxmlformats.org/officeDocument/2006/relationships/hyperlink" Target="http://www.orbit-lab.org/" TargetMode="External"/><Relationship Id="rId10" Type="http://schemas.openxmlformats.org/officeDocument/2006/relationships/image" Target="../media/image125.tiff"/><Relationship Id="rId4" Type="http://schemas.openxmlformats.org/officeDocument/2006/relationships/hyperlink" Target="https://www.cosmos-lab.org/" TargetMode="External"/><Relationship Id="rId9" Type="http://schemas.openxmlformats.org/officeDocument/2006/relationships/image" Target="../media/image12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wmf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2061" y="2168219"/>
            <a:ext cx="8077200" cy="226701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GENI: </a:t>
            </a:r>
            <a:r>
              <a:rPr lang="en-US" sz="3100" b="1" dirty="0" smtClean="0"/>
              <a:t>A Networked Infrastructure </a:t>
            </a:r>
            <a:br>
              <a:rPr lang="en-US" sz="3100" b="1" dirty="0" smtClean="0"/>
            </a:br>
            <a:r>
              <a:rPr lang="en-US" sz="3100" b="1" dirty="0" smtClean="0"/>
              <a:t>for At-Scale Experiments</a:t>
            </a:r>
            <a:br>
              <a:rPr lang="en-US" sz="3100" b="1" dirty="0" smtClean="0"/>
            </a:b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3100" b="1" dirty="0" smtClean="0">
                <a:solidFill>
                  <a:schemeClr val="accent2"/>
                </a:solidFill>
              </a:rPr>
              <a:t>Zongming Fei</a:t>
            </a:r>
            <a:br>
              <a:rPr lang="en-US" sz="31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Kentucky</a:t>
            </a:r>
            <a:b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Thanks to 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Abraham Matta (BU),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Violet </a:t>
            </a:r>
            <a:r>
              <a:rPr lang="en-US" sz="2400" b="1" dirty="0" err="1">
                <a:solidFill>
                  <a:schemeClr val="bg1">
                    <a:lumMod val="65000"/>
                  </a:schemeClr>
                </a:solidFill>
              </a:rPr>
              <a:t>Syrotiuk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 (ASU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),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Mark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Berman (BBN), </a:t>
            </a:r>
            <a:br>
              <a:rPr lang="en-US" sz="24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Vic Thomas (</a:t>
            </a:r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  <a:t>ATC)</a:t>
            </a:r>
            <a:br>
              <a:rPr lang="en-US" sz="2400" b="1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en-US" sz="3100" b="1" dirty="0">
              <a:solidFill>
                <a:srgbClr val="333333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5257800"/>
            <a:ext cx="6400800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100" b="1" u="sng" dirty="0" err="1">
                <a:cs typeface="Kozuka Gothic Pro L" pitchFamily="34" charset="-128"/>
              </a:rPr>
              <a:t>www.geni.net</a:t>
            </a:r>
            <a:r>
              <a:rPr lang="en-US" sz="2100" b="1" dirty="0">
                <a:solidFill>
                  <a:srgbClr val="292929"/>
                </a:solidFill>
                <a:cs typeface="Kozuka Gothic Pro L" pitchFamily="34" charset="-128"/>
              </a:rPr>
              <a:t> </a:t>
            </a:r>
          </a:p>
        </p:txBody>
      </p:sp>
      <p:pic>
        <p:nvPicPr>
          <p:cNvPr id="9" name="Picture 8" descr="Slide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1828800"/>
            <a:ext cx="11176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ExoGENI rack at GPO - 22 Feb 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53000"/>
            <a:ext cx="1295400" cy="172720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Picture 2" descr="DSC052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09850"/>
            <a:ext cx="1193800" cy="89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Layer-3---IP-Network-Connector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10" y="4267201"/>
            <a:ext cx="1094790" cy="83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Shot 2013-10-24 at 11.24.37 AM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0E0E3"/>
              </a:clrFrom>
              <a:clrTo>
                <a:srgbClr val="D0E0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29840"/>
            <a:ext cx="1143000" cy="69896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Picture 13" descr="Screen Shot 2013-10-24 at 11.56.26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483795"/>
            <a:ext cx="1219200" cy="780854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2" name="TextBox 1"/>
          <p:cNvSpPr txBox="1"/>
          <p:nvPr/>
        </p:nvSpPr>
        <p:spPr>
          <a:xfrm>
            <a:off x="3657600" y="6293342"/>
            <a:ext cx="5378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F7F7F"/>
                </a:solidFill>
              </a:rPr>
              <a:t>This document does not contain technology or technical data controlled under either the</a:t>
            </a:r>
          </a:p>
          <a:p>
            <a:r>
              <a:rPr lang="en-US" sz="1000" dirty="0">
                <a:solidFill>
                  <a:srgbClr val="7F7F7F"/>
                </a:solidFill>
              </a:rPr>
              <a:t>U.S. International Traffic in Arms Regulations or the U.S. Export Administration Regulations.</a:t>
            </a:r>
          </a:p>
        </p:txBody>
      </p:sp>
    </p:spTree>
    <p:extLst>
      <p:ext uri="{BB962C8B-B14F-4D97-AF65-F5344CB8AC3E}">
        <p14:creationId xmlns:p14="http://schemas.microsoft.com/office/powerpoint/2010/main" val="4818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/>
              <a:t>GENI is a Nationwide Edge Computing Platform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964" y="1154657"/>
            <a:ext cx="4267200" cy="33528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b="1" dirty="0">
                <a:latin typeface="+mn-lt"/>
              </a:rPr>
              <a:t>Edge computing:</a:t>
            </a:r>
            <a:r>
              <a:rPr lang="en-US" sz="2000" dirty="0">
                <a:latin typeface="+mn-lt"/>
              </a:rPr>
              <a:t> A method of optimizing cloud computing systems by performing data processing at the edge of the network, near the source of the data.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191" y="1113349"/>
            <a:ext cx="3892662" cy="2189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3814" y="3331283"/>
            <a:ext cx="4238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Graphic from NTT Network Innovation Laboratories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2873" y="2790328"/>
            <a:ext cx="4378935" cy="6477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en.wikipedia.org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/wiki/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Edge_computing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BD69A9F-E5CF-B94E-9DC7-EE1AE7B4D3DC}"/>
              </a:ext>
            </a:extLst>
          </p:cNvPr>
          <p:cNvGrpSpPr/>
          <p:nvPr/>
        </p:nvGrpSpPr>
        <p:grpSpPr>
          <a:xfrm>
            <a:off x="304800" y="3632357"/>
            <a:ext cx="6202538" cy="3073243"/>
            <a:chOff x="663012" y="1524000"/>
            <a:chExt cx="7566589" cy="4178798"/>
          </a:xfrm>
        </p:grpSpPr>
        <p:pic>
          <p:nvPicPr>
            <p:cNvPr id="9" name="Picture 8" descr="GENIMap.png">
              <a:extLst>
                <a:ext uri="{FF2B5EF4-FFF2-40B4-BE49-F238E27FC236}">
                  <a16:creationId xmlns="" xmlns:a16="http://schemas.microsoft.com/office/drawing/2014/main" id="{EC8EFE08-A889-284B-8846-E1B78A5ED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12" y="1524000"/>
              <a:ext cx="7566589" cy="4178798"/>
            </a:xfrm>
            <a:prstGeom prst="rect">
              <a:avLst/>
            </a:prstGeom>
          </p:spPr>
        </p:pic>
        <p:pic>
          <p:nvPicPr>
            <p:cNvPr id="10" name="Picture 9" descr="photo.JPG">
              <a:extLst>
                <a:ext uri="{FF2B5EF4-FFF2-40B4-BE49-F238E27FC236}">
                  <a16:creationId xmlns="" xmlns:a16="http://schemas.microsoft.com/office/drawing/2014/main" id="{04C2F377-FD3D-564E-BD40-7343C66AA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1" y="1724010"/>
              <a:ext cx="296043" cy="657240"/>
            </a:xfrm>
            <a:prstGeom prst="rect">
              <a:avLst/>
            </a:prstGeom>
          </p:spPr>
        </p:pic>
        <p:pic>
          <p:nvPicPr>
            <p:cNvPr id="11" name="Picture 10" descr="photo.JPG">
              <a:extLst>
                <a:ext uri="{FF2B5EF4-FFF2-40B4-BE49-F238E27FC236}">
                  <a16:creationId xmlns="" xmlns:a16="http://schemas.microsoft.com/office/drawing/2014/main" id="{9AD56CB5-FD18-724E-B87B-5F0D8B256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2358" y="2420774"/>
              <a:ext cx="296043" cy="657240"/>
            </a:xfrm>
            <a:prstGeom prst="rect">
              <a:avLst/>
            </a:prstGeom>
          </p:spPr>
        </p:pic>
        <p:pic>
          <p:nvPicPr>
            <p:cNvPr id="12" name="Picture 11" descr="photo.JPG">
              <a:extLst>
                <a:ext uri="{FF2B5EF4-FFF2-40B4-BE49-F238E27FC236}">
                  <a16:creationId xmlns="" xmlns:a16="http://schemas.microsoft.com/office/drawing/2014/main" id="{A1C2716E-6EAE-3449-95D1-4D0442ABA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4336" y="2647647"/>
              <a:ext cx="296043" cy="657240"/>
            </a:xfrm>
            <a:prstGeom prst="rect">
              <a:avLst/>
            </a:prstGeom>
          </p:spPr>
        </p:pic>
        <p:pic>
          <p:nvPicPr>
            <p:cNvPr id="13" name="Picture 12" descr="photo.JPG">
              <a:extLst>
                <a:ext uri="{FF2B5EF4-FFF2-40B4-BE49-F238E27FC236}">
                  <a16:creationId xmlns="" xmlns:a16="http://schemas.microsoft.com/office/drawing/2014/main" id="{CD69B32C-24CE-CD4E-9842-B15D19D64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8347" y="2894628"/>
              <a:ext cx="296043" cy="657240"/>
            </a:xfrm>
            <a:prstGeom prst="rect">
              <a:avLst/>
            </a:prstGeom>
          </p:spPr>
        </p:pic>
        <p:pic>
          <p:nvPicPr>
            <p:cNvPr id="14" name="Picture 13" descr="photo.JPG">
              <a:extLst>
                <a:ext uri="{FF2B5EF4-FFF2-40B4-BE49-F238E27FC236}">
                  <a16:creationId xmlns="" xmlns:a16="http://schemas.microsoft.com/office/drawing/2014/main" id="{25D5DC80-9A78-5543-BC73-68AC69D4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0379" y="3348433"/>
              <a:ext cx="296043" cy="657240"/>
            </a:xfrm>
            <a:prstGeom prst="rect">
              <a:avLst/>
            </a:prstGeom>
          </p:spPr>
        </p:pic>
        <p:pic>
          <p:nvPicPr>
            <p:cNvPr id="15" name="Picture 14" descr="photo.JPG">
              <a:extLst>
                <a:ext uri="{FF2B5EF4-FFF2-40B4-BE49-F238E27FC236}">
                  <a16:creationId xmlns="" xmlns:a16="http://schemas.microsoft.com/office/drawing/2014/main" id="{0F7A5A75-21E9-D74C-9DD6-17E284656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3826" y="3551868"/>
              <a:ext cx="296043" cy="657240"/>
            </a:xfrm>
            <a:prstGeom prst="rect">
              <a:avLst/>
            </a:prstGeom>
          </p:spPr>
        </p:pic>
        <p:pic>
          <p:nvPicPr>
            <p:cNvPr id="16" name="Picture 15" descr="photo.JPG">
              <a:extLst>
                <a:ext uri="{FF2B5EF4-FFF2-40B4-BE49-F238E27FC236}">
                  <a16:creationId xmlns="" xmlns:a16="http://schemas.microsoft.com/office/drawing/2014/main" id="{3840433B-493F-9E47-BC9E-ACAAE4FA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1" y="2781095"/>
              <a:ext cx="296043" cy="657240"/>
            </a:xfrm>
            <a:prstGeom prst="rect">
              <a:avLst/>
            </a:prstGeom>
          </p:spPr>
        </p:pic>
        <p:pic>
          <p:nvPicPr>
            <p:cNvPr id="17" name="Picture 16" descr="photo.JPG">
              <a:extLst>
                <a:ext uri="{FF2B5EF4-FFF2-40B4-BE49-F238E27FC236}">
                  <a16:creationId xmlns="" xmlns:a16="http://schemas.microsoft.com/office/drawing/2014/main" id="{62E8ABCD-D10E-254E-BCA6-770BFD9A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422" y="3019813"/>
              <a:ext cx="296043" cy="657240"/>
            </a:xfrm>
            <a:prstGeom prst="rect">
              <a:avLst/>
            </a:prstGeom>
          </p:spPr>
        </p:pic>
        <p:pic>
          <p:nvPicPr>
            <p:cNvPr id="18" name="Picture 17" descr="photo.JPG">
              <a:extLst>
                <a:ext uri="{FF2B5EF4-FFF2-40B4-BE49-F238E27FC236}">
                  <a16:creationId xmlns="" xmlns:a16="http://schemas.microsoft.com/office/drawing/2014/main" id="{288238C3-D74C-B94C-9868-91B10D677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401" y="3109715"/>
              <a:ext cx="296043" cy="657240"/>
            </a:xfrm>
            <a:prstGeom prst="rect">
              <a:avLst/>
            </a:prstGeom>
          </p:spPr>
        </p:pic>
        <p:pic>
          <p:nvPicPr>
            <p:cNvPr id="19" name="Picture 18" descr="photo.JPG">
              <a:extLst>
                <a:ext uri="{FF2B5EF4-FFF2-40B4-BE49-F238E27FC236}">
                  <a16:creationId xmlns="" xmlns:a16="http://schemas.microsoft.com/office/drawing/2014/main" id="{48D119CA-5521-CA4E-9446-C92D8AD86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774" y="2708390"/>
              <a:ext cx="296043" cy="657240"/>
            </a:xfrm>
            <a:prstGeom prst="rect">
              <a:avLst/>
            </a:prstGeom>
          </p:spPr>
        </p:pic>
        <p:pic>
          <p:nvPicPr>
            <p:cNvPr id="20" name="Picture 19" descr="photo.JPG">
              <a:extLst>
                <a:ext uri="{FF2B5EF4-FFF2-40B4-BE49-F238E27FC236}">
                  <a16:creationId xmlns="" xmlns:a16="http://schemas.microsoft.com/office/drawing/2014/main" id="{C43EFE29-8AAD-F74D-8ADD-0B29E17A1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5761" y="3078014"/>
              <a:ext cx="296043" cy="657240"/>
            </a:xfrm>
            <a:prstGeom prst="rect">
              <a:avLst/>
            </a:prstGeom>
          </p:spPr>
        </p:pic>
        <p:pic>
          <p:nvPicPr>
            <p:cNvPr id="21" name="Picture 20" descr="photo.JPG">
              <a:extLst>
                <a:ext uri="{FF2B5EF4-FFF2-40B4-BE49-F238E27FC236}">
                  <a16:creationId xmlns="" xmlns:a16="http://schemas.microsoft.com/office/drawing/2014/main" id="{E798B339-D441-2F46-BA57-D60E0534F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3782" y="3208865"/>
              <a:ext cx="296043" cy="657240"/>
            </a:xfrm>
            <a:prstGeom prst="rect">
              <a:avLst/>
            </a:prstGeom>
          </p:spPr>
        </p:pic>
        <p:pic>
          <p:nvPicPr>
            <p:cNvPr id="22" name="Picture 21" descr="photo.JPG">
              <a:extLst>
                <a:ext uri="{FF2B5EF4-FFF2-40B4-BE49-F238E27FC236}">
                  <a16:creationId xmlns="" xmlns:a16="http://schemas.microsoft.com/office/drawing/2014/main" id="{C6B0DCC4-0568-994D-9AE6-E5693CCC1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8691" y="3109715"/>
              <a:ext cx="296043" cy="657240"/>
            </a:xfrm>
            <a:prstGeom prst="rect">
              <a:avLst/>
            </a:prstGeom>
          </p:spPr>
        </p:pic>
        <p:pic>
          <p:nvPicPr>
            <p:cNvPr id="23" name="Picture 22" descr="photo.JPG">
              <a:extLst>
                <a:ext uri="{FF2B5EF4-FFF2-40B4-BE49-F238E27FC236}">
                  <a16:creationId xmlns="" xmlns:a16="http://schemas.microsoft.com/office/drawing/2014/main" id="{B1758292-B820-9A4A-839D-EC698344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6795" y="3636635"/>
              <a:ext cx="296043" cy="657240"/>
            </a:xfrm>
            <a:prstGeom prst="rect">
              <a:avLst/>
            </a:prstGeom>
          </p:spPr>
        </p:pic>
        <p:pic>
          <p:nvPicPr>
            <p:cNvPr id="24" name="Picture 23" descr="photo.JPG">
              <a:extLst>
                <a:ext uri="{FF2B5EF4-FFF2-40B4-BE49-F238E27FC236}">
                  <a16:creationId xmlns="" xmlns:a16="http://schemas.microsoft.com/office/drawing/2014/main" id="{90F8B81C-33AF-8840-A337-771AAC52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9029" y="4204235"/>
              <a:ext cx="296043" cy="657240"/>
            </a:xfrm>
            <a:prstGeom prst="rect">
              <a:avLst/>
            </a:prstGeom>
          </p:spPr>
        </p:pic>
        <p:pic>
          <p:nvPicPr>
            <p:cNvPr id="25" name="Picture 24" descr="photo.JPG">
              <a:extLst>
                <a:ext uri="{FF2B5EF4-FFF2-40B4-BE49-F238E27FC236}">
                  <a16:creationId xmlns="" xmlns:a16="http://schemas.microsoft.com/office/drawing/2014/main" id="{6273E2C3-DAEC-B347-8163-F23F18E33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3782" y="4443130"/>
              <a:ext cx="296043" cy="657240"/>
            </a:xfrm>
            <a:prstGeom prst="rect">
              <a:avLst/>
            </a:prstGeom>
          </p:spPr>
        </p:pic>
        <p:pic>
          <p:nvPicPr>
            <p:cNvPr id="26" name="Picture 25" descr="photo.JPG">
              <a:extLst>
                <a:ext uri="{FF2B5EF4-FFF2-40B4-BE49-F238E27FC236}">
                  <a16:creationId xmlns="" xmlns:a16="http://schemas.microsoft.com/office/drawing/2014/main" id="{40941E69-3F4C-1843-8FC5-ACC444EF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005" y="4532855"/>
              <a:ext cx="296043" cy="657240"/>
            </a:xfrm>
            <a:prstGeom prst="rect">
              <a:avLst/>
            </a:prstGeom>
          </p:spPr>
        </p:pic>
        <p:pic>
          <p:nvPicPr>
            <p:cNvPr id="27" name="Picture 26" descr="photo.JPG">
              <a:extLst>
                <a:ext uri="{FF2B5EF4-FFF2-40B4-BE49-F238E27FC236}">
                  <a16:creationId xmlns="" xmlns:a16="http://schemas.microsoft.com/office/drawing/2014/main" id="{C5AD528E-919D-A24D-8D60-9B8CCC182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9614" y="4279098"/>
              <a:ext cx="296043" cy="657240"/>
            </a:xfrm>
            <a:prstGeom prst="rect">
              <a:avLst/>
            </a:prstGeom>
          </p:spPr>
        </p:pic>
        <p:pic>
          <p:nvPicPr>
            <p:cNvPr id="28" name="Picture 27" descr="photo.JPG">
              <a:extLst>
                <a:ext uri="{FF2B5EF4-FFF2-40B4-BE49-F238E27FC236}">
                  <a16:creationId xmlns="" xmlns:a16="http://schemas.microsoft.com/office/drawing/2014/main" id="{E9D30423-4B08-9842-97A1-C17430C43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1" y="4874814"/>
              <a:ext cx="296043" cy="657240"/>
            </a:xfrm>
            <a:prstGeom prst="rect">
              <a:avLst/>
            </a:prstGeom>
          </p:spPr>
        </p:pic>
        <p:pic>
          <p:nvPicPr>
            <p:cNvPr id="29" name="Picture 28" descr="photo.JPG">
              <a:extLst>
                <a:ext uri="{FF2B5EF4-FFF2-40B4-BE49-F238E27FC236}">
                  <a16:creationId xmlns="" xmlns:a16="http://schemas.microsoft.com/office/drawing/2014/main" id="{0DC92D6E-F447-9946-A558-6547008E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306" y="4516845"/>
              <a:ext cx="296043" cy="657240"/>
            </a:xfrm>
            <a:prstGeom prst="rect">
              <a:avLst/>
            </a:prstGeom>
          </p:spPr>
        </p:pic>
        <p:pic>
          <p:nvPicPr>
            <p:cNvPr id="30" name="Picture 29" descr="photo.JPG">
              <a:extLst>
                <a:ext uri="{FF2B5EF4-FFF2-40B4-BE49-F238E27FC236}">
                  <a16:creationId xmlns="" xmlns:a16="http://schemas.microsoft.com/office/drawing/2014/main" id="{1BB0ABA9-565E-C048-AA10-6ECA36F7E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5811" y="4158876"/>
              <a:ext cx="296043" cy="657240"/>
            </a:xfrm>
            <a:prstGeom prst="rect">
              <a:avLst/>
            </a:prstGeom>
          </p:spPr>
        </p:pic>
        <p:pic>
          <p:nvPicPr>
            <p:cNvPr id="31" name="Picture 30" descr="photo.JPG">
              <a:extLst>
                <a:ext uri="{FF2B5EF4-FFF2-40B4-BE49-F238E27FC236}">
                  <a16:creationId xmlns="" xmlns:a16="http://schemas.microsoft.com/office/drawing/2014/main" id="{7CA57FE2-4B28-6246-BC79-FD1A9D056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6201" y="2302127"/>
              <a:ext cx="296043" cy="657240"/>
            </a:xfrm>
            <a:prstGeom prst="rect">
              <a:avLst/>
            </a:prstGeom>
          </p:spPr>
        </p:pic>
        <p:pic>
          <p:nvPicPr>
            <p:cNvPr id="32" name="Picture 31" descr="photo.JPG">
              <a:extLst>
                <a:ext uri="{FF2B5EF4-FFF2-40B4-BE49-F238E27FC236}">
                  <a16:creationId xmlns="" xmlns:a16="http://schemas.microsoft.com/office/drawing/2014/main" id="{528C8AE5-FF88-144F-BB36-97BED42A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2542" y="2419333"/>
              <a:ext cx="296043" cy="657240"/>
            </a:xfrm>
            <a:prstGeom prst="rect">
              <a:avLst/>
            </a:prstGeom>
          </p:spPr>
        </p:pic>
        <p:pic>
          <p:nvPicPr>
            <p:cNvPr id="33" name="Picture 32" descr="photo.JPG">
              <a:extLst>
                <a:ext uri="{FF2B5EF4-FFF2-40B4-BE49-F238E27FC236}">
                  <a16:creationId xmlns="" xmlns:a16="http://schemas.microsoft.com/office/drawing/2014/main" id="{2169AC27-DF32-4547-B2B3-994C036D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3504" y="2966037"/>
              <a:ext cx="296043" cy="657240"/>
            </a:xfrm>
            <a:prstGeom prst="rect">
              <a:avLst/>
            </a:prstGeom>
          </p:spPr>
        </p:pic>
        <p:pic>
          <p:nvPicPr>
            <p:cNvPr id="34" name="Picture 33" descr="photo.JPG">
              <a:extLst>
                <a:ext uri="{FF2B5EF4-FFF2-40B4-BE49-F238E27FC236}">
                  <a16:creationId xmlns="" xmlns:a16="http://schemas.microsoft.com/office/drawing/2014/main" id="{F8E4FC41-9570-0347-9D3F-B64A69EFF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3328" y="2458433"/>
              <a:ext cx="296043" cy="657240"/>
            </a:xfrm>
            <a:prstGeom prst="rect">
              <a:avLst/>
            </a:prstGeom>
          </p:spPr>
        </p:pic>
        <p:pic>
          <p:nvPicPr>
            <p:cNvPr id="35" name="Picture 34" descr="photo.JPG">
              <a:extLst>
                <a:ext uri="{FF2B5EF4-FFF2-40B4-BE49-F238E27FC236}">
                  <a16:creationId xmlns="" xmlns:a16="http://schemas.microsoft.com/office/drawing/2014/main" id="{4D86281F-4E24-E342-854B-96753125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72" y="2038536"/>
              <a:ext cx="296043" cy="657240"/>
            </a:xfrm>
            <a:prstGeom prst="rect">
              <a:avLst/>
            </a:prstGeom>
          </p:spPr>
        </p:pic>
        <p:pic>
          <p:nvPicPr>
            <p:cNvPr id="36" name="Picture 35" descr="photo.JPG">
              <a:extLst>
                <a:ext uri="{FF2B5EF4-FFF2-40B4-BE49-F238E27FC236}">
                  <a16:creationId xmlns="" xmlns:a16="http://schemas.microsoft.com/office/drawing/2014/main" id="{B36DCCFC-405F-0445-B9D9-755CE147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3816" y="1618639"/>
              <a:ext cx="296043" cy="657240"/>
            </a:xfrm>
            <a:prstGeom prst="rect">
              <a:avLst/>
            </a:prstGeom>
          </p:spPr>
        </p:pic>
        <p:pic>
          <p:nvPicPr>
            <p:cNvPr id="37" name="Picture 36" descr="photo.JPG">
              <a:extLst>
                <a:ext uri="{FF2B5EF4-FFF2-40B4-BE49-F238E27FC236}">
                  <a16:creationId xmlns="" xmlns:a16="http://schemas.microsoft.com/office/drawing/2014/main" id="{0C449E63-5D20-FD42-A06B-61ED014B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8440" y="2265450"/>
              <a:ext cx="296043" cy="657240"/>
            </a:xfrm>
            <a:prstGeom prst="rect">
              <a:avLst/>
            </a:prstGeom>
          </p:spPr>
        </p:pic>
        <p:pic>
          <p:nvPicPr>
            <p:cNvPr id="38" name="Picture 37" descr="photo.JPG">
              <a:extLst>
                <a:ext uri="{FF2B5EF4-FFF2-40B4-BE49-F238E27FC236}">
                  <a16:creationId xmlns="" xmlns:a16="http://schemas.microsoft.com/office/drawing/2014/main" id="{B3490AFC-0BC6-6242-A050-61555261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5287" y="2381250"/>
              <a:ext cx="296043" cy="657240"/>
            </a:xfrm>
            <a:prstGeom prst="rect">
              <a:avLst/>
            </a:prstGeom>
          </p:spPr>
        </p:pic>
        <p:pic>
          <p:nvPicPr>
            <p:cNvPr id="39" name="Picture 38" descr="photo.JPG">
              <a:extLst>
                <a:ext uri="{FF2B5EF4-FFF2-40B4-BE49-F238E27FC236}">
                  <a16:creationId xmlns="" xmlns:a16="http://schemas.microsoft.com/office/drawing/2014/main" id="{3DE71858-1561-494F-98C8-BDB8A492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9382" y="2319027"/>
              <a:ext cx="296043" cy="657240"/>
            </a:xfrm>
            <a:prstGeom prst="rect">
              <a:avLst/>
            </a:prstGeom>
          </p:spPr>
        </p:pic>
        <p:pic>
          <p:nvPicPr>
            <p:cNvPr id="40" name="Picture 39" descr="photo.JPG">
              <a:extLst>
                <a:ext uri="{FF2B5EF4-FFF2-40B4-BE49-F238E27FC236}">
                  <a16:creationId xmlns="" xmlns:a16="http://schemas.microsoft.com/office/drawing/2014/main" id="{43CD4C2C-1B26-5B4B-8500-0BA10778A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9888" y="2237388"/>
              <a:ext cx="296043" cy="657240"/>
            </a:xfrm>
            <a:prstGeom prst="rect">
              <a:avLst/>
            </a:prstGeom>
          </p:spPr>
        </p:pic>
        <p:pic>
          <p:nvPicPr>
            <p:cNvPr id="41" name="Picture 40" descr="photo.JPG">
              <a:extLst>
                <a:ext uri="{FF2B5EF4-FFF2-40B4-BE49-F238E27FC236}">
                  <a16:creationId xmlns="" xmlns:a16="http://schemas.microsoft.com/office/drawing/2014/main" id="{72A74AD8-81F1-9848-8C51-C3A9B540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0394" y="2155749"/>
              <a:ext cx="296043" cy="657240"/>
            </a:xfrm>
            <a:prstGeom prst="rect">
              <a:avLst/>
            </a:prstGeom>
          </p:spPr>
        </p:pic>
        <p:pic>
          <p:nvPicPr>
            <p:cNvPr id="42" name="Picture 41" descr="photo.JPG">
              <a:extLst>
                <a:ext uri="{FF2B5EF4-FFF2-40B4-BE49-F238E27FC236}">
                  <a16:creationId xmlns="" xmlns:a16="http://schemas.microsoft.com/office/drawing/2014/main" id="{C67333D0-E66B-D74F-9A62-76DF0BE5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9637" y="2494924"/>
              <a:ext cx="296043" cy="657240"/>
            </a:xfrm>
            <a:prstGeom prst="rect">
              <a:avLst/>
            </a:prstGeom>
          </p:spPr>
        </p:pic>
        <p:pic>
          <p:nvPicPr>
            <p:cNvPr id="43" name="Picture 42" descr="photo.JPG">
              <a:extLst>
                <a:ext uri="{FF2B5EF4-FFF2-40B4-BE49-F238E27FC236}">
                  <a16:creationId xmlns="" xmlns:a16="http://schemas.microsoft.com/office/drawing/2014/main" id="{B426B2B1-3703-3E42-9F89-32998C3D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2037" y="2647324"/>
              <a:ext cx="296043" cy="657240"/>
            </a:xfrm>
            <a:prstGeom prst="rect">
              <a:avLst/>
            </a:prstGeom>
          </p:spPr>
        </p:pic>
        <p:pic>
          <p:nvPicPr>
            <p:cNvPr id="44" name="Picture 43" descr="photo.JPG">
              <a:extLst>
                <a:ext uri="{FF2B5EF4-FFF2-40B4-BE49-F238E27FC236}">
                  <a16:creationId xmlns="" xmlns:a16="http://schemas.microsoft.com/office/drawing/2014/main" id="{9060EF1F-4F30-1547-B78C-BA556556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0674" y="2880245"/>
              <a:ext cx="296043" cy="657240"/>
            </a:xfrm>
            <a:prstGeom prst="rect">
              <a:avLst/>
            </a:prstGeom>
          </p:spPr>
        </p:pic>
        <p:pic>
          <p:nvPicPr>
            <p:cNvPr id="45" name="Picture 44" descr="photo.JPG">
              <a:extLst>
                <a:ext uri="{FF2B5EF4-FFF2-40B4-BE49-F238E27FC236}">
                  <a16:creationId xmlns="" xmlns:a16="http://schemas.microsoft.com/office/drawing/2014/main" id="{53ACC897-0B46-FB42-B9BE-61C00FA0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670" y="2922690"/>
              <a:ext cx="296043" cy="657240"/>
            </a:xfrm>
            <a:prstGeom prst="rect">
              <a:avLst/>
            </a:prstGeom>
          </p:spPr>
        </p:pic>
        <p:pic>
          <p:nvPicPr>
            <p:cNvPr id="46" name="Picture 45" descr="photo.JPG">
              <a:extLst>
                <a:ext uri="{FF2B5EF4-FFF2-40B4-BE49-F238E27FC236}">
                  <a16:creationId xmlns="" xmlns:a16="http://schemas.microsoft.com/office/drawing/2014/main" id="{FDE0C1FF-9B46-0D4E-A530-3703EB6C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8564" y="2752768"/>
              <a:ext cx="296043" cy="657240"/>
            </a:xfrm>
            <a:prstGeom prst="rect">
              <a:avLst/>
            </a:prstGeom>
          </p:spPr>
        </p:pic>
        <p:pic>
          <p:nvPicPr>
            <p:cNvPr id="47" name="Picture 46" descr="photo.JPG">
              <a:extLst>
                <a:ext uri="{FF2B5EF4-FFF2-40B4-BE49-F238E27FC236}">
                  <a16:creationId xmlns="" xmlns:a16="http://schemas.microsoft.com/office/drawing/2014/main" id="{383738EC-C173-F842-935E-D93D2128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0964" y="2905168"/>
              <a:ext cx="296043" cy="657240"/>
            </a:xfrm>
            <a:prstGeom prst="rect">
              <a:avLst/>
            </a:prstGeom>
          </p:spPr>
        </p:pic>
        <p:pic>
          <p:nvPicPr>
            <p:cNvPr id="48" name="Picture 47" descr="photo.JPG">
              <a:extLst>
                <a:ext uri="{FF2B5EF4-FFF2-40B4-BE49-F238E27FC236}">
                  <a16:creationId xmlns="" xmlns:a16="http://schemas.microsoft.com/office/drawing/2014/main" id="{983A359E-66AD-AB43-9109-47BFD3443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4267" y="3428590"/>
              <a:ext cx="296043" cy="657240"/>
            </a:xfrm>
            <a:prstGeom prst="rect">
              <a:avLst/>
            </a:prstGeom>
          </p:spPr>
        </p:pic>
        <p:pic>
          <p:nvPicPr>
            <p:cNvPr id="49" name="Picture 48" descr="photo.JPG">
              <a:extLst>
                <a:ext uri="{FF2B5EF4-FFF2-40B4-BE49-F238E27FC236}">
                  <a16:creationId xmlns="" xmlns:a16="http://schemas.microsoft.com/office/drawing/2014/main" id="{CBC4A432-C3DE-FA4B-8A81-A77D6288D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71" y="3624355"/>
              <a:ext cx="296043" cy="657240"/>
            </a:xfrm>
            <a:prstGeom prst="rect">
              <a:avLst/>
            </a:prstGeom>
          </p:spPr>
        </p:pic>
        <p:pic>
          <p:nvPicPr>
            <p:cNvPr id="50" name="Picture 49" descr="photo.JPG">
              <a:extLst>
                <a:ext uri="{FF2B5EF4-FFF2-40B4-BE49-F238E27FC236}">
                  <a16:creationId xmlns="" xmlns:a16="http://schemas.microsoft.com/office/drawing/2014/main" id="{538CEB76-73D6-B54E-8737-89EF045E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138" y="3605773"/>
              <a:ext cx="296043" cy="657240"/>
            </a:xfrm>
            <a:prstGeom prst="rect">
              <a:avLst/>
            </a:prstGeom>
          </p:spPr>
        </p:pic>
        <p:pic>
          <p:nvPicPr>
            <p:cNvPr id="51" name="Picture 50" descr="photo.JPG">
              <a:extLst>
                <a:ext uri="{FF2B5EF4-FFF2-40B4-BE49-F238E27FC236}">
                  <a16:creationId xmlns="" xmlns:a16="http://schemas.microsoft.com/office/drawing/2014/main" id="{FE65DA80-0C3B-8346-8848-0AF93A8F5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9705" y="3587191"/>
              <a:ext cx="296043" cy="657240"/>
            </a:xfrm>
            <a:prstGeom prst="rect">
              <a:avLst/>
            </a:prstGeom>
          </p:spPr>
        </p:pic>
        <p:pic>
          <p:nvPicPr>
            <p:cNvPr id="52" name="Picture 51" descr="photo.JPG">
              <a:extLst>
                <a:ext uri="{FF2B5EF4-FFF2-40B4-BE49-F238E27FC236}">
                  <a16:creationId xmlns="" xmlns:a16="http://schemas.microsoft.com/office/drawing/2014/main" id="{FFEF340B-573E-CB4B-82BF-F45B8F3D6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070" y="3075090"/>
              <a:ext cx="296043" cy="657240"/>
            </a:xfrm>
            <a:prstGeom prst="rect">
              <a:avLst/>
            </a:prstGeom>
          </p:spPr>
        </p:pic>
        <p:pic>
          <p:nvPicPr>
            <p:cNvPr id="53" name="Picture 52" descr="photo.JPG">
              <a:extLst>
                <a:ext uri="{FF2B5EF4-FFF2-40B4-BE49-F238E27FC236}">
                  <a16:creationId xmlns="" xmlns:a16="http://schemas.microsoft.com/office/drawing/2014/main" id="{8B15807B-2E83-1443-AFF6-0ADD15DF3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768" y="3137693"/>
              <a:ext cx="296043" cy="657240"/>
            </a:xfrm>
            <a:prstGeom prst="rect">
              <a:avLst/>
            </a:prstGeom>
          </p:spPr>
        </p:pic>
        <p:pic>
          <p:nvPicPr>
            <p:cNvPr id="54" name="Picture 53" descr="photo.JPG">
              <a:extLst>
                <a:ext uri="{FF2B5EF4-FFF2-40B4-BE49-F238E27FC236}">
                  <a16:creationId xmlns="" xmlns:a16="http://schemas.microsoft.com/office/drawing/2014/main" id="{53E64CA2-40D6-8047-95F3-A96721C3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092" y="3350673"/>
              <a:ext cx="296043" cy="657240"/>
            </a:xfrm>
            <a:prstGeom prst="rect">
              <a:avLst/>
            </a:prstGeom>
          </p:spPr>
        </p:pic>
        <p:pic>
          <p:nvPicPr>
            <p:cNvPr id="55" name="Picture 54" descr="photo.JPG">
              <a:extLst>
                <a:ext uri="{FF2B5EF4-FFF2-40B4-BE49-F238E27FC236}">
                  <a16:creationId xmlns="" xmlns:a16="http://schemas.microsoft.com/office/drawing/2014/main" id="{275BCA12-93F7-5247-A45C-1972C205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4416" y="3563653"/>
              <a:ext cx="296043" cy="657240"/>
            </a:xfrm>
            <a:prstGeom prst="rect">
              <a:avLst/>
            </a:prstGeom>
          </p:spPr>
        </p:pic>
        <p:pic>
          <p:nvPicPr>
            <p:cNvPr id="56" name="Picture 55" descr="photo.JPG">
              <a:extLst>
                <a:ext uri="{FF2B5EF4-FFF2-40B4-BE49-F238E27FC236}">
                  <a16:creationId xmlns="" xmlns:a16="http://schemas.microsoft.com/office/drawing/2014/main" id="{BCF7A9D3-6395-1348-BD02-20B7A9393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120" y="4054022"/>
              <a:ext cx="296043" cy="657240"/>
            </a:xfrm>
            <a:prstGeom prst="rect">
              <a:avLst/>
            </a:prstGeom>
          </p:spPr>
        </p:pic>
        <p:pic>
          <p:nvPicPr>
            <p:cNvPr id="57" name="Picture 56" descr="photo.JPG">
              <a:extLst>
                <a:ext uri="{FF2B5EF4-FFF2-40B4-BE49-F238E27FC236}">
                  <a16:creationId xmlns="" xmlns:a16="http://schemas.microsoft.com/office/drawing/2014/main" id="{CD7A8C5F-8B0A-0343-8F05-2CF8C3DBF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97829" l="9970" r="89728">
                          <a14:foregroundMark x1="38066" y1="26049" x2="38066" y2="26049"/>
                          <a14:backgroundMark x1="32628" y1="26049" x2="32628" y2="26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2162" y="4532855"/>
              <a:ext cx="296043" cy="65724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CA9D6A-F257-6848-BCD3-74567457FCEF}"/>
              </a:ext>
            </a:extLst>
          </p:cNvPr>
          <p:cNvSpPr/>
          <p:nvPr/>
        </p:nvSpPr>
        <p:spPr>
          <a:xfrm>
            <a:off x="6621684" y="4954032"/>
            <a:ext cx="21413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38018"/>
                </a:solidFill>
              </a:rPr>
              <a:t>Every rack is a “cloudlet” in the GENI Edge Cloud</a:t>
            </a:r>
          </a:p>
        </p:txBody>
      </p:sp>
    </p:spTree>
    <p:extLst>
      <p:ext uri="{BB962C8B-B14F-4D97-AF65-F5344CB8AC3E}">
        <p14:creationId xmlns:p14="http://schemas.microsoft.com/office/powerpoint/2010/main" val="14940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143000"/>
          </a:xfrm>
        </p:spPr>
        <p:txBody>
          <a:bodyPr/>
          <a:lstStyle/>
          <a:p>
            <a:r>
              <a:rPr lang="en-US" dirty="0"/>
              <a:t>The GENI Edge Cloud connects to </a:t>
            </a:r>
            <a:r>
              <a:rPr lang="en-US" dirty="0" err="1"/>
              <a:t>ClouldLab</a:t>
            </a:r>
            <a:r>
              <a:rPr lang="en-US" dirty="0"/>
              <a:t>, Chameleon and AWS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F49B87-A6F0-F642-953F-EDB6768CD4E1}"/>
              </a:ext>
            </a:extLst>
          </p:cNvPr>
          <p:cNvGrpSpPr/>
          <p:nvPr/>
        </p:nvGrpSpPr>
        <p:grpSpPr>
          <a:xfrm>
            <a:off x="3505200" y="1872434"/>
            <a:ext cx="5257800" cy="4419600"/>
            <a:chOff x="3200400" y="1371600"/>
            <a:chExt cx="5257800" cy="4419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1371600"/>
              <a:ext cx="5257800" cy="43122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200400" y="4040038"/>
              <a:ext cx="1926261" cy="1751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3"/>
          <p:cNvSpPr txBox="1">
            <a:spLocks/>
          </p:cNvSpPr>
          <p:nvPr/>
        </p:nvSpPr>
        <p:spPr>
          <a:xfrm>
            <a:off x="152400" y="2677337"/>
            <a:ext cx="3733800" cy="175116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kern="0" dirty="0"/>
              <a:t>The GENI Edge Cloud connects to </a:t>
            </a:r>
            <a:r>
              <a:rPr lang="en-US" sz="2000" kern="0" dirty="0" err="1"/>
              <a:t>CloudLab</a:t>
            </a:r>
            <a:r>
              <a:rPr lang="en-US" sz="2000" kern="0" dirty="0"/>
              <a:t>, Chameleon and Amazon AWS</a:t>
            </a:r>
          </a:p>
          <a:p>
            <a:pPr lvl="1"/>
            <a:r>
              <a:rPr lang="en-US" sz="1600" kern="0" dirty="0"/>
              <a:t>Enables experiments that use GENI and </a:t>
            </a:r>
            <a:r>
              <a:rPr lang="en-US" sz="1600" kern="0" dirty="0" err="1"/>
              <a:t>ClouldLab</a:t>
            </a:r>
            <a:r>
              <a:rPr lang="en-US" sz="1600" kern="0" dirty="0"/>
              <a:t>/Chameleon/AWS resources</a:t>
            </a:r>
          </a:p>
          <a:p>
            <a:endParaRPr lang="en-US" sz="18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EF79C1-B46F-4E4D-9358-14100A75E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4572000"/>
            <a:ext cx="1178761" cy="41677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F43822F-BEBE-9347-A28B-C55D2C4AD18F}"/>
              </a:ext>
            </a:extLst>
          </p:cNvPr>
          <p:cNvCxnSpPr>
            <a:cxnSpLocks/>
          </p:cNvCxnSpPr>
          <p:nvPr/>
        </p:nvCxnSpPr>
        <p:spPr>
          <a:xfrm flipH="1">
            <a:off x="5105400" y="3733800"/>
            <a:ext cx="326062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3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Chameleon/</a:t>
            </a:r>
            <a:r>
              <a:rPr lang="en-US" dirty="0" err="1"/>
              <a:t>CloudLab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5274129"/>
          </a:xfrm>
        </p:spPr>
        <p:txBody>
          <a:bodyPr/>
          <a:lstStyle/>
          <a:p>
            <a:r>
              <a:rPr lang="en-US" dirty="0"/>
              <a:t>A “meta-cloud” or “cloud factory”</a:t>
            </a:r>
          </a:p>
          <a:p>
            <a:pPr lvl="1"/>
            <a:r>
              <a:rPr lang="en-US" dirty="0"/>
              <a:t>not a cloud itself</a:t>
            </a:r>
          </a:p>
          <a:p>
            <a:pPr lvl="1"/>
            <a:r>
              <a:rPr lang="en-US" dirty="0"/>
              <a:t>rather, a facility for trying many kinds of clouds in parallel</a:t>
            </a:r>
          </a:p>
          <a:p>
            <a:pPr lvl="1"/>
            <a:endParaRPr lang="en-US" dirty="0"/>
          </a:p>
          <a:p>
            <a:r>
              <a:rPr lang="en-US" dirty="0"/>
              <a:t>Gives bare-metal access and control over a substantial set of computing, storage, and networking resources</a:t>
            </a:r>
          </a:p>
          <a:p>
            <a:endParaRPr lang="en-US" dirty="0"/>
          </a:p>
          <a:p>
            <a:r>
              <a:rPr lang="en-US" dirty="0"/>
              <a:t>Researchers can install standard cloud software stacks, modify them, or create entirely new ones</a:t>
            </a:r>
          </a:p>
        </p:txBody>
      </p:sp>
    </p:spTree>
    <p:extLst>
      <p:ext uri="{BB962C8B-B14F-4D97-AF65-F5344CB8AC3E}">
        <p14:creationId xmlns:p14="http://schemas.microsoft.com/office/powerpoint/2010/main" val="327564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GENI?</a:t>
            </a:r>
          </a:p>
          <a:p>
            <a:r>
              <a:rPr lang="en-US" dirty="0"/>
              <a:t>Building and deploying GENI</a:t>
            </a:r>
          </a:p>
          <a:p>
            <a:r>
              <a:rPr lang="en-US" dirty="0">
                <a:solidFill>
                  <a:srgbClr val="7F7F7F"/>
                </a:solidFill>
              </a:rPr>
              <a:t>How is GENI being </a:t>
            </a:r>
            <a:r>
              <a:rPr lang="en-US" dirty="0" smtClean="0">
                <a:solidFill>
                  <a:srgbClr val="7F7F7F"/>
                </a:solidFill>
              </a:rPr>
              <a:t>used?</a:t>
            </a:r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An experimenter’s view of GENI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What’s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next?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0" y="838200"/>
            <a:ext cx="9372600" cy="5791200"/>
            <a:chOff x="-85651" y="169014"/>
            <a:chExt cx="9575282" cy="6155586"/>
          </a:xfrm>
        </p:grpSpPr>
        <p:pic>
          <p:nvPicPr>
            <p:cNvPr id="1266" name="Picture 10" descr="C:\Users\zhenders\Documents\AL2S-Topology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44C49"/>
                </a:clrFrom>
                <a:clrTo>
                  <a:srgbClr val="C44C49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133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6" y="169014"/>
              <a:ext cx="9040531" cy="6060558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67" name="Group 1266"/>
            <p:cNvGrpSpPr/>
            <p:nvPr/>
          </p:nvGrpSpPr>
          <p:grpSpPr>
            <a:xfrm>
              <a:off x="-85651" y="228600"/>
              <a:ext cx="9575282" cy="5692802"/>
              <a:chOff x="-85651" y="228600"/>
              <a:chExt cx="9575282" cy="5692802"/>
            </a:xfrm>
          </p:grpSpPr>
          <p:pic>
            <p:nvPicPr>
              <p:cNvPr id="1268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25" y="843842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69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94" y="266472"/>
                <a:ext cx="457260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70" name="TextBox 1269"/>
              <p:cNvSpPr txBox="1"/>
              <p:nvPr/>
            </p:nvSpPr>
            <p:spPr>
              <a:xfrm>
                <a:off x="695058" y="300703"/>
                <a:ext cx="62669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PNWGP</a:t>
                </a:r>
              </a:p>
            </p:txBody>
          </p:sp>
          <p:cxnSp>
            <p:nvCxnSpPr>
              <p:cNvPr id="1271" name="Straight Connector 1270"/>
              <p:cNvCxnSpPr/>
              <p:nvPr/>
            </p:nvCxnSpPr>
            <p:spPr>
              <a:xfrm>
                <a:off x="964524" y="520244"/>
                <a:ext cx="16872" cy="12129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/>
              <p:cNvCxnSpPr/>
              <p:nvPr/>
            </p:nvCxnSpPr>
            <p:spPr>
              <a:xfrm flipV="1">
                <a:off x="712669" y="520244"/>
                <a:ext cx="124281" cy="38782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73" name="Picture 1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493" y="2512289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74" name="Picture 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920" y="2336954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75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551" y="2042661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76" name="Picture 1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94" y="2179637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77" name="TextBox 1276"/>
              <p:cNvSpPr txBox="1"/>
              <p:nvPr/>
            </p:nvSpPr>
            <p:spPr>
              <a:xfrm>
                <a:off x="173842" y="2360421"/>
                <a:ext cx="37702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CENIC</a:t>
                </a:r>
              </a:p>
            </p:txBody>
          </p:sp>
          <p:sp>
            <p:nvSpPr>
              <p:cNvPr id="1278" name="TextBox 1277"/>
              <p:cNvSpPr txBox="1"/>
              <p:nvPr/>
            </p:nvSpPr>
            <p:spPr>
              <a:xfrm>
                <a:off x="459216" y="2541938"/>
                <a:ext cx="37702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err="1"/>
                  <a:t>ESNet</a:t>
                </a:r>
                <a:endParaRPr lang="en-US" sz="600" b="1" dirty="0"/>
              </a:p>
            </p:txBody>
          </p:sp>
          <p:cxnSp>
            <p:nvCxnSpPr>
              <p:cNvPr id="1279" name="Straight Connector 1278"/>
              <p:cNvCxnSpPr/>
              <p:nvPr/>
            </p:nvCxnSpPr>
            <p:spPr>
              <a:xfrm flipH="1">
                <a:off x="400258" y="2612429"/>
                <a:ext cx="35344" cy="19055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0" name="Straight Connector 1279"/>
              <p:cNvCxnSpPr/>
              <p:nvPr/>
            </p:nvCxnSpPr>
            <p:spPr>
              <a:xfrm flipH="1">
                <a:off x="460482" y="2281843"/>
                <a:ext cx="59287" cy="7115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1" name="Straight Connector 1280"/>
              <p:cNvCxnSpPr/>
              <p:nvPr/>
            </p:nvCxnSpPr>
            <p:spPr>
              <a:xfrm flipH="1">
                <a:off x="804390" y="2407786"/>
                <a:ext cx="64311" cy="11765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2" name="Straight Connector 1281"/>
              <p:cNvCxnSpPr/>
              <p:nvPr/>
            </p:nvCxnSpPr>
            <p:spPr>
              <a:xfrm flipH="1">
                <a:off x="474049" y="2714345"/>
                <a:ext cx="91440" cy="9863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3" name="TextBox 1282"/>
              <p:cNvSpPr txBox="1"/>
              <p:nvPr/>
            </p:nvSpPr>
            <p:spPr>
              <a:xfrm>
                <a:off x="414453" y="1897216"/>
                <a:ext cx="44181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UCD</a:t>
                </a:r>
              </a:p>
            </p:txBody>
          </p:sp>
          <p:sp>
            <p:nvSpPr>
              <p:cNvPr id="1284" name="TextBox 1283"/>
              <p:cNvSpPr txBox="1"/>
              <p:nvPr/>
            </p:nvSpPr>
            <p:spPr>
              <a:xfrm>
                <a:off x="735085" y="2027219"/>
                <a:ext cx="31290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OSF</a:t>
                </a:r>
              </a:p>
            </p:txBody>
          </p:sp>
          <p:sp>
            <p:nvSpPr>
              <p:cNvPr id="1285" name="TextBox 1284"/>
              <p:cNvSpPr txBox="1"/>
              <p:nvPr/>
            </p:nvSpPr>
            <p:spPr>
              <a:xfrm>
                <a:off x="281354" y="1013211"/>
                <a:ext cx="57036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Washington</a:t>
                </a:r>
              </a:p>
            </p:txBody>
          </p:sp>
          <p:pic>
            <p:nvPicPr>
              <p:cNvPr id="128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617" y="2052963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87" name="TextBox 1286"/>
              <p:cNvSpPr txBox="1"/>
              <p:nvPr/>
            </p:nvSpPr>
            <p:spPr>
              <a:xfrm>
                <a:off x="-67838" y="1883180"/>
                <a:ext cx="46133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Stanford</a:t>
                </a:r>
              </a:p>
            </p:txBody>
          </p:sp>
          <p:cxnSp>
            <p:nvCxnSpPr>
              <p:cNvPr id="1288" name="Straight Connector 1287"/>
              <p:cNvCxnSpPr/>
              <p:nvPr/>
            </p:nvCxnSpPr>
            <p:spPr>
              <a:xfrm>
                <a:off x="131390" y="2298504"/>
                <a:ext cx="226816" cy="52061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9" name="Straight Connector 1288"/>
              <p:cNvCxnSpPr/>
              <p:nvPr/>
            </p:nvCxnSpPr>
            <p:spPr>
              <a:xfrm>
                <a:off x="233687" y="2217042"/>
                <a:ext cx="146048" cy="1264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90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25" y="3039830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91" name="TextBox 1290"/>
              <p:cNvSpPr txBox="1"/>
              <p:nvPr/>
            </p:nvSpPr>
            <p:spPr>
              <a:xfrm>
                <a:off x="407488" y="3050204"/>
                <a:ext cx="37702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CENIC</a:t>
                </a:r>
              </a:p>
            </p:txBody>
          </p:sp>
          <p:pic>
            <p:nvPicPr>
              <p:cNvPr id="1292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8701" y="316869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3" y="3337814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9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979" y="3460235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295" name="Straight Connector 1294"/>
              <p:cNvCxnSpPr/>
              <p:nvPr/>
            </p:nvCxnSpPr>
            <p:spPr>
              <a:xfrm flipH="1">
                <a:off x="453453" y="3297206"/>
                <a:ext cx="73344" cy="22078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6" name="Straight Connector 1295"/>
              <p:cNvCxnSpPr/>
              <p:nvPr/>
            </p:nvCxnSpPr>
            <p:spPr>
              <a:xfrm>
                <a:off x="705915" y="3275383"/>
                <a:ext cx="59957" cy="11309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7" name="Straight Connector 1296"/>
              <p:cNvCxnSpPr/>
              <p:nvPr/>
            </p:nvCxnSpPr>
            <p:spPr>
              <a:xfrm>
                <a:off x="820512" y="3199293"/>
                <a:ext cx="130830" cy="5474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8" name="Straight Connector 1297"/>
              <p:cNvCxnSpPr/>
              <p:nvPr/>
            </p:nvCxnSpPr>
            <p:spPr>
              <a:xfrm>
                <a:off x="619445" y="3314998"/>
                <a:ext cx="146427" cy="4252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9" name="TextBox 1298"/>
              <p:cNvSpPr txBox="1"/>
              <p:nvPr/>
            </p:nvSpPr>
            <p:spPr>
              <a:xfrm>
                <a:off x="95185" y="3658001"/>
                <a:ext cx="47852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CENIC</a:t>
                </a:r>
              </a:p>
            </p:txBody>
          </p:sp>
          <p:sp>
            <p:nvSpPr>
              <p:cNvPr id="1300" name="TextBox 1299"/>
              <p:cNvSpPr txBox="1"/>
              <p:nvPr/>
            </p:nvSpPr>
            <p:spPr>
              <a:xfrm>
                <a:off x="666155" y="3525000"/>
                <a:ext cx="36420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UCLA</a:t>
                </a:r>
              </a:p>
            </p:txBody>
          </p:sp>
          <p:sp>
            <p:nvSpPr>
              <p:cNvPr id="1301" name="TextBox 1300"/>
              <p:cNvSpPr txBox="1"/>
              <p:nvPr/>
            </p:nvSpPr>
            <p:spPr>
              <a:xfrm>
                <a:off x="955118" y="3348871"/>
                <a:ext cx="31290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NPS</a:t>
                </a:r>
              </a:p>
            </p:txBody>
          </p:sp>
          <p:pic>
            <p:nvPicPr>
              <p:cNvPr id="1302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3401" y="2919747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03" name="TextBox 1302"/>
              <p:cNvSpPr txBox="1"/>
              <p:nvPr/>
            </p:nvSpPr>
            <p:spPr>
              <a:xfrm>
                <a:off x="1905000" y="2934788"/>
                <a:ext cx="3257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UEN</a:t>
                </a:r>
              </a:p>
            </p:txBody>
          </p:sp>
          <p:cxnSp>
            <p:nvCxnSpPr>
              <p:cNvPr id="1304" name="Straight Connector 1303"/>
              <p:cNvCxnSpPr/>
              <p:nvPr/>
            </p:nvCxnSpPr>
            <p:spPr>
              <a:xfrm flipH="1">
                <a:off x="2086895" y="2707705"/>
                <a:ext cx="6670" cy="21101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05" name="Picture 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8625" y="3151749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6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8331" y="3244804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07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8893" y="3152171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08" name="Straight Connector 1307"/>
              <p:cNvCxnSpPr/>
              <p:nvPr/>
            </p:nvCxnSpPr>
            <p:spPr>
              <a:xfrm flipH="1">
                <a:off x="1836939" y="3152171"/>
                <a:ext cx="122784" cy="1034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9" name="Straight Connector 1308"/>
              <p:cNvCxnSpPr/>
              <p:nvPr/>
            </p:nvCxnSpPr>
            <p:spPr>
              <a:xfrm>
                <a:off x="2087000" y="3174705"/>
                <a:ext cx="13129" cy="9144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0" name="Straight Connector 1309"/>
              <p:cNvCxnSpPr/>
              <p:nvPr/>
            </p:nvCxnSpPr>
            <p:spPr>
              <a:xfrm>
                <a:off x="2223818" y="3116109"/>
                <a:ext cx="60710" cy="7315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1" name="TextBox 1310"/>
              <p:cNvSpPr txBox="1"/>
              <p:nvPr/>
            </p:nvSpPr>
            <p:spPr>
              <a:xfrm>
                <a:off x="1527362" y="3340568"/>
                <a:ext cx="43954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Utah</a:t>
                </a:r>
              </a:p>
            </p:txBody>
          </p:sp>
          <p:sp>
            <p:nvSpPr>
              <p:cNvPr id="1312" name="TextBox 1311"/>
              <p:cNvSpPr txBox="1"/>
              <p:nvPr/>
            </p:nvSpPr>
            <p:spPr>
              <a:xfrm>
                <a:off x="1741460" y="3459798"/>
                <a:ext cx="47961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err="1"/>
                  <a:t>UtahDDC</a:t>
                </a:r>
                <a:endParaRPr lang="en-US" sz="600" b="1" dirty="0"/>
              </a:p>
            </p:txBody>
          </p:sp>
          <p:sp>
            <p:nvSpPr>
              <p:cNvPr id="1313" name="TextBox 1312"/>
              <p:cNvSpPr txBox="1"/>
              <p:nvPr/>
            </p:nvSpPr>
            <p:spPr>
              <a:xfrm>
                <a:off x="2187184" y="3351781"/>
                <a:ext cx="34084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Utah</a:t>
                </a:r>
              </a:p>
            </p:txBody>
          </p:sp>
          <p:pic>
            <p:nvPicPr>
              <p:cNvPr id="1314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4174" y="5400656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15" name="Straight Connector 1314"/>
              <p:cNvCxnSpPr/>
              <p:nvPr/>
            </p:nvCxnSpPr>
            <p:spPr>
              <a:xfrm flipH="1">
                <a:off x="4471023" y="5322932"/>
                <a:ext cx="302653" cy="15544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16" name="TextBox 1315"/>
              <p:cNvSpPr txBox="1"/>
              <p:nvPr/>
            </p:nvSpPr>
            <p:spPr>
              <a:xfrm>
                <a:off x="4073148" y="5580987"/>
                <a:ext cx="45588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Houston</a:t>
                </a:r>
              </a:p>
            </p:txBody>
          </p:sp>
          <p:pic>
            <p:nvPicPr>
              <p:cNvPr id="1317" name="Picture 1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4319" y="4520489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18" name="TextBox 1317"/>
              <p:cNvSpPr txBox="1"/>
              <p:nvPr/>
            </p:nvSpPr>
            <p:spPr>
              <a:xfrm>
                <a:off x="3599353" y="4551123"/>
                <a:ext cx="39536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LEARN</a:t>
                </a:r>
              </a:p>
            </p:txBody>
          </p:sp>
          <p:cxnSp>
            <p:nvCxnSpPr>
              <p:cNvPr id="1319" name="Straight Connector 1318"/>
              <p:cNvCxnSpPr/>
              <p:nvPr/>
            </p:nvCxnSpPr>
            <p:spPr>
              <a:xfrm>
                <a:off x="3920786" y="4742946"/>
                <a:ext cx="898151" cy="5220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20" name="Picture 1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950" y="4694327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21" name="Straight Connector 1320"/>
              <p:cNvCxnSpPr/>
              <p:nvPr/>
            </p:nvCxnSpPr>
            <p:spPr>
              <a:xfrm>
                <a:off x="4014131" y="4670082"/>
                <a:ext cx="274320" cy="13305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22" name="TextBox 1321"/>
              <p:cNvSpPr txBox="1"/>
              <p:nvPr/>
            </p:nvSpPr>
            <p:spPr>
              <a:xfrm>
                <a:off x="4094493" y="4557064"/>
                <a:ext cx="3898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TAMU</a:t>
                </a:r>
              </a:p>
            </p:txBody>
          </p:sp>
          <p:pic>
            <p:nvPicPr>
              <p:cNvPr id="1323" name="Picture 1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607" y="2747458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24" name="TextBox 1323"/>
              <p:cNvSpPr txBox="1"/>
              <p:nvPr/>
            </p:nvSpPr>
            <p:spPr>
              <a:xfrm>
                <a:off x="4679331" y="2770356"/>
                <a:ext cx="3257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GPN</a:t>
                </a:r>
              </a:p>
            </p:txBody>
          </p:sp>
          <p:cxnSp>
            <p:nvCxnSpPr>
              <p:cNvPr id="1325" name="Straight Connector 1324"/>
              <p:cNvCxnSpPr/>
              <p:nvPr/>
            </p:nvCxnSpPr>
            <p:spPr>
              <a:xfrm flipH="1">
                <a:off x="4830323" y="2993730"/>
                <a:ext cx="9913" cy="1318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26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7766" y="3331657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27" name="TextBox 1326"/>
              <p:cNvSpPr txBox="1"/>
              <p:nvPr/>
            </p:nvSpPr>
            <p:spPr>
              <a:xfrm>
                <a:off x="4252379" y="3339396"/>
                <a:ext cx="44114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err="1"/>
                  <a:t>KanREN</a:t>
                </a:r>
                <a:endParaRPr lang="en-US" sz="600" b="1" dirty="0"/>
              </a:p>
            </p:txBody>
          </p:sp>
          <p:cxnSp>
            <p:nvCxnSpPr>
              <p:cNvPr id="1328" name="Straight Connector 1327"/>
              <p:cNvCxnSpPr/>
              <p:nvPr/>
            </p:nvCxnSpPr>
            <p:spPr>
              <a:xfrm flipH="1">
                <a:off x="4520435" y="2977118"/>
                <a:ext cx="260649" cy="36576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9" name="Straight Connector 1328"/>
              <p:cNvCxnSpPr/>
              <p:nvPr/>
            </p:nvCxnSpPr>
            <p:spPr>
              <a:xfrm flipH="1">
                <a:off x="4473735" y="2921755"/>
                <a:ext cx="299941" cy="42062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30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0" y="343178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31" name="Straight Connector 1330"/>
              <p:cNvCxnSpPr/>
              <p:nvPr/>
            </p:nvCxnSpPr>
            <p:spPr>
              <a:xfrm>
                <a:off x="4688329" y="3517995"/>
                <a:ext cx="657228" cy="298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2" name="TextBox 1331"/>
              <p:cNvSpPr txBox="1"/>
              <p:nvPr/>
            </p:nvSpPr>
            <p:spPr>
              <a:xfrm>
                <a:off x="5104486" y="3608330"/>
                <a:ext cx="46679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Missouri</a:t>
                </a:r>
              </a:p>
            </p:txBody>
          </p:sp>
          <p:cxnSp>
            <p:nvCxnSpPr>
              <p:cNvPr id="1333" name="Straight Connector 1332"/>
              <p:cNvCxnSpPr>
                <a:stCxn id="1324" idx="2"/>
              </p:cNvCxnSpPr>
              <p:nvPr/>
            </p:nvCxnSpPr>
            <p:spPr>
              <a:xfrm>
                <a:off x="4842196" y="2955022"/>
                <a:ext cx="30139" cy="159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4" name="Straight Connector 1333"/>
              <p:cNvCxnSpPr>
                <a:stCxn id="1332" idx="0"/>
              </p:cNvCxnSpPr>
              <p:nvPr/>
            </p:nvCxnSpPr>
            <p:spPr>
              <a:xfrm flipH="1" flipV="1">
                <a:off x="4650759" y="3546542"/>
                <a:ext cx="687124" cy="6178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35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9937" y="3259877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36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306" y="3266937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37" name="TextBox 1336"/>
              <p:cNvSpPr txBox="1"/>
              <p:nvPr/>
            </p:nvSpPr>
            <p:spPr>
              <a:xfrm>
                <a:off x="3864995" y="3477707"/>
                <a:ext cx="41549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Kansas</a:t>
                </a:r>
              </a:p>
            </p:txBody>
          </p:sp>
          <p:sp>
            <p:nvSpPr>
              <p:cNvPr id="1338" name="TextBox 1337"/>
              <p:cNvSpPr txBox="1"/>
              <p:nvPr/>
            </p:nvSpPr>
            <p:spPr>
              <a:xfrm>
                <a:off x="4830323" y="3140238"/>
                <a:ext cx="38495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UMKC</a:t>
                </a:r>
              </a:p>
            </p:txBody>
          </p:sp>
          <p:cxnSp>
            <p:nvCxnSpPr>
              <p:cNvPr id="1339" name="Straight Connector 1338"/>
              <p:cNvCxnSpPr/>
              <p:nvPr/>
            </p:nvCxnSpPr>
            <p:spPr>
              <a:xfrm flipV="1">
                <a:off x="4679129" y="3399059"/>
                <a:ext cx="228600" cy="284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0" name="Straight Connector 1339"/>
              <p:cNvCxnSpPr/>
              <p:nvPr/>
            </p:nvCxnSpPr>
            <p:spPr>
              <a:xfrm>
                <a:off x="4247671" y="3429260"/>
                <a:ext cx="9144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41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228" y="2672008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42" name="TextBox 1341"/>
              <p:cNvSpPr txBox="1"/>
              <p:nvPr/>
            </p:nvSpPr>
            <p:spPr>
              <a:xfrm>
                <a:off x="2622034" y="2532176"/>
                <a:ext cx="47501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Colorado</a:t>
                </a:r>
              </a:p>
            </p:txBody>
          </p:sp>
          <p:pic>
            <p:nvPicPr>
              <p:cNvPr id="1343" name="Picture 2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5698" y="3890250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44" name="TextBox 1343"/>
              <p:cNvSpPr txBox="1"/>
              <p:nvPr/>
            </p:nvSpPr>
            <p:spPr>
              <a:xfrm>
                <a:off x="2815997" y="3917608"/>
                <a:ext cx="35137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WRN</a:t>
                </a:r>
              </a:p>
            </p:txBody>
          </p:sp>
          <p:pic>
            <p:nvPicPr>
              <p:cNvPr id="1345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6688" y="3024481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46" name="TextBox 1345"/>
              <p:cNvSpPr txBox="1"/>
              <p:nvPr/>
            </p:nvSpPr>
            <p:spPr>
              <a:xfrm>
                <a:off x="2682980" y="3051742"/>
                <a:ext cx="3532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FRGP</a:t>
                </a:r>
              </a:p>
            </p:txBody>
          </p:sp>
          <p:cxnSp>
            <p:nvCxnSpPr>
              <p:cNvPr id="1347" name="Straight Connector 1346"/>
              <p:cNvCxnSpPr/>
              <p:nvPr/>
            </p:nvCxnSpPr>
            <p:spPr>
              <a:xfrm>
                <a:off x="2939262" y="2908290"/>
                <a:ext cx="1" cy="12888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8" name="Straight Connector 1347"/>
              <p:cNvCxnSpPr>
                <a:stCxn id="1345" idx="2"/>
                <a:endCxn id="1343" idx="0"/>
              </p:cNvCxnSpPr>
              <p:nvPr/>
            </p:nvCxnSpPr>
            <p:spPr>
              <a:xfrm>
                <a:off x="2901951" y="3316581"/>
                <a:ext cx="129010" cy="57366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9" name="Straight Connector 1348"/>
              <p:cNvCxnSpPr>
                <a:endCxn id="1344" idx="0"/>
              </p:cNvCxnSpPr>
              <p:nvPr/>
            </p:nvCxnSpPr>
            <p:spPr>
              <a:xfrm>
                <a:off x="1113719" y="450850"/>
                <a:ext cx="1877967" cy="346675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50" name="Picture 2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8077" y="2770356"/>
                <a:ext cx="404828" cy="302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51" name="TextBox 1350"/>
              <p:cNvSpPr txBox="1"/>
              <p:nvPr/>
            </p:nvSpPr>
            <p:spPr>
              <a:xfrm>
                <a:off x="5511663" y="2818792"/>
                <a:ext cx="46892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err="1"/>
                  <a:t>StarLight</a:t>
                </a:r>
                <a:endParaRPr lang="en-US" sz="600" b="1" dirty="0"/>
              </a:p>
            </p:txBody>
          </p:sp>
          <p:cxnSp>
            <p:nvCxnSpPr>
              <p:cNvPr id="1352" name="Straight Connector 1351"/>
              <p:cNvCxnSpPr/>
              <p:nvPr/>
            </p:nvCxnSpPr>
            <p:spPr>
              <a:xfrm>
                <a:off x="1113719" y="450850"/>
                <a:ext cx="4525081" cy="242624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53" name="Picture 2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2691" y="2055819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54" name="Straight Connector 1353"/>
              <p:cNvCxnSpPr/>
              <p:nvPr/>
            </p:nvCxnSpPr>
            <p:spPr>
              <a:xfrm>
                <a:off x="5707536" y="2317421"/>
                <a:ext cx="47873" cy="4910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5" name="TextBox 1354"/>
              <p:cNvSpPr txBox="1"/>
              <p:nvPr/>
            </p:nvSpPr>
            <p:spPr>
              <a:xfrm>
                <a:off x="5161238" y="1911803"/>
                <a:ext cx="63350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Northwestern</a:t>
                </a:r>
              </a:p>
            </p:txBody>
          </p:sp>
          <p:pic>
            <p:nvPicPr>
              <p:cNvPr id="1356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8558" y="316846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57" name="Straight Connector 1356"/>
              <p:cNvCxnSpPr/>
              <p:nvPr/>
            </p:nvCxnSpPr>
            <p:spPr>
              <a:xfrm>
                <a:off x="5929910" y="3004422"/>
                <a:ext cx="1" cy="18288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58" name="TextBox 1357"/>
              <p:cNvSpPr txBox="1"/>
              <p:nvPr/>
            </p:nvSpPr>
            <p:spPr>
              <a:xfrm>
                <a:off x="5645168" y="3342379"/>
                <a:ext cx="40267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Illinois</a:t>
                </a:r>
              </a:p>
            </p:txBody>
          </p:sp>
          <p:pic>
            <p:nvPicPr>
              <p:cNvPr id="1359" name="Picture 2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0529" y="207787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60" name="Straight Connector 1359"/>
              <p:cNvCxnSpPr/>
              <p:nvPr/>
            </p:nvCxnSpPr>
            <p:spPr>
              <a:xfrm>
                <a:off x="5511002" y="2321364"/>
                <a:ext cx="157275" cy="54864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61" name="Picture 2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4915" y="3148079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62" name="Straight Connector 1361"/>
              <p:cNvCxnSpPr/>
              <p:nvPr/>
            </p:nvCxnSpPr>
            <p:spPr>
              <a:xfrm flipV="1">
                <a:off x="5675590" y="3022158"/>
                <a:ext cx="87336" cy="1450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3" name="TextBox 1362"/>
              <p:cNvSpPr txBox="1"/>
              <p:nvPr/>
            </p:nvSpPr>
            <p:spPr>
              <a:xfrm>
                <a:off x="5300140" y="3010141"/>
                <a:ext cx="47961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Kettering</a:t>
                </a:r>
              </a:p>
            </p:txBody>
          </p:sp>
          <p:pic>
            <p:nvPicPr>
              <p:cNvPr id="1364" name="Picture 2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4735" y="2327563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65" name="Picture 2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0276" y="2630617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66" name="TextBox 1365"/>
              <p:cNvSpPr txBox="1"/>
              <p:nvPr/>
            </p:nvSpPr>
            <p:spPr>
              <a:xfrm>
                <a:off x="4948737" y="2352999"/>
                <a:ext cx="28725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CIC</a:t>
                </a:r>
              </a:p>
            </p:txBody>
          </p:sp>
          <p:sp>
            <p:nvSpPr>
              <p:cNvPr id="1367" name="TextBox 1366"/>
              <p:cNvSpPr txBox="1"/>
              <p:nvPr/>
            </p:nvSpPr>
            <p:spPr>
              <a:xfrm>
                <a:off x="6080276" y="2661647"/>
                <a:ext cx="33855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ICCN</a:t>
                </a:r>
              </a:p>
            </p:txBody>
          </p:sp>
          <p:cxnSp>
            <p:nvCxnSpPr>
              <p:cNvPr id="1368" name="Straight Connector 1367"/>
              <p:cNvCxnSpPr/>
              <p:nvPr/>
            </p:nvCxnSpPr>
            <p:spPr>
              <a:xfrm>
                <a:off x="5925564" y="2717837"/>
                <a:ext cx="174954" cy="2885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9" name="Straight Connector 1368"/>
              <p:cNvCxnSpPr/>
              <p:nvPr/>
            </p:nvCxnSpPr>
            <p:spPr>
              <a:xfrm>
                <a:off x="5256459" y="2519950"/>
                <a:ext cx="563157" cy="6493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70" name="Picture 3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905" y="2977118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71" name="TextBox 1370"/>
              <p:cNvSpPr txBox="1"/>
              <p:nvPr/>
            </p:nvSpPr>
            <p:spPr>
              <a:xfrm>
                <a:off x="5944199" y="2993730"/>
                <a:ext cx="46584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ESNet</a:t>
                </a:r>
                <a:endParaRPr lang="en-US" sz="600" b="1" dirty="0"/>
              </a:p>
            </p:txBody>
          </p:sp>
          <p:cxnSp>
            <p:nvCxnSpPr>
              <p:cNvPr id="1372" name="Straight Connector 1371"/>
              <p:cNvCxnSpPr/>
              <p:nvPr/>
            </p:nvCxnSpPr>
            <p:spPr>
              <a:xfrm>
                <a:off x="5871595" y="2661647"/>
                <a:ext cx="194247" cy="34277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3" name="Straight Connector 1372"/>
              <p:cNvCxnSpPr/>
              <p:nvPr/>
            </p:nvCxnSpPr>
            <p:spPr>
              <a:xfrm flipH="1">
                <a:off x="5828594" y="2672008"/>
                <a:ext cx="23729" cy="12261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74" name="Picture 3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8424" y="207167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75" name="Straight Connector 1374"/>
              <p:cNvCxnSpPr/>
              <p:nvPr/>
            </p:nvCxnSpPr>
            <p:spPr>
              <a:xfrm flipH="1" flipV="1">
                <a:off x="4983880" y="2298504"/>
                <a:ext cx="41612" cy="636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6" name="TextBox 1375"/>
              <p:cNvSpPr txBox="1"/>
              <p:nvPr/>
            </p:nvSpPr>
            <p:spPr>
              <a:xfrm>
                <a:off x="4601469" y="1940403"/>
                <a:ext cx="433607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Chicago</a:t>
                </a:r>
              </a:p>
            </p:txBody>
          </p:sp>
          <p:pic>
            <p:nvPicPr>
              <p:cNvPr id="1377" name="Picture 3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0990" y="1702999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78" name="TextBox 1377"/>
              <p:cNvSpPr txBox="1"/>
              <p:nvPr/>
            </p:nvSpPr>
            <p:spPr>
              <a:xfrm>
                <a:off x="5425333" y="1548554"/>
                <a:ext cx="50972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Wisconsin</a:t>
                </a:r>
              </a:p>
            </p:txBody>
          </p:sp>
          <p:cxnSp>
            <p:nvCxnSpPr>
              <p:cNvPr id="1379" name="Straight Connector 1378"/>
              <p:cNvCxnSpPr/>
              <p:nvPr/>
            </p:nvCxnSpPr>
            <p:spPr>
              <a:xfrm>
                <a:off x="5778980" y="1979670"/>
                <a:ext cx="81272" cy="57914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80" name="Picture 3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837" y="3085423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81" name="TextBox 1380"/>
              <p:cNvSpPr txBox="1"/>
              <p:nvPr/>
            </p:nvSpPr>
            <p:spPr>
              <a:xfrm>
                <a:off x="6363430" y="3085423"/>
                <a:ext cx="61830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OARNet</a:t>
                </a:r>
                <a:endParaRPr lang="en-US" sz="600" b="1" dirty="0"/>
              </a:p>
            </p:txBody>
          </p:sp>
          <p:cxnSp>
            <p:nvCxnSpPr>
              <p:cNvPr id="1382" name="Straight Connector 1381"/>
              <p:cNvCxnSpPr/>
              <p:nvPr/>
            </p:nvCxnSpPr>
            <p:spPr>
              <a:xfrm>
                <a:off x="5901404" y="2688983"/>
                <a:ext cx="551436" cy="47817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83" name="Picture 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485" y="2616763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84" name="Straight Connector 1383"/>
              <p:cNvCxnSpPr/>
              <p:nvPr/>
            </p:nvCxnSpPr>
            <p:spPr>
              <a:xfrm flipH="1">
                <a:off x="6599684" y="2853652"/>
                <a:ext cx="13415" cy="25000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85" name="TextBox 1384"/>
              <p:cNvSpPr txBox="1"/>
              <p:nvPr/>
            </p:nvSpPr>
            <p:spPr>
              <a:xfrm>
                <a:off x="6383447" y="2511435"/>
                <a:ext cx="66673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OHMDC</a:t>
                </a:r>
              </a:p>
            </p:txBody>
          </p:sp>
          <p:pic>
            <p:nvPicPr>
              <p:cNvPr id="1386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8167" y="2179637"/>
                <a:ext cx="651527" cy="241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87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7842" y="2123295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388" name="Straight Connector 1387"/>
              <p:cNvCxnSpPr/>
              <p:nvPr/>
            </p:nvCxnSpPr>
            <p:spPr>
              <a:xfrm flipH="1">
                <a:off x="6709328" y="2362199"/>
                <a:ext cx="272405" cy="72322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9" name="Straight Connector 1388"/>
              <p:cNvCxnSpPr/>
              <p:nvPr/>
            </p:nvCxnSpPr>
            <p:spPr>
              <a:xfrm>
                <a:off x="6783035" y="2239207"/>
                <a:ext cx="149603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90" name="TextBox 1389"/>
              <p:cNvSpPr txBox="1"/>
              <p:nvPr/>
            </p:nvSpPr>
            <p:spPr>
              <a:xfrm>
                <a:off x="6093803" y="2179832"/>
                <a:ext cx="99668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OneCommunity</a:t>
                </a:r>
                <a:endParaRPr lang="en-US" sz="600" b="1" dirty="0"/>
              </a:p>
            </p:txBody>
          </p:sp>
          <p:sp>
            <p:nvSpPr>
              <p:cNvPr id="1391" name="TextBox 1390"/>
              <p:cNvSpPr txBox="1"/>
              <p:nvPr/>
            </p:nvSpPr>
            <p:spPr>
              <a:xfrm>
                <a:off x="6831108" y="1978732"/>
                <a:ext cx="62224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CASE</a:t>
                </a:r>
              </a:p>
            </p:txBody>
          </p:sp>
          <p:cxnSp>
            <p:nvCxnSpPr>
              <p:cNvPr id="1392" name="Straight Connector 1391"/>
              <p:cNvCxnSpPr/>
              <p:nvPr/>
            </p:nvCxnSpPr>
            <p:spPr>
              <a:xfrm flipV="1">
                <a:off x="6746537" y="2833034"/>
                <a:ext cx="499371" cy="27990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93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5222" y="3047296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94" name="TextBox 1393"/>
              <p:cNvSpPr txBox="1"/>
              <p:nvPr/>
            </p:nvSpPr>
            <p:spPr>
              <a:xfrm>
                <a:off x="6832716" y="3064973"/>
                <a:ext cx="4283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WVNET</a:t>
                </a:r>
              </a:p>
            </p:txBody>
          </p:sp>
          <p:cxnSp>
            <p:nvCxnSpPr>
              <p:cNvPr id="1395" name="Straight Connector 1394"/>
              <p:cNvCxnSpPr/>
              <p:nvPr/>
            </p:nvCxnSpPr>
            <p:spPr>
              <a:xfrm>
                <a:off x="6793444" y="3189713"/>
                <a:ext cx="128784" cy="1946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6" name="Straight Connector 1395"/>
              <p:cNvCxnSpPr/>
              <p:nvPr/>
            </p:nvCxnSpPr>
            <p:spPr>
              <a:xfrm flipH="1">
                <a:off x="6985058" y="3306082"/>
                <a:ext cx="72575" cy="7520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397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0660" y="1754867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98" name="TextBox 1397"/>
              <p:cNvSpPr txBox="1"/>
              <p:nvPr/>
            </p:nvSpPr>
            <p:spPr>
              <a:xfrm>
                <a:off x="6115731" y="1789494"/>
                <a:ext cx="39137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MERIT</a:t>
                </a:r>
              </a:p>
            </p:txBody>
          </p:sp>
          <p:pic>
            <p:nvPicPr>
              <p:cNvPr id="1399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3930" y="1903763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0" name="TextBox 1399"/>
              <p:cNvSpPr txBox="1"/>
              <p:nvPr/>
            </p:nvSpPr>
            <p:spPr>
              <a:xfrm>
                <a:off x="6492969" y="1767764"/>
                <a:ext cx="50713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WSU</a:t>
                </a:r>
              </a:p>
            </p:txBody>
          </p:sp>
          <p:cxnSp>
            <p:nvCxnSpPr>
              <p:cNvPr id="1401" name="Straight Connector 1400"/>
              <p:cNvCxnSpPr/>
              <p:nvPr/>
            </p:nvCxnSpPr>
            <p:spPr>
              <a:xfrm>
                <a:off x="6320206" y="2034148"/>
                <a:ext cx="195262" cy="10881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2" name="Straight Connector 1401"/>
              <p:cNvCxnSpPr/>
              <p:nvPr/>
            </p:nvCxnSpPr>
            <p:spPr>
              <a:xfrm>
                <a:off x="6464485" y="1978732"/>
                <a:ext cx="127659" cy="4848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0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5747" y="3169871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4" name="TextBox 1403"/>
              <p:cNvSpPr txBox="1"/>
              <p:nvPr/>
            </p:nvSpPr>
            <p:spPr>
              <a:xfrm>
                <a:off x="7200927" y="3184462"/>
                <a:ext cx="60709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CAAREN</a:t>
                </a:r>
              </a:p>
            </p:txBody>
          </p:sp>
          <p:sp>
            <p:nvSpPr>
              <p:cNvPr id="1405" name="TextBox 1404"/>
              <p:cNvSpPr txBox="1"/>
              <p:nvPr/>
            </p:nvSpPr>
            <p:spPr>
              <a:xfrm>
                <a:off x="7662730" y="3152938"/>
                <a:ext cx="55305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GWU</a:t>
                </a:r>
              </a:p>
            </p:txBody>
          </p:sp>
          <p:cxnSp>
            <p:nvCxnSpPr>
              <p:cNvPr id="1406" name="Straight Connector 1405"/>
              <p:cNvCxnSpPr/>
              <p:nvPr/>
            </p:nvCxnSpPr>
            <p:spPr>
              <a:xfrm flipH="1" flipV="1">
                <a:off x="7624303" y="3363523"/>
                <a:ext cx="150870" cy="355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7" name="Straight Connector 1406"/>
              <p:cNvCxnSpPr/>
              <p:nvPr/>
            </p:nvCxnSpPr>
            <p:spPr>
              <a:xfrm flipV="1">
                <a:off x="7624303" y="3037171"/>
                <a:ext cx="183719" cy="16674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08" name="TextBox 1407"/>
              <p:cNvSpPr txBox="1"/>
              <p:nvPr/>
            </p:nvSpPr>
            <p:spPr>
              <a:xfrm>
                <a:off x="6692695" y="3546541"/>
                <a:ext cx="41349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WVN</a:t>
                </a:r>
              </a:p>
            </p:txBody>
          </p:sp>
          <p:pic>
            <p:nvPicPr>
              <p:cNvPr id="1409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3041" y="3448190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10" name="Straight Connector 1409"/>
              <p:cNvCxnSpPr/>
              <p:nvPr/>
            </p:nvCxnSpPr>
            <p:spPr>
              <a:xfrm flipV="1">
                <a:off x="6364382" y="2986954"/>
                <a:ext cx="1474378" cy="50556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1" name="TextBox 1410"/>
              <p:cNvSpPr txBox="1"/>
              <p:nvPr/>
            </p:nvSpPr>
            <p:spPr>
              <a:xfrm>
                <a:off x="5976846" y="3475623"/>
                <a:ext cx="37702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MOXI</a:t>
                </a:r>
              </a:p>
            </p:txBody>
          </p:sp>
          <p:pic>
            <p:nvPicPr>
              <p:cNvPr id="141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2833" y="3512111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13" name="Straight Connector 1412"/>
              <p:cNvCxnSpPr/>
              <p:nvPr/>
            </p:nvCxnSpPr>
            <p:spPr>
              <a:xfrm flipH="1">
                <a:off x="5891795" y="3605567"/>
                <a:ext cx="137160" cy="4572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4" name="TextBox 1413"/>
              <p:cNvSpPr txBox="1"/>
              <p:nvPr/>
            </p:nvSpPr>
            <p:spPr>
              <a:xfrm>
                <a:off x="5589639" y="3702164"/>
                <a:ext cx="54122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MOXI</a:t>
                </a:r>
              </a:p>
            </p:txBody>
          </p:sp>
          <p:cxnSp>
            <p:nvCxnSpPr>
              <p:cNvPr id="1415" name="Straight Connector 1414"/>
              <p:cNvCxnSpPr/>
              <p:nvPr/>
            </p:nvCxnSpPr>
            <p:spPr>
              <a:xfrm>
                <a:off x="6427604" y="2005378"/>
                <a:ext cx="1321585" cy="8871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16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3498" y="3800602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17" name="TextBox 1416"/>
              <p:cNvSpPr txBox="1"/>
              <p:nvPr/>
            </p:nvSpPr>
            <p:spPr>
              <a:xfrm>
                <a:off x="7643498" y="3834350"/>
                <a:ext cx="58984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BEN</a:t>
                </a:r>
              </a:p>
            </p:txBody>
          </p:sp>
          <p:cxnSp>
            <p:nvCxnSpPr>
              <p:cNvPr id="1418" name="Straight Connector 1417"/>
              <p:cNvCxnSpPr/>
              <p:nvPr/>
            </p:nvCxnSpPr>
            <p:spPr>
              <a:xfrm flipH="1" flipV="1">
                <a:off x="7744757" y="3747840"/>
                <a:ext cx="44453" cy="865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9" name="TextBox 1418"/>
              <p:cNvSpPr txBox="1"/>
              <p:nvPr/>
            </p:nvSpPr>
            <p:spPr>
              <a:xfrm>
                <a:off x="7892130" y="3501484"/>
                <a:ext cx="6263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NCSU</a:t>
                </a:r>
              </a:p>
            </p:txBody>
          </p:sp>
          <p:cxnSp>
            <p:nvCxnSpPr>
              <p:cNvPr id="1420" name="Straight Connector 1419"/>
              <p:cNvCxnSpPr/>
              <p:nvPr/>
            </p:nvCxnSpPr>
            <p:spPr>
              <a:xfrm flipV="1">
                <a:off x="7915271" y="3805566"/>
                <a:ext cx="91440" cy="3651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21" name="Picture 1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8717" y="3695643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22" name="Straight Connector 1421"/>
              <p:cNvCxnSpPr/>
              <p:nvPr/>
            </p:nvCxnSpPr>
            <p:spPr>
              <a:xfrm>
                <a:off x="7361957" y="3834169"/>
                <a:ext cx="320040" cy="7660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3" name="TextBox 1422"/>
              <p:cNvSpPr txBox="1"/>
              <p:nvPr/>
            </p:nvSpPr>
            <p:spPr>
              <a:xfrm>
                <a:off x="7025968" y="3576698"/>
                <a:ext cx="66197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RENCI</a:t>
                </a:r>
              </a:p>
            </p:txBody>
          </p:sp>
          <p:pic>
            <p:nvPicPr>
              <p:cNvPr id="1424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6762" y="2852188"/>
                <a:ext cx="390525" cy="2396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25" name="TextBox 1424"/>
              <p:cNvSpPr txBox="1"/>
              <p:nvPr/>
            </p:nvSpPr>
            <p:spPr>
              <a:xfrm>
                <a:off x="8006168" y="2853635"/>
                <a:ext cx="58655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MAX</a:t>
                </a:r>
              </a:p>
            </p:txBody>
          </p:sp>
          <p:pic>
            <p:nvPicPr>
              <p:cNvPr id="1426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4414" y="3300207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27" name="Straight Connector 1426"/>
              <p:cNvCxnSpPr>
                <a:endCxn id="1425" idx="1"/>
              </p:cNvCxnSpPr>
              <p:nvPr/>
            </p:nvCxnSpPr>
            <p:spPr>
              <a:xfrm flipV="1">
                <a:off x="7977421" y="2945968"/>
                <a:ext cx="28747" cy="664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8" name="Straight Connector 1427"/>
              <p:cNvCxnSpPr>
                <a:endCxn id="1425" idx="1"/>
              </p:cNvCxnSpPr>
              <p:nvPr/>
            </p:nvCxnSpPr>
            <p:spPr>
              <a:xfrm flipV="1">
                <a:off x="7960990" y="2945968"/>
                <a:ext cx="45178" cy="5845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9" name="Straight Connector 1428"/>
              <p:cNvCxnSpPr/>
              <p:nvPr/>
            </p:nvCxnSpPr>
            <p:spPr>
              <a:xfrm>
                <a:off x="8235340" y="3103267"/>
                <a:ext cx="178148" cy="27425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0" name="TextBox 1429"/>
              <p:cNvSpPr txBox="1"/>
              <p:nvPr/>
            </p:nvSpPr>
            <p:spPr>
              <a:xfrm>
                <a:off x="8299446" y="3158034"/>
                <a:ext cx="55051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MAX</a:t>
                </a:r>
              </a:p>
            </p:txBody>
          </p:sp>
          <p:pic>
            <p:nvPicPr>
              <p:cNvPr id="1431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4538" y="2375184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32" name="Straight Connector 1431"/>
              <p:cNvCxnSpPr>
                <a:stCxn id="1431" idx="2"/>
              </p:cNvCxnSpPr>
              <p:nvPr/>
            </p:nvCxnSpPr>
            <p:spPr>
              <a:xfrm>
                <a:off x="7759801" y="2667284"/>
                <a:ext cx="60645" cy="24100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3" name="TextBox 1432"/>
              <p:cNvSpPr txBox="1"/>
              <p:nvPr/>
            </p:nvSpPr>
            <p:spPr>
              <a:xfrm>
                <a:off x="7514834" y="2401319"/>
                <a:ext cx="61122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MAGPI</a:t>
                </a:r>
              </a:p>
            </p:txBody>
          </p:sp>
          <p:pic>
            <p:nvPicPr>
              <p:cNvPr id="1434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8760" y="2118323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35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8251" y="2537656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36" name="Straight Connector 1435"/>
              <p:cNvCxnSpPr/>
              <p:nvPr/>
            </p:nvCxnSpPr>
            <p:spPr>
              <a:xfrm flipV="1">
                <a:off x="7868359" y="2310792"/>
                <a:ext cx="70897" cy="1025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7" name="Straight Connector 1436"/>
              <p:cNvCxnSpPr/>
              <p:nvPr/>
            </p:nvCxnSpPr>
            <p:spPr>
              <a:xfrm>
                <a:off x="7901276" y="2581203"/>
                <a:ext cx="914400" cy="10704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38" name="TextBox 1437"/>
              <p:cNvSpPr txBox="1"/>
              <p:nvPr/>
            </p:nvSpPr>
            <p:spPr>
              <a:xfrm>
                <a:off x="7743916" y="1980942"/>
                <a:ext cx="63306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Rutgers</a:t>
                </a:r>
              </a:p>
            </p:txBody>
          </p:sp>
          <p:sp>
            <p:nvSpPr>
              <p:cNvPr id="1439" name="TextBox 1438"/>
              <p:cNvSpPr txBox="1"/>
              <p:nvPr/>
            </p:nvSpPr>
            <p:spPr>
              <a:xfrm>
                <a:off x="8617739" y="2418063"/>
                <a:ext cx="49341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Princeton</a:t>
                </a:r>
              </a:p>
            </p:txBody>
          </p:sp>
          <p:pic>
            <p:nvPicPr>
              <p:cNvPr id="1440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2723" y="1978732"/>
                <a:ext cx="499541" cy="290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1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4182" y="1648303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42" name="Straight Connector 1441"/>
              <p:cNvCxnSpPr/>
              <p:nvPr/>
            </p:nvCxnSpPr>
            <p:spPr>
              <a:xfrm flipH="1">
                <a:off x="8269200" y="1902431"/>
                <a:ext cx="40610" cy="42513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3" name="Straight Connector 1442"/>
              <p:cNvCxnSpPr/>
              <p:nvPr/>
            </p:nvCxnSpPr>
            <p:spPr>
              <a:xfrm flipH="1">
                <a:off x="8328387" y="2208867"/>
                <a:ext cx="314896" cy="14274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44" name="TextBox 1443"/>
              <p:cNvSpPr txBox="1"/>
              <p:nvPr/>
            </p:nvSpPr>
            <p:spPr>
              <a:xfrm>
                <a:off x="8528121" y="1996330"/>
                <a:ext cx="77987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NYSERNet</a:t>
                </a:r>
                <a:endParaRPr lang="en-US" sz="600" b="1" dirty="0"/>
              </a:p>
            </p:txBody>
          </p:sp>
          <p:sp>
            <p:nvSpPr>
              <p:cNvPr id="1445" name="TextBox 1444"/>
              <p:cNvSpPr txBox="1"/>
              <p:nvPr/>
            </p:nvSpPr>
            <p:spPr>
              <a:xfrm>
                <a:off x="8099006" y="1652348"/>
                <a:ext cx="61125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NoX</a:t>
                </a:r>
                <a:endParaRPr lang="en-US" sz="600" b="1" dirty="0"/>
              </a:p>
            </p:txBody>
          </p:sp>
          <p:pic>
            <p:nvPicPr>
              <p:cNvPr id="1446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5225" y="1337730"/>
                <a:ext cx="401637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7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6427" y="1117354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8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4787" y="99060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49" name="Straight Connector 1448"/>
              <p:cNvCxnSpPr/>
              <p:nvPr/>
            </p:nvCxnSpPr>
            <p:spPr>
              <a:xfrm>
                <a:off x="8053434" y="1509525"/>
                <a:ext cx="177007" cy="154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0" name="Straight Connector 1449"/>
              <p:cNvCxnSpPr/>
              <p:nvPr/>
            </p:nvCxnSpPr>
            <p:spPr>
              <a:xfrm>
                <a:off x="8258835" y="1385657"/>
                <a:ext cx="24970" cy="29734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1" name="Straight Connector 1450"/>
              <p:cNvCxnSpPr/>
              <p:nvPr/>
            </p:nvCxnSpPr>
            <p:spPr>
              <a:xfrm>
                <a:off x="8060447" y="1219200"/>
                <a:ext cx="198388" cy="444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52" name="TextBox 1451"/>
              <p:cNvSpPr txBox="1"/>
              <p:nvPr/>
            </p:nvSpPr>
            <p:spPr>
              <a:xfrm>
                <a:off x="7742190" y="854811"/>
                <a:ext cx="62248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GPO</a:t>
                </a:r>
              </a:p>
            </p:txBody>
          </p:sp>
          <p:pic>
            <p:nvPicPr>
              <p:cNvPr id="1453" name="Picture 1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2190" y="1191090"/>
                <a:ext cx="622300" cy="255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4" name="Picture 1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4251" y="961001"/>
                <a:ext cx="622300" cy="255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7697" y="1441585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6" name="Picture 1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4046" y="1061481"/>
                <a:ext cx="354013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57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9963" y="1419024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58" name="Straight Connector 1457"/>
              <p:cNvCxnSpPr/>
              <p:nvPr/>
            </p:nvCxnSpPr>
            <p:spPr>
              <a:xfrm>
                <a:off x="8617739" y="1663970"/>
                <a:ext cx="133971" cy="36324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9" name="Straight Connector 1458"/>
              <p:cNvCxnSpPr/>
              <p:nvPr/>
            </p:nvCxnSpPr>
            <p:spPr>
              <a:xfrm>
                <a:off x="8751710" y="1299916"/>
                <a:ext cx="49126" cy="74705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0" name="Straight Connector 1459"/>
              <p:cNvCxnSpPr/>
              <p:nvPr/>
            </p:nvCxnSpPr>
            <p:spPr>
              <a:xfrm flipH="1">
                <a:off x="8829521" y="1674509"/>
                <a:ext cx="136607" cy="33042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61" name="TextBox 1460"/>
              <p:cNvSpPr txBox="1"/>
              <p:nvPr/>
            </p:nvSpPr>
            <p:spPr>
              <a:xfrm>
                <a:off x="8488681" y="934892"/>
                <a:ext cx="64345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NYSERNet</a:t>
                </a:r>
                <a:endParaRPr lang="en-US" sz="600" b="1" dirty="0"/>
              </a:p>
            </p:txBody>
          </p:sp>
          <p:sp>
            <p:nvSpPr>
              <p:cNvPr id="1462" name="TextBox 1461"/>
              <p:cNvSpPr txBox="1"/>
              <p:nvPr/>
            </p:nvSpPr>
            <p:spPr>
              <a:xfrm>
                <a:off x="8323912" y="1318884"/>
                <a:ext cx="65506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Cornell</a:t>
                </a:r>
              </a:p>
            </p:txBody>
          </p:sp>
          <p:sp>
            <p:nvSpPr>
              <p:cNvPr id="1463" name="TextBox 1462"/>
              <p:cNvSpPr txBox="1"/>
              <p:nvPr/>
            </p:nvSpPr>
            <p:spPr>
              <a:xfrm>
                <a:off x="8839200" y="1636816"/>
                <a:ext cx="65043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NYU</a:t>
                </a:r>
              </a:p>
            </p:txBody>
          </p:sp>
          <p:pic>
            <p:nvPicPr>
              <p:cNvPr id="1464" name="Picture 1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7976" y="4514146"/>
                <a:ext cx="390525" cy="239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5" name="TextBox 1464"/>
              <p:cNvSpPr txBox="1"/>
              <p:nvPr/>
            </p:nvSpPr>
            <p:spPr>
              <a:xfrm>
                <a:off x="6678185" y="4503257"/>
                <a:ext cx="74106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SOX</a:t>
                </a:r>
              </a:p>
            </p:txBody>
          </p:sp>
          <p:cxnSp>
            <p:nvCxnSpPr>
              <p:cNvPr id="1466" name="Straight Connector 1465"/>
              <p:cNvCxnSpPr/>
              <p:nvPr/>
            </p:nvCxnSpPr>
            <p:spPr>
              <a:xfrm flipH="1" flipV="1">
                <a:off x="6849018" y="4298893"/>
                <a:ext cx="8819" cy="22370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67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8101" y="4056374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8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7964" y="4415816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9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8688" y="4333965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70" name="Picture 2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4342" y="4182350"/>
                <a:ext cx="401637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71" name="Picture 2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5830" y="4621726"/>
                <a:ext cx="498292" cy="2377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72" name="Picture 2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2306" y="3800602"/>
                <a:ext cx="829518" cy="1889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73" name="TextBox 1472"/>
              <p:cNvSpPr txBox="1"/>
              <p:nvPr/>
            </p:nvSpPr>
            <p:spPr>
              <a:xfrm>
                <a:off x="6057122" y="4618673"/>
                <a:ext cx="62767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PeachNet</a:t>
                </a:r>
                <a:endParaRPr lang="en-US" sz="600" b="1" dirty="0"/>
              </a:p>
            </p:txBody>
          </p:sp>
          <p:sp>
            <p:nvSpPr>
              <p:cNvPr id="1474" name="TextBox 1473"/>
              <p:cNvSpPr txBox="1"/>
              <p:nvPr/>
            </p:nvSpPr>
            <p:spPr>
              <a:xfrm>
                <a:off x="6156435" y="3770483"/>
                <a:ext cx="769499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CenturyLink</a:t>
                </a:r>
              </a:p>
            </p:txBody>
          </p:sp>
          <p:pic>
            <p:nvPicPr>
              <p:cNvPr id="1475" name="Picture 2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2190" y="3924467"/>
                <a:ext cx="335434" cy="223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76" name="TextBox 1475"/>
              <p:cNvSpPr txBox="1"/>
              <p:nvPr/>
            </p:nvSpPr>
            <p:spPr>
              <a:xfrm>
                <a:off x="5562964" y="3917608"/>
                <a:ext cx="31290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EPB</a:t>
                </a:r>
              </a:p>
            </p:txBody>
          </p:sp>
          <p:pic>
            <p:nvPicPr>
              <p:cNvPr id="1477" name="Picture 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1760" y="3517995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78" name="Straight Connector 1477"/>
              <p:cNvCxnSpPr/>
              <p:nvPr/>
            </p:nvCxnSpPr>
            <p:spPr>
              <a:xfrm flipH="1">
                <a:off x="5883910" y="3686687"/>
                <a:ext cx="559004" cy="2582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79" name="TextBox 1478"/>
              <p:cNvSpPr txBox="1"/>
              <p:nvPr/>
            </p:nvSpPr>
            <p:spPr>
              <a:xfrm>
                <a:off x="6342255" y="3385713"/>
                <a:ext cx="50327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UTC</a:t>
                </a:r>
              </a:p>
            </p:txBody>
          </p:sp>
          <p:cxnSp>
            <p:nvCxnSpPr>
              <p:cNvPr id="1480" name="Straight Connector 1479"/>
              <p:cNvCxnSpPr/>
              <p:nvPr/>
            </p:nvCxnSpPr>
            <p:spPr>
              <a:xfrm flipV="1">
                <a:off x="5902694" y="3917608"/>
                <a:ext cx="330016" cy="7992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1" name="Straight Connector 1480"/>
              <p:cNvCxnSpPr>
                <a:endCxn id="1473" idx="0"/>
              </p:cNvCxnSpPr>
              <p:nvPr/>
            </p:nvCxnSpPr>
            <p:spPr>
              <a:xfrm flipH="1">
                <a:off x="6370960" y="3933597"/>
                <a:ext cx="84928" cy="68507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2" name="Straight Connector 1481"/>
              <p:cNvCxnSpPr/>
              <p:nvPr/>
            </p:nvCxnSpPr>
            <p:spPr>
              <a:xfrm flipV="1">
                <a:off x="6576113" y="4621726"/>
                <a:ext cx="145900" cy="384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3" name="Straight Connector 1482"/>
              <p:cNvCxnSpPr/>
              <p:nvPr/>
            </p:nvCxnSpPr>
            <p:spPr>
              <a:xfrm flipH="1">
                <a:off x="6999618" y="4364913"/>
                <a:ext cx="585216" cy="16228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4" name="TextBox 1483"/>
              <p:cNvSpPr txBox="1"/>
              <p:nvPr/>
            </p:nvSpPr>
            <p:spPr>
              <a:xfrm>
                <a:off x="7144907" y="3956533"/>
                <a:ext cx="794671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Clemson</a:t>
                </a:r>
              </a:p>
            </p:txBody>
          </p:sp>
          <p:pic>
            <p:nvPicPr>
              <p:cNvPr id="1485" name="Picture 2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2518" y="4060768"/>
                <a:ext cx="744537" cy="238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486" name="Straight Connector 1485"/>
              <p:cNvCxnSpPr/>
              <p:nvPr/>
            </p:nvCxnSpPr>
            <p:spPr>
              <a:xfrm>
                <a:off x="6665008" y="4508555"/>
                <a:ext cx="107767" cy="5709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7" name="TextBox 1486"/>
              <p:cNvSpPr txBox="1"/>
              <p:nvPr/>
            </p:nvSpPr>
            <p:spPr>
              <a:xfrm>
                <a:off x="6350267" y="4211714"/>
                <a:ext cx="3257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SOX</a:t>
                </a:r>
              </a:p>
            </p:txBody>
          </p:sp>
          <p:cxnSp>
            <p:nvCxnSpPr>
              <p:cNvPr id="1488" name="Straight Connector 1487"/>
              <p:cNvCxnSpPr/>
              <p:nvPr/>
            </p:nvCxnSpPr>
            <p:spPr>
              <a:xfrm flipV="1">
                <a:off x="6932638" y="4298894"/>
                <a:ext cx="447023" cy="2237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89" name="TextBox 1488"/>
              <p:cNvSpPr txBox="1"/>
              <p:nvPr/>
            </p:nvSpPr>
            <p:spPr>
              <a:xfrm>
                <a:off x="7079477" y="4605618"/>
                <a:ext cx="43063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err="1"/>
                  <a:t>GATech</a:t>
                </a:r>
                <a:endParaRPr lang="en-US" sz="600" b="1" dirty="0"/>
              </a:p>
            </p:txBody>
          </p:sp>
          <p:cxnSp>
            <p:nvCxnSpPr>
              <p:cNvPr id="1490" name="Straight Connector 1489"/>
              <p:cNvCxnSpPr>
                <a:endCxn id="1468" idx="1"/>
              </p:cNvCxnSpPr>
              <p:nvPr/>
            </p:nvCxnSpPr>
            <p:spPr>
              <a:xfrm flipV="1">
                <a:off x="7072172" y="4595997"/>
                <a:ext cx="173736" cy="2267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91" name="Picture 2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8644" y="5187862"/>
                <a:ext cx="390525" cy="292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92" name="TextBox 1491"/>
              <p:cNvSpPr txBox="1"/>
              <p:nvPr/>
            </p:nvSpPr>
            <p:spPr>
              <a:xfrm>
                <a:off x="7239025" y="5209177"/>
                <a:ext cx="45441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FLR</a:t>
                </a:r>
              </a:p>
            </p:txBody>
          </p:sp>
          <p:pic>
            <p:nvPicPr>
              <p:cNvPr id="1493" name="Picture 3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344" y="5532754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94" name="Picture 3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2242" y="5446694"/>
                <a:ext cx="377825" cy="365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95" name="TextBox 1494"/>
              <p:cNvSpPr txBox="1"/>
              <p:nvPr/>
            </p:nvSpPr>
            <p:spPr>
              <a:xfrm>
                <a:off x="7256939" y="5736736"/>
                <a:ext cx="49480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FIU</a:t>
                </a:r>
              </a:p>
            </p:txBody>
          </p:sp>
          <p:sp>
            <p:nvSpPr>
              <p:cNvPr id="1496" name="TextBox 1495"/>
              <p:cNvSpPr txBox="1"/>
              <p:nvPr/>
            </p:nvSpPr>
            <p:spPr>
              <a:xfrm>
                <a:off x="7559081" y="5667047"/>
                <a:ext cx="77392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UFL</a:t>
                </a:r>
              </a:p>
            </p:txBody>
          </p:sp>
          <p:cxnSp>
            <p:nvCxnSpPr>
              <p:cNvPr id="1497" name="Straight Connector 1496"/>
              <p:cNvCxnSpPr/>
              <p:nvPr/>
            </p:nvCxnSpPr>
            <p:spPr>
              <a:xfrm>
                <a:off x="6871755" y="4298893"/>
                <a:ext cx="473215" cy="92568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8" name="Straight Connector 1497"/>
              <p:cNvCxnSpPr/>
              <p:nvPr/>
            </p:nvCxnSpPr>
            <p:spPr>
              <a:xfrm>
                <a:off x="7360304" y="5447241"/>
                <a:ext cx="27448" cy="13716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9" name="Straight Connector 1498"/>
              <p:cNvCxnSpPr/>
              <p:nvPr/>
            </p:nvCxnSpPr>
            <p:spPr>
              <a:xfrm>
                <a:off x="7540425" y="5418454"/>
                <a:ext cx="146321" cy="6633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00" name="Picture 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4625" y="1284329"/>
                <a:ext cx="217681" cy="315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01" name="Picture 4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0319" y="2707381"/>
                <a:ext cx="191137" cy="2795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02" name="Straight Connector 1501"/>
              <p:cNvCxnSpPr/>
              <p:nvPr/>
            </p:nvCxnSpPr>
            <p:spPr>
              <a:xfrm>
                <a:off x="5282691" y="2889013"/>
                <a:ext cx="261879" cy="306862"/>
              </a:xfrm>
              <a:prstGeom prst="line">
                <a:avLst/>
              </a:prstGeom>
              <a:ln w="158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03" name="Straight Connector 1502"/>
              <p:cNvCxnSpPr/>
              <p:nvPr/>
            </p:nvCxnSpPr>
            <p:spPr>
              <a:xfrm flipH="1">
                <a:off x="5781344" y="1462649"/>
                <a:ext cx="175938" cy="27432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04" name="Picture 9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724" y="3037771"/>
                <a:ext cx="427037" cy="311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05" name="Picture 10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6" y="3076529"/>
                <a:ext cx="195263" cy="195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06" name="TextBox 1505"/>
              <p:cNvSpPr txBox="1"/>
              <p:nvPr/>
            </p:nvSpPr>
            <p:spPr>
              <a:xfrm>
                <a:off x="-85651" y="2898673"/>
                <a:ext cx="543739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/>
                  <a:t>STANFORD</a:t>
                </a:r>
              </a:p>
            </p:txBody>
          </p:sp>
          <p:cxnSp>
            <p:nvCxnSpPr>
              <p:cNvPr id="1507" name="Straight Connector 1506"/>
              <p:cNvCxnSpPr/>
              <p:nvPr/>
            </p:nvCxnSpPr>
            <p:spPr>
              <a:xfrm>
                <a:off x="345329" y="3167158"/>
                <a:ext cx="13716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8" name="Straight Connector 1507"/>
              <p:cNvCxnSpPr/>
              <p:nvPr/>
            </p:nvCxnSpPr>
            <p:spPr>
              <a:xfrm flipV="1">
                <a:off x="281354" y="2934789"/>
                <a:ext cx="76852" cy="17928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09" name="Picture 1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70" y="3424985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10" name="Straight Connector 1509"/>
              <p:cNvCxnSpPr>
                <a:stCxn id="1509" idx="0"/>
                <a:endCxn id="1505" idx="2"/>
              </p:cNvCxnSpPr>
              <p:nvPr/>
            </p:nvCxnSpPr>
            <p:spPr>
              <a:xfrm flipV="1">
                <a:off x="129208" y="3271791"/>
                <a:ext cx="47590" cy="18288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11" name="Picture 1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209" y="3859342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12" name="Straight Connector 1511"/>
              <p:cNvCxnSpPr/>
              <p:nvPr/>
            </p:nvCxnSpPr>
            <p:spPr>
              <a:xfrm flipH="1">
                <a:off x="464853" y="3552067"/>
                <a:ext cx="278278" cy="327033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13" name="Picture 1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619" y="3140629"/>
                <a:ext cx="427037" cy="311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14" name="Picture 1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6505" y="3178216"/>
                <a:ext cx="195263" cy="195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15" name="TextBox 1514"/>
              <p:cNvSpPr txBox="1"/>
              <p:nvPr/>
            </p:nvSpPr>
            <p:spPr>
              <a:xfrm>
                <a:off x="3080148" y="3019346"/>
                <a:ext cx="76943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COLORADO</a:t>
                </a:r>
              </a:p>
            </p:txBody>
          </p:sp>
          <p:cxnSp>
            <p:nvCxnSpPr>
              <p:cNvPr id="1516" name="Straight Connector 1515"/>
              <p:cNvCxnSpPr/>
              <p:nvPr/>
            </p:nvCxnSpPr>
            <p:spPr>
              <a:xfrm flipH="1" flipV="1">
                <a:off x="3033430" y="3216626"/>
                <a:ext cx="235113" cy="363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17" name="Picture 1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847" y="3342379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18" name="Straight Connector 1517"/>
              <p:cNvCxnSpPr/>
              <p:nvPr/>
            </p:nvCxnSpPr>
            <p:spPr>
              <a:xfrm flipV="1">
                <a:off x="3191045" y="3346259"/>
                <a:ext cx="109755" cy="91644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19" name="Picture 1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0784" y="2694902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20" name="Straight Connector 1519"/>
              <p:cNvCxnSpPr>
                <a:stCxn id="1305" idx="0"/>
              </p:cNvCxnSpPr>
              <p:nvPr/>
            </p:nvCxnSpPr>
            <p:spPr>
              <a:xfrm flipV="1">
                <a:off x="1735632" y="2918719"/>
                <a:ext cx="47084" cy="27432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21" name="Picture 18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6687" y="1457592"/>
                <a:ext cx="427037" cy="311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22" name="Picture 19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1091" y="1490092"/>
                <a:ext cx="195263" cy="195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23" name="TextBox 1522"/>
              <p:cNvSpPr txBox="1"/>
              <p:nvPr/>
            </p:nvSpPr>
            <p:spPr>
              <a:xfrm>
                <a:off x="6042170" y="1334347"/>
                <a:ext cx="83595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MICHIGAN</a:t>
                </a:r>
              </a:p>
            </p:txBody>
          </p:sp>
          <p:cxnSp>
            <p:nvCxnSpPr>
              <p:cNvPr id="1524" name="Straight Connector 1523"/>
              <p:cNvCxnSpPr/>
              <p:nvPr/>
            </p:nvCxnSpPr>
            <p:spPr>
              <a:xfrm flipH="1">
                <a:off x="5871679" y="1680236"/>
                <a:ext cx="370590" cy="11267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25" name="Picture 2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7000" y="1260274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26" name="Straight Connector 1525"/>
              <p:cNvCxnSpPr/>
              <p:nvPr/>
            </p:nvCxnSpPr>
            <p:spPr>
              <a:xfrm flipV="1">
                <a:off x="6438953" y="1458482"/>
                <a:ext cx="274320" cy="9144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27" name="Picture 21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2518" y="811477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28" name="Straight Connector 1527"/>
              <p:cNvCxnSpPr/>
              <p:nvPr/>
            </p:nvCxnSpPr>
            <p:spPr>
              <a:xfrm>
                <a:off x="7624303" y="970553"/>
                <a:ext cx="274320" cy="95043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29" name="Picture 2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7752" y="1504202"/>
                <a:ext cx="427037" cy="311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0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9106" y="1204204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1" name="Picture 24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4475" y="1554717"/>
                <a:ext cx="182271" cy="182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2" name="TextBox 1531"/>
              <p:cNvSpPr txBox="1"/>
              <p:nvPr/>
            </p:nvSpPr>
            <p:spPr>
              <a:xfrm>
                <a:off x="7338181" y="1374757"/>
                <a:ext cx="660793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UMASS</a:t>
                </a:r>
              </a:p>
            </p:txBody>
          </p:sp>
          <p:cxnSp>
            <p:nvCxnSpPr>
              <p:cNvPr id="1533" name="Straight Connector 1532"/>
              <p:cNvCxnSpPr/>
              <p:nvPr/>
            </p:nvCxnSpPr>
            <p:spPr>
              <a:xfrm flipH="1" flipV="1">
                <a:off x="7270152" y="1399990"/>
                <a:ext cx="196082" cy="181016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34" name="Straight Connector 1533"/>
              <p:cNvCxnSpPr>
                <a:stCxn id="1445" idx="1"/>
              </p:cNvCxnSpPr>
              <p:nvPr/>
            </p:nvCxnSpPr>
            <p:spPr>
              <a:xfrm flipH="1" flipV="1">
                <a:off x="7789212" y="1685354"/>
                <a:ext cx="309794" cy="593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35" name="Picture 2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0622" y="648314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36" name="Straight Connector 1535"/>
              <p:cNvCxnSpPr>
                <a:endCxn id="1457" idx="0"/>
              </p:cNvCxnSpPr>
              <p:nvPr/>
            </p:nvCxnSpPr>
            <p:spPr>
              <a:xfrm>
                <a:off x="9026970" y="908542"/>
                <a:ext cx="0" cy="510482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37" name="Picture 27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9502" y="1993292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38" name="Straight Connector 1537"/>
              <p:cNvCxnSpPr>
                <a:endCxn id="1537" idx="3"/>
              </p:cNvCxnSpPr>
              <p:nvPr/>
            </p:nvCxnSpPr>
            <p:spPr>
              <a:xfrm flipH="1" flipV="1">
                <a:off x="7668577" y="2152042"/>
                <a:ext cx="230047" cy="56826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39" name="Picture 28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4100" y="1621766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40" name="Straight Connector 1539"/>
              <p:cNvCxnSpPr/>
              <p:nvPr/>
            </p:nvCxnSpPr>
            <p:spPr>
              <a:xfrm flipV="1">
                <a:off x="6750625" y="1833882"/>
                <a:ext cx="234433" cy="14706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41" name="Picture 2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6232" y="4339691"/>
                <a:ext cx="219075" cy="317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42" name="Straight Connector 1541"/>
              <p:cNvCxnSpPr/>
              <p:nvPr/>
            </p:nvCxnSpPr>
            <p:spPr>
              <a:xfrm>
                <a:off x="7803221" y="4371968"/>
                <a:ext cx="196109" cy="87695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543" name="Picture 3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925" y="3611961"/>
                <a:ext cx="407987" cy="377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44" name="Picture 31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9328" y="3325344"/>
                <a:ext cx="407987" cy="377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45" name="Picture 32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8577" y="3280176"/>
                <a:ext cx="407987" cy="377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46" name="TextBox 1545"/>
              <p:cNvSpPr txBox="1"/>
              <p:nvPr/>
            </p:nvSpPr>
            <p:spPr>
              <a:xfrm>
                <a:off x="4572000" y="228600"/>
                <a:ext cx="426544" cy="381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600" dirty="0"/>
              </a:p>
            </p:txBody>
          </p:sp>
          <p:pic>
            <p:nvPicPr>
              <p:cNvPr id="1547" name="Picture 33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2079" y="4136116"/>
                <a:ext cx="362807" cy="233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548" name="Straight Connector 1547"/>
              <p:cNvCxnSpPr/>
              <p:nvPr/>
            </p:nvCxnSpPr>
            <p:spPr>
              <a:xfrm>
                <a:off x="5675524" y="4238555"/>
                <a:ext cx="1153612" cy="4620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49" name="Straight Connector 1548"/>
              <p:cNvCxnSpPr/>
              <p:nvPr/>
            </p:nvCxnSpPr>
            <p:spPr>
              <a:xfrm>
                <a:off x="4988984" y="2938795"/>
                <a:ext cx="1824839" cy="136288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50" name="TextBox 1549"/>
              <p:cNvSpPr txBox="1"/>
              <p:nvPr/>
            </p:nvSpPr>
            <p:spPr>
              <a:xfrm>
                <a:off x="5253041" y="4144966"/>
                <a:ext cx="60703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err="1"/>
                  <a:t>KyRON</a:t>
                </a:r>
                <a:endParaRPr lang="en-US" sz="600" b="1" dirty="0"/>
              </a:p>
            </p:txBody>
          </p:sp>
          <p:pic>
            <p:nvPicPr>
              <p:cNvPr id="1551" name="Picture 3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4498" y="3986850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52" name="TextBox 1551"/>
              <p:cNvSpPr txBox="1"/>
              <p:nvPr/>
            </p:nvSpPr>
            <p:spPr>
              <a:xfrm>
                <a:off x="4717104" y="4190718"/>
                <a:ext cx="68890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Kentucky </a:t>
                </a:r>
              </a:p>
            </p:txBody>
          </p:sp>
          <p:cxnSp>
            <p:nvCxnSpPr>
              <p:cNvPr id="1553" name="Straight Connector 1552"/>
              <p:cNvCxnSpPr/>
              <p:nvPr/>
            </p:nvCxnSpPr>
            <p:spPr>
              <a:xfrm>
                <a:off x="5165019" y="4148440"/>
                <a:ext cx="150241" cy="6327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54" name="Picture 3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3950" y="4438492"/>
                <a:ext cx="354013" cy="3603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55" name="TextBox 1554"/>
              <p:cNvSpPr txBox="1"/>
              <p:nvPr/>
            </p:nvSpPr>
            <p:spPr>
              <a:xfrm>
                <a:off x="5079913" y="4652864"/>
                <a:ext cx="76054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/>
                  <a:t>UKYPKS2</a:t>
                </a:r>
              </a:p>
            </p:txBody>
          </p:sp>
          <p:cxnSp>
            <p:nvCxnSpPr>
              <p:cNvPr id="1556" name="Straight Connector 1555"/>
              <p:cNvCxnSpPr/>
              <p:nvPr/>
            </p:nvCxnSpPr>
            <p:spPr>
              <a:xfrm flipV="1">
                <a:off x="5399752" y="4333965"/>
                <a:ext cx="35054" cy="13235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57" name="Group 1556"/>
            <p:cNvGrpSpPr/>
            <p:nvPr/>
          </p:nvGrpSpPr>
          <p:grpSpPr>
            <a:xfrm>
              <a:off x="152400" y="4168503"/>
              <a:ext cx="2286000" cy="2156097"/>
              <a:chOff x="-9236" y="4191000"/>
              <a:chExt cx="2286000" cy="2156097"/>
            </a:xfrm>
          </p:grpSpPr>
          <p:grpSp>
            <p:nvGrpSpPr>
              <p:cNvPr id="1558" name="Group 1557"/>
              <p:cNvGrpSpPr/>
              <p:nvPr/>
            </p:nvGrpSpPr>
            <p:grpSpPr>
              <a:xfrm>
                <a:off x="-9236" y="4191000"/>
                <a:ext cx="2286000" cy="2156097"/>
                <a:chOff x="347571" y="4573479"/>
                <a:chExt cx="2286000" cy="2156097"/>
              </a:xfrm>
            </p:grpSpPr>
            <p:sp>
              <p:nvSpPr>
                <p:cNvPr id="1560" name="TextBox 1559"/>
                <p:cNvSpPr txBox="1"/>
                <p:nvPr/>
              </p:nvSpPr>
              <p:spPr>
                <a:xfrm>
                  <a:off x="621609" y="5354350"/>
                  <a:ext cx="2011962" cy="120032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InstaGENI Rack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ExoGENI Rack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</a:t>
                  </a:r>
                  <a:r>
                    <a:rPr lang="en-US" sz="900" dirty="0" err="1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OpenGENI</a:t>
                  </a: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Rack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</a:t>
                  </a:r>
                  <a:r>
                    <a:rPr lang="en-US" sz="900" dirty="0" err="1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CiscoGENI</a:t>
                  </a:r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 Rack</a:t>
                  </a:r>
                </a:p>
              </p:txBody>
            </p:sp>
            <p:sp>
              <p:nvSpPr>
                <p:cNvPr id="1561" name="Flowchart: Connector 15"/>
                <p:cNvSpPr/>
                <p:nvPr/>
              </p:nvSpPr>
              <p:spPr>
                <a:xfrm>
                  <a:off x="412277" y="5418454"/>
                  <a:ext cx="228600" cy="228600"/>
                </a:xfrm>
                <a:prstGeom prst="flowChartConnector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rgbClr val="595959"/>
                      </a:solidFill>
                    </a:rPr>
                    <a:t>IG</a:t>
                  </a:r>
                </a:p>
              </p:txBody>
            </p:sp>
            <p:sp>
              <p:nvSpPr>
                <p:cNvPr id="1562" name="TextBox 1561"/>
                <p:cNvSpPr txBox="1"/>
                <p:nvPr/>
              </p:nvSpPr>
              <p:spPr>
                <a:xfrm>
                  <a:off x="631914" y="6498744"/>
                  <a:ext cx="1085554" cy="230832"/>
                </a:xfrm>
                <a:prstGeom prst="rect">
                  <a:avLst/>
                </a:prstGeom>
                <a:noFill/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Regional Network</a:t>
                  </a:r>
                </a:p>
              </p:txBody>
            </p:sp>
            <p:sp>
              <p:nvSpPr>
                <p:cNvPr id="1563" name="Flowchart: Connector 9"/>
                <p:cNvSpPr/>
                <p:nvPr/>
              </p:nvSpPr>
              <p:spPr>
                <a:xfrm>
                  <a:off x="424913" y="5669279"/>
                  <a:ext cx="228600" cy="228600"/>
                </a:xfrm>
                <a:prstGeom prst="flowChartConnector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900" b="1" dirty="0">
                      <a:solidFill>
                        <a:srgbClr val="595959"/>
                      </a:solidFill>
                    </a:rPr>
                    <a:t>EG</a:t>
                  </a:r>
                </a:p>
              </p:txBody>
            </p:sp>
            <p:sp>
              <p:nvSpPr>
                <p:cNvPr id="1564" name="Flowchart: Connector 11"/>
                <p:cNvSpPr/>
                <p:nvPr/>
              </p:nvSpPr>
              <p:spPr>
                <a:xfrm>
                  <a:off x="414453" y="5927443"/>
                  <a:ext cx="235793" cy="237744"/>
                </a:xfrm>
                <a:prstGeom prst="flowChartConnector">
                  <a:avLst/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800" b="1" dirty="0">
                      <a:solidFill>
                        <a:srgbClr val="595959"/>
                      </a:solidFill>
                    </a:rPr>
                    <a:t>OG</a:t>
                  </a:r>
                </a:p>
              </p:txBody>
            </p:sp>
            <p:sp>
              <p:nvSpPr>
                <p:cNvPr id="1565" name="Flowchart: Connector 12"/>
                <p:cNvSpPr/>
                <p:nvPr/>
              </p:nvSpPr>
              <p:spPr>
                <a:xfrm>
                  <a:off x="424182" y="6210922"/>
                  <a:ext cx="228600" cy="228600"/>
                </a:xfrm>
                <a:prstGeom prst="flowChartConnector">
                  <a:avLst/>
                </a:pr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sz="1000" b="1" dirty="0">
                      <a:solidFill>
                        <a:srgbClr val="595959"/>
                      </a:solidFill>
                    </a:rPr>
                    <a:t>CG</a:t>
                  </a:r>
                </a:p>
              </p:txBody>
            </p:sp>
            <p:sp>
              <p:nvSpPr>
                <p:cNvPr id="1566" name="Cloud 1565"/>
                <p:cNvSpPr/>
                <p:nvPr/>
              </p:nvSpPr>
              <p:spPr>
                <a:xfrm>
                  <a:off x="408900" y="6498744"/>
                  <a:ext cx="246156" cy="177851"/>
                </a:xfrm>
                <a:prstGeom prst="cloud">
                  <a:avLst/>
                </a:prstGeom>
                <a:gradFill>
                  <a:gsLst>
                    <a:gs pos="0">
                      <a:schemeClr val="bg2">
                        <a:lumMod val="7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 w="9525">
                  <a:solidFill>
                    <a:schemeClr val="tx1">
                      <a:lumMod val="85000"/>
                      <a:lumOff val="15000"/>
                      <a:alpha val="4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pic>
              <p:nvPicPr>
                <p:cNvPr id="1567" name="Picture 2" descr="C:\Users\zhenders\AppData\Local\Temp\wimax-tower-2.jpg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930" y="4836450"/>
                  <a:ext cx="221765" cy="3130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68" name="TextBox 1567"/>
                <p:cNvSpPr txBox="1"/>
                <p:nvPr/>
              </p:nvSpPr>
              <p:spPr>
                <a:xfrm>
                  <a:off x="635522" y="4605534"/>
                  <a:ext cx="1213508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kern="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Campus Network</a:t>
                  </a:r>
                </a:p>
                <a:p>
                  <a:endParaRPr lang="en-US" sz="900" kern="0" dirty="0">
                    <a:solidFill>
                      <a:srgbClr val="595959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Apple Chancery" pitchFamily="66" charset="0"/>
                  </a:endParaRPr>
                </a:p>
                <a:p>
                  <a:r>
                    <a:rPr lang="en-US" sz="900" kern="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WiMAX/LTE</a:t>
                  </a:r>
                </a:p>
              </p:txBody>
            </p:sp>
            <p:sp>
              <p:nvSpPr>
                <p:cNvPr id="1569" name="Oval 1568"/>
                <p:cNvSpPr/>
                <p:nvPr/>
              </p:nvSpPr>
              <p:spPr>
                <a:xfrm>
                  <a:off x="347571" y="4573479"/>
                  <a:ext cx="327798" cy="210905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pic>
              <p:nvPicPr>
                <p:cNvPr id="1570" name="Picture 6" descr="C:\Users\zhenders\AppData\Local\Microsoft\Windows\Temporary Internet Files\Content.IE5\5PSPOAOR\network-icon[1].pn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909" y="4581372"/>
                  <a:ext cx="195121" cy="1951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71" name="TextBox 1570"/>
                <p:cNvSpPr txBox="1"/>
                <p:nvPr/>
              </p:nvSpPr>
              <p:spPr>
                <a:xfrm>
                  <a:off x="640877" y="5149531"/>
                  <a:ext cx="1733333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595959"/>
                      </a:solidFill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Apple Chancery" pitchFamily="66" charset="0"/>
                    </a:rPr>
                    <a:t>Advanced Layer2 Service POP</a:t>
                  </a:r>
                </a:p>
              </p:txBody>
            </p:sp>
          </p:grpSp>
          <p:sp>
            <p:nvSpPr>
              <p:cNvPr id="1559" name="Oval 1558"/>
              <p:cNvSpPr/>
              <p:nvPr/>
            </p:nvSpPr>
            <p:spPr>
              <a:xfrm>
                <a:off x="76200" y="4724400"/>
                <a:ext cx="228600" cy="228600"/>
              </a:xfrm>
              <a:prstGeom prst="ellipse">
                <a:avLst/>
              </a:prstGeom>
              <a:solidFill>
                <a:srgbClr val="4D91A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0" name="Rectangle 169"/>
          <p:cNvSpPr/>
          <p:nvPr/>
        </p:nvSpPr>
        <p:spPr>
          <a:xfrm>
            <a:off x="6324600" y="228600"/>
            <a:ext cx="2712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GENI’s footprint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990600"/>
          </a:xfrm>
        </p:spPr>
        <p:txBody>
          <a:bodyPr/>
          <a:lstStyle/>
          <a:p>
            <a:r>
              <a:rPr lang="en-US" dirty="0"/>
              <a:t>GENI Network Architecture</a:t>
            </a:r>
          </a:p>
        </p:txBody>
      </p:sp>
      <p:sp>
        <p:nvSpPr>
          <p:cNvPr id="73731" name="Content Placeholder 9"/>
          <p:cNvSpPr>
            <a:spLocks noGrp="1"/>
          </p:cNvSpPr>
          <p:nvPr>
            <p:ph sz="half" idx="1"/>
          </p:nvPr>
        </p:nvSpPr>
        <p:spPr>
          <a:xfrm>
            <a:off x="129870" y="4952391"/>
            <a:ext cx="4267200" cy="1066800"/>
          </a:xfrm>
        </p:spPr>
        <p:txBody>
          <a:bodyPr/>
          <a:lstStyle/>
          <a:p>
            <a:r>
              <a:rPr lang="en-US" sz="2000" dirty="0">
                <a:cs typeface="Kozuka Gothic Pro L" pitchFamily="34" charset="-128"/>
              </a:rPr>
              <a:t>Flexible network / cloud research infrastructure</a:t>
            </a:r>
          </a:p>
          <a:p>
            <a:r>
              <a:rPr lang="en-US" sz="2000" dirty="0">
                <a:cs typeface="Kozuka Gothic Pro L" pitchFamily="34" charset="-128"/>
              </a:rPr>
              <a:t>Also suitable for physics, genomics, other domain science</a:t>
            </a:r>
          </a:p>
        </p:txBody>
      </p:sp>
      <p:sp>
        <p:nvSpPr>
          <p:cNvPr id="73732" name="Content Placeholder 9"/>
          <p:cNvSpPr>
            <a:spLocks noGrp="1"/>
          </p:cNvSpPr>
          <p:nvPr>
            <p:ph sz="half" idx="1"/>
          </p:nvPr>
        </p:nvSpPr>
        <p:spPr>
          <a:xfrm>
            <a:off x="4513263" y="4966759"/>
            <a:ext cx="4533900" cy="1066800"/>
          </a:xfrm>
        </p:spPr>
        <p:txBody>
          <a:bodyPr/>
          <a:lstStyle/>
          <a:p>
            <a:r>
              <a:rPr lang="en-US" sz="2000" dirty="0">
                <a:cs typeface="Kozuka Gothic Pro L" pitchFamily="34" charset="-128"/>
              </a:rPr>
              <a:t>Distributed cloud (racks) for content caching, acceleration, etc.</a:t>
            </a: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205539" y="3657600"/>
            <a:ext cx="1999043" cy="1236312"/>
            <a:chOff x="1009222" y="2836238"/>
            <a:chExt cx="1897564" cy="1176656"/>
          </a:xfrm>
        </p:grpSpPr>
        <p:sp>
          <p:nvSpPr>
            <p:cNvPr id="75" name="Rectangle 74"/>
            <p:cNvSpPr/>
            <p:nvPr/>
          </p:nvSpPr>
          <p:spPr>
            <a:xfrm>
              <a:off x="1009616" y="2836886"/>
              <a:ext cx="1880627" cy="117547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Kozuka Gothic Pro L" pitchFamily="34" charset="-128"/>
              </a:endParaRPr>
            </a:p>
          </p:txBody>
        </p:sp>
        <p:sp>
          <p:nvSpPr>
            <p:cNvPr id="73810" name="TextBox 73"/>
            <p:cNvSpPr txBox="1">
              <a:spLocks noChangeArrowheads="1"/>
            </p:cNvSpPr>
            <p:nvPr/>
          </p:nvSpPr>
          <p:spPr bwMode="auto">
            <a:xfrm>
              <a:off x="1040464" y="3579738"/>
              <a:ext cx="958269" cy="35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Legend</a:t>
              </a:r>
            </a:p>
          </p:txBody>
        </p:sp>
        <p:pic>
          <p:nvPicPr>
            <p:cNvPr id="73811" name="Picture 7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313" y="2974444"/>
              <a:ext cx="389345" cy="383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812" name="TextBox 75"/>
            <p:cNvSpPr txBox="1">
              <a:spLocks noChangeArrowheads="1"/>
            </p:cNvSpPr>
            <p:nvPr/>
          </p:nvSpPr>
          <p:spPr bwMode="auto">
            <a:xfrm>
              <a:off x="1009222" y="3280160"/>
              <a:ext cx="988471" cy="35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/>
                <a:t>GENI-enabled </a:t>
              </a:r>
            </a:p>
            <a:p>
              <a:pPr algn="ctr"/>
              <a:r>
                <a:rPr lang="en-US" sz="900"/>
                <a:t>hardware</a:t>
              </a:r>
            </a:p>
          </p:txBody>
        </p:sp>
        <p:cxnSp>
          <p:nvCxnSpPr>
            <p:cNvPr id="79" name="Shape 109"/>
            <p:cNvCxnSpPr/>
            <p:nvPr/>
          </p:nvCxnSpPr>
          <p:spPr>
            <a:xfrm>
              <a:off x="2044864" y="3578738"/>
              <a:ext cx="690166" cy="151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14" name="TextBox 77"/>
            <p:cNvSpPr txBox="1">
              <a:spLocks noChangeArrowheads="1"/>
            </p:cNvSpPr>
            <p:nvPr/>
          </p:nvSpPr>
          <p:spPr bwMode="auto">
            <a:xfrm>
              <a:off x="1874273" y="3579738"/>
              <a:ext cx="1032513" cy="35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/>
                <a:t>Layer 3</a:t>
              </a:r>
            </a:p>
            <a:p>
              <a:pPr algn="ctr"/>
              <a:r>
                <a:rPr lang="en-US" sz="900"/>
                <a:t>Control Plane</a:t>
              </a:r>
            </a:p>
          </p:txBody>
        </p:sp>
        <p:sp>
          <p:nvSpPr>
            <p:cNvPr id="73815" name="TextBox 78"/>
            <p:cNvSpPr txBox="1">
              <a:spLocks noChangeArrowheads="1"/>
            </p:cNvSpPr>
            <p:nvPr/>
          </p:nvSpPr>
          <p:spPr bwMode="auto">
            <a:xfrm>
              <a:off x="2045802" y="3095494"/>
              <a:ext cx="738869" cy="35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/>
                <a:t>Layer 2</a:t>
              </a:r>
            </a:p>
            <a:p>
              <a:pPr algn="ctr"/>
              <a:r>
                <a:rPr lang="en-US" sz="900"/>
                <a:t>Data Plane</a:t>
              </a:r>
            </a:p>
          </p:txBody>
        </p:sp>
        <p:cxnSp>
          <p:nvCxnSpPr>
            <p:cNvPr id="82" name="Shape 99"/>
            <p:cNvCxnSpPr/>
            <p:nvPr/>
          </p:nvCxnSpPr>
          <p:spPr>
            <a:xfrm>
              <a:off x="2044864" y="3095250"/>
              <a:ext cx="690166" cy="1510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3B9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flipH="1">
            <a:off x="4529139" y="1524000"/>
            <a:ext cx="4233861" cy="2075941"/>
            <a:chOff x="239713" y="1521562"/>
            <a:chExt cx="4233861" cy="2075941"/>
          </a:xfrm>
        </p:grpSpPr>
        <p:grpSp>
          <p:nvGrpSpPr>
            <p:cNvPr id="20" name="Group 19"/>
            <p:cNvGrpSpPr/>
            <p:nvPr/>
          </p:nvGrpSpPr>
          <p:grpSpPr>
            <a:xfrm>
              <a:off x="239713" y="1521562"/>
              <a:ext cx="3760788" cy="2075941"/>
              <a:chOff x="239713" y="1521562"/>
              <a:chExt cx="3760788" cy="2075941"/>
            </a:xfrm>
          </p:grpSpPr>
          <p:cxnSp>
            <p:nvCxnSpPr>
              <p:cNvPr id="46" name="Shape 21"/>
              <p:cNvCxnSpPr/>
              <p:nvPr/>
            </p:nvCxnSpPr>
            <p:spPr bwMode="auto">
              <a:xfrm rot="10800000">
                <a:off x="3271839" y="2698750"/>
                <a:ext cx="728662" cy="590550"/>
              </a:xfrm>
              <a:prstGeom prst="curvedConnector3">
                <a:avLst>
                  <a:gd name="adj1" fmla="val 50000"/>
                </a:avLst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hape 21"/>
              <p:cNvCxnSpPr/>
              <p:nvPr/>
            </p:nvCxnSpPr>
            <p:spPr bwMode="auto">
              <a:xfrm rot="10800000">
                <a:off x="3162300" y="3106738"/>
                <a:ext cx="838200" cy="182562"/>
              </a:xfrm>
              <a:prstGeom prst="curvedConnector3">
                <a:avLst>
                  <a:gd name="adj1" fmla="val 50000"/>
                </a:avLst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239713" y="1521562"/>
                <a:ext cx="3248654" cy="2075941"/>
                <a:chOff x="239713" y="1521562"/>
                <a:chExt cx="3248654" cy="2075941"/>
              </a:xfrm>
            </p:grpSpPr>
            <p:pic>
              <p:nvPicPr>
                <p:cNvPr id="6" name="Picture 88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4163" y="1521562"/>
                  <a:ext cx="788578" cy="479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7" name="Picture 88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21263" y="1523724"/>
                  <a:ext cx="785020" cy="4770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8" name="Picture 88"/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alphaModFix/>
                </a:blip>
                <a:srcRect/>
                <a:stretch>
                  <a:fillRect/>
                </a:stretch>
              </p:blipFill>
              <p:spPr bwMode="auto">
                <a:xfrm>
                  <a:off x="1671682" y="2410284"/>
                  <a:ext cx="1242000" cy="8779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9" name="Picture 88"/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alphaModFix/>
                </a:blip>
                <a:srcRect/>
                <a:stretch>
                  <a:fillRect/>
                </a:stretch>
              </p:blipFill>
              <p:spPr bwMode="auto">
                <a:xfrm>
                  <a:off x="301353" y="2269080"/>
                  <a:ext cx="977004" cy="593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73739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330046" y="2249405"/>
                  <a:ext cx="948499" cy="307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</a:rPr>
                    <a:t>Metro</a:t>
                  </a:r>
                </a:p>
              </p:txBody>
            </p:sp>
            <p:sp>
              <p:nvSpPr>
                <p:cNvPr id="7374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741923" y="2464633"/>
                  <a:ext cx="1170987" cy="5539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00000"/>
                      </a:solidFill>
                    </a:rPr>
                    <a:t>Research</a:t>
                  </a:r>
                </a:p>
                <a:p>
                  <a:pPr algn="ctr"/>
                  <a:r>
                    <a:rPr lang="en-US" sz="1000" dirty="0">
                      <a:solidFill>
                        <a:srgbClr val="000000"/>
                      </a:solidFill>
                    </a:rPr>
                    <a:t>Backbones</a:t>
                  </a:r>
                </a:p>
                <a:p>
                  <a:pPr algn="ctr"/>
                  <a:endParaRPr lang="en-US" sz="1000" dirty="0">
                    <a:solidFill>
                      <a:srgbClr val="BFBFBF"/>
                    </a:solidFill>
                  </a:endParaRPr>
                </a:p>
              </p:txBody>
            </p:sp>
            <p:sp>
              <p:nvSpPr>
                <p:cNvPr id="73741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111619" y="1550329"/>
                  <a:ext cx="1005377" cy="307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</a:rPr>
                    <a:t>Internet</a:t>
                  </a:r>
                </a:p>
              </p:txBody>
            </p:sp>
            <p:sp>
              <p:nvSpPr>
                <p:cNvPr id="7374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1119626" y="1541988"/>
                  <a:ext cx="642370" cy="307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/>
                    <a:t>ISP</a:t>
                  </a:r>
                </a:p>
              </p:txBody>
            </p:sp>
            <p:cxnSp>
              <p:nvCxnSpPr>
                <p:cNvPr id="15" name="Shape 14"/>
                <p:cNvCxnSpPr>
                  <a:stCxn id="9" idx="0"/>
                </p:cNvCxnSpPr>
                <p:nvPr/>
              </p:nvCxnSpPr>
              <p:spPr bwMode="auto">
                <a:xfrm rot="5400000" flipH="1" flipV="1">
                  <a:off x="688975" y="1906588"/>
                  <a:ext cx="465137" cy="261938"/>
                </a:xfrm>
                <a:prstGeom prst="curvedConnector2">
                  <a:avLst/>
                </a:prstGeom>
                <a:ln>
                  <a:solidFill>
                    <a:schemeClr val="accent2"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hape 21"/>
                <p:cNvCxnSpPr>
                  <a:stCxn id="6" idx="3"/>
                  <a:endCxn id="7" idx="1"/>
                </p:cNvCxnSpPr>
                <p:nvPr/>
              </p:nvCxnSpPr>
              <p:spPr bwMode="auto">
                <a:xfrm>
                  <a:off x="1782763" y="1760538"/>
                  <a:ext cx="439737" cy="1587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accent2">
                      <a:alpha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hape 27"/>
                <p:cNvCxnSpPr>
                  <a:stCxn id="9" idx="3"/>
                  <a:endCxn id="8" idx="1"/>
                </p:cNvCxnSpPr>
                <p:nvPr/>
              </p:nvCxnSpPr>
              <p:spPr bwMode="auto">
                <a:xfrm>
                  <a:off x="1277938" y="2566988"/>
                  <a:ext cx="393700" cy="282575"/>
                </a:xfrm>
                <a:prstGeom prst="curvedConnector3">
                  <a:avLst>
                    <a:gd name="adj1" fmla="val 50000"/>
                  </a:avLst>
                </a:prstGeom>
                <a:ln w="63500">
                  <a:solidFill>
                    <a:srgbClr val="F3B9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746" name="Picture 14"/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9713" y="2801658"/>
                  <a:ext cx="386425" cy="435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59" name="Picture 37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912910" y="1818948"/>
                  <a:ext cx="575457" cy="388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60" name="Picture 41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88749" y="2533040"/>
                  <a:ext cx="583820" cy="3303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76" name="Picture 41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578342" y="2941807"/>
                  <a:ext cx="583820" cy="3303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96" name="Picture 6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175" y="2492997"/>
                  <a:ext cx="366352" cy="3603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798" name="Picture 67"/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0336" y="2846706"/>
                  <a:ext cx="386426" cy="435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71" name="Shape 27"/>
                <p:cNvCxnSpPr>
                  <a:stCxn id="9" idx="2"/>
                </p:cNvCxnSpPr>
                <p:nvPr/>
              </p:nvCxnSpPr>
              <p:spPr bwMode="auto">
                <a:xfrm rot="16200000" flipH="1">
                  <a:off x="725487" y="2928938"/>
                  <a:ext cx="200025" cy="69850"/>
                </a:xfrm>
                <a:prstGeom prst="curvedConnector2">
                  <a:avLst/>
                </a:prstGeom>
                <a:ln w="63500">
                  <a:solidFill>
                    <a:srgbClr val="F3B9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800" name="Picture 69"/>
                <p:cNvPicPr>
                  <a:picLocks noChangeAspect="1"/>
                </p:cNvPicPr>
                <p:nvPr/>
              </p:nvPicPr>
              <p:blipFill>
                <a:blip r:embed="rId8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0898" y="3192072"/>
                  <a:ext cx="386425" cy="4054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801" name="Picture 7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1805" y="2826685"/>
                  <a:ext cx="373044" cy="365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83" name="Shape 27"/>
                <p:cNvCxnSpPr/>
                <p:nvPr/>
              </p:nvCxnSpPr>
              <p:spPr bwMode="auto">
                <a:xfrm rot="5400000" flipH="1" flipV="1">
                  <a:off x="608012" y="3009901"/>
                  <a:ext cx="328613" cy="36512"/>
                </a:xfrm>
                <a:prstGeom prst="curvedConnector3">
                  <a:avLst>
                    <a:gd name="adj1" fmla="val 50000"/>
                  </a:avLst>
                </a:prstGeom>
                <a:ln w="63500">
                  <a:solidFill>
                    <a:srgbClr val="F3B9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3806" name="Picture 86" descr="MCj03108780000[1]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5052" y="2881743"/>
                  <a:ext cx="272673" cy="4621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87" name="Shape 27"/>
                <p:cNvCxnSpPr>
                  <a:endCxn id="9" idx="2"/>
                </p:cNvCxnSpPr>
                <p:nvPr/>
              </p:nvCxnSpPr>
              <p:spPr bwMode="auto">
                <a:xfrm flipV="1">
                  <a:off x="592138" y="2863850"/>
                  <a:ext cx="198437" cy="139700"/>
                </a:xfrm>
                <a:prstGeom prst="curvedConnector2">
                  <a:avLst/>
                </a:prstGeom>
                <a:ln w="63500">
                  <a:solidFill>
                    <a:srgbClr val="F3B94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3" name="Shape 21"/>
            <p:cNvCxnSpPr/>
            <p:nvPr/>
          </p:nvCxnSpPr>
          <p:spPr bwMode="auto">
            <a:xfrm rot="10800000">
              <a:off x="3487737" y="2014538"/>
              <a:ext cx="985837" cy="403225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flipH="1">
            <a:off x="3173412" y="1433539"/>
            <a:ext cx="2397127" cy="3671861"/>
            <a:chOff x="3444873" y="1433539"/>
            <a:chExt cx="2397127" cy="3671861"/>
          </a:xfrm>
        </p:grpSpPr>
        <p:pic>
          <p:nvPicPr>
            <p:cNvPr id="73754" name="Picture 4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3107" y="3697609"/>
              <a:ext cx="582148" cy="330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55" name="Picture 4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76453" y="3260479"/>
              <a:ext cx="583820" cy="330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56" name="Picture 2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255" y="2696547"/>
              <a:ext cx="473413" cy="1184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58" name="Picture 37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73668" y="2222710"/>
              <a:ext cx="573784" cy="388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Shape 21"/>
            <p:cNvCxnSpPr/>
            <p:nvPr/>
          </p:nvCxnSpPr>
          <p:spPr bwMode="auto">
            <a:xfrm rot="10800000">
              <a:off x="5046663" y="2417763"/>
              <a:ext cx="795337" cy="67945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hape 21"/>
            <p:cNvCxnSpPr/>
            <p:nvPr/>
          </p:nvCxnSpPr>
          <p:spPr bwMode="auto">
            <a:xfrm rot="5400000">
              <a:off x="5013325" y="3641725"/>
              <a:ext cx="106363" cy="4763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hape 21"/>
            <p:cNvCxnSpPr/>
            <p:nvPr/>
          </p:nvCxnSpPr>
          <p:spPr bwMode="auto">
            <a:xfrm rot="10800000">
              <a:off x="5360987" y="3425825"/>
              <a:ext cx="476250" cy="349250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3B9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hape 21"/>
            <p:cNvCxnSpPr/>
            <p:nvPr/>
          </p:nvCxnSpPr>
          <p:spPr bwMode="auto">
            <a:xfrm rot="10800000">
              <a:off x="4473575" y="3289300"/>
              <a:ext cx="303213" cy="136525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3B9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 bwMode="auto">
            <a:xfrm rot="16200000" flipH="1">
              <a:off x="2249487" y="3376612"/>
              <a:ext cx="2809875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780" name="Picture 2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756021" y="1433539"/>
              <a:ext cx="1268012" cy="58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81" name="Picture 5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701174" y="4133071"/>
              <a:ext cx="717649" cy="408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hape 21"/>
            <p:cNvCxnSpPr/>
            <p:nvPr/>
          </p:nvCxnSpPr>
          <p:spPr bwMode="auto">
            <a:xfrm rot="5400000">
              <a:off x="5009357" y="4079081"/>
              <a:ext cx="106362" cy="317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783" name="TextBox 52"/>
            <p:cNvSpPr txBox="1">
              <a:spLocks noChangeArrowheads="1"/>
            </p:cNvSpPr>
            <p:nvPr/>
          </p:nvSpPr>
          <p:spPr bwMode="auto">
            <a:xfrm>
              <a:off x="3620520" y="4583549"/>
              <a:ext cx="2005735" cy="307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Regional Networks</a:t>
              </a:r>
            </a:p>
          </p:txBody>
        </p:sp>
        <p:cxnSp>
          <p:nvCxnSpPr>
            <p:cNvPr id="57" name="Shape 21"/>
            <p:cNvCxnSpPr/>
            <p:nvPr/>
          </p:nvCxnSpPr>
          <p:spPr bwMode="auto">
            <a:xfrm rot="10800000">
              <a:off x="4473575" y="3289300"/>
              <a:ext cx="300038" cy="573088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3B94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795" name="Picture 6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934" y="3227110"/>
              <a:ext cx="311148" cy="306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97" name="TextBox 66"/>
            <p:cNvSpPr txBox="1">
              <a:spLocks noChangeArrowheads="1"/>
            </p:cNvSpPr>
            <p:nvPr/>
          </p:nvSpPr>
          <p:spPr bwMode="auto">
            <a:xfrm>
              <a:off x="3444873" y="4843826"/>
              <a:ext cx="2392160" cy="26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1100"/>
            </a:p>
          </p:txBody>
        </p:sp>
        <p:cxnSp>
          <p:nvCxnSpPr>
            <p:cNvPr id="89" name="Shape 21"/>
            <p:cNvCxnSpPr/>
            <p:nvPr/>
          </p:nvCxnSpPr>
          <p:spPr bwMode="auto">
            <a:xfrm rot="5400000" flipH="1" flipV="1">
              <a:off x="4489450" y="2597150"/>
              <a:ext cx="317500" cy="30480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H="1">
            <a:off x="486915" y="1219200"/>
            <a:ext cx="3508824" cy="3621254"/>
            <a:chOff x="5101776" y="1236663"/>
            <a:chExt cx="3508824" cy="3621254"/>
          </a:xfrm>
        </p:grpSpPr>
        <p:pic>
          <p:nvPicPr>
            <p:cNvPr id="73786" name="Picture 55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flipH="1">
              <a:off x="5176261" y="1478587"/>
              <a:ext cx="1396821" cy="58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5101776" y="1236663"/>
              <a:ext cx="3508824" cy="3621254"/>
              <a:chOff x="5101776" y="1236663"/>
              <a:chExt cx="3508824" cy="3621254"/>
            </a:xfrm>
          </p:grpSpPr>
          <p:pic>
            <p:nvPicPr>
              <p:cNvPr id="73738" name="Picture 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9168" y="3212093"/>
                <a:ext cx="429919" cy="585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7" name="Picture 68" descr="Wireless Router, Added 04/20/2004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7791" y="4274889"/>
                <a:ext cx="548691" cy="487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8" name="Picture 9"/>
              <p:cNvPicPr>
                <a:picLocks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4371" y="2246068"/>
                <a:ext cx="612259" cy="800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49" name="Picture 18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8180680" y="3580819"/>
                <a:ext cx="388099" cy="4905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0" name="Picture 19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2205" y="4274889"/>
                <a:ext cx="416536" cy="487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1" name="Picture 20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4211" y="2811668"/>
                <a:ext cx="376389" cy="382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2" name="Picture 4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479761" y="2823348"/>
                <a:ext cx="583820" cy="362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3" name="Picture 5"/>
              <p:cNvPicPr>
                <a:picLocks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6834045" y="1523634"/>
                <a:ext cx="1604252" cy="470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57" name="Picture 37"/>
              <p:cNvPicPr>
                <a:picLocks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842051" y="2903433"/>
                <a:ext cx="573784" cy="388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3" name="Shape 21"/>
              <p:cNvCxnSpPr/>
              <p:nvPr/>
            </p:nvCxnSpPr>
            <p:spPr bwMode="auto">
              <a:xfrm flipV="1">
                <a:off x="8062913" y="3003550"/>
                <a:ext cx="171450" cy="158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hape 21"/>
              <p:cNvCxnSpPr/>
              <p:nvPr/>
            </p:nvCxnSpPr>
            <p:spPr bwMode="auto">
              <a:xfrm>
                <a:off x="7956550" y="3825875"/>
                <a:ext cx="223838" cy="0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hape 21"/>
              <p:cNvCxnSpPr/>
              <p:nvPr/>
            </p:nvCxnSpPr>
            <p:spPr bwMode="auto">
              <a:xfrm>
                <a:off x="7947025" y="4518025"/>
                <a:ext cx="195263" cy="158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hape 21"/>
              <p:cNvCxnSpPr/>
              <p:nvPr/>
            </p:nvCxnSpPr>
            <p:spPr bwMode="auto">
              <a:xfrm>
                <a:off x="6910388" y="3719513"/>
                <a:ext cx="463550" cy="106362"/>
              </a:xfrm>
              <a:prstGeom prst="curvedConnector3">
                <a:avLst>
                  <a:gd name="adj1" fmla="val 50000"/>
                </a:avLst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hape 21"/>
              <p:cNvCxnSpPr/>
              <p:nvPr/>
            </p:nvCxnSpPr>
            <p:spPr bwMode="auto">
              <a:xfrm rot="16200000" flipH="1">
                <a:off x="6846094" y="3966369"/>
                <a:ext cx="576262" cy="527050"/>
              </a:xfrm>
              <a:prstGeom prst="curvedConnector2">
                <a:avLst/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hape 21"/>
              <p:cNvCxnSpPr/>
              <p:nvPr/>
            </p:nvCxnSpPr>
            <p:spPr bwMode="auto">
              <a:xfrm rot="5400000" flipH="1" flipV="1">
                <a:off x="6872287" y="3003551"/>
                <a:ext cx="606425" cy="609600"/>
              </a:xfrm>
              <a:prstGeom prst="curvedConnector2">
                <a:avLst/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3767" name="Picture 4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37033" y="3609182"/>
                <a:ext cx="582148" cy="330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0" name="Shape 21"/>
              <p:cNvCxnSpPr/>
              <p:nvPr/>
            </p:nvCxnSpPr>
            <p:spPr bwMode="auto">
              <a:xfrm rot="10800000">
                <a:off x="6127750" y="3292476"/>
                <a:ext cx="425450" cy="212725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hape 21"/>
              <p:cNvCxnSpPr/>
              <p:nvPr/>
            </p:nvCxnSpPr>
            <p:spPr bwMode="auto">
              <a:xfrm>
                <a:off x="6419850" y="3775075"/>
                <a:ext cx="158750" cy="1588"/>
              </a:xfrm>
              <a:prstGeom prst="curvedConnector3">
                <a:avLst>
                  <a:gd name="adj1" fmla="val 50000"/>
                </a:avLst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auto">
              <a:xfrm rot="16200000" flipH="1">
                <a:off x="4326731" y="3367882"/>
                <a:ext cx="279241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784" name="TextBox 53"/>
              <p:cNvSpPr txBox="1">
                <a:spLocks noChangeArrowheads="1"/>
              </p:cNvSpPr>
              <p:nvPr/>
            </p:nvSpPr>
            <p:spPr bwMode="auto">
              <a:xfrm>
                <a:off x="6076248" y="4550181"/>
                <a:ext cx="1005377" cy="307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Campus</a:t>
                </a:r>
              </a:p>
            </p:txBody>
          </p:sp>
          <p:pic>
            <p:nvPicPr>
              <p:cNvPr id="73787" name="Picture 56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9798" y="2980181"/>
                <a:ext cx="235870" cy="23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788" name="TextBox 57"/>
              <p:cNvSpPr txBox="1">
                <a:spLocks noChangeArrowheads="1"/>
              </p:cNvSpPr>
              <p:nvPr/>
            </p:nvSpPr>
            <p:spPr bwMode="auto">
              <a:xfrm>
                <a:off x="7647045" y="2853380"/>
                <a:ext cx="334568" cy="400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rgbClr val="F79646"/>
                    </a:solidFill>
                    <a:latin typeface="Apple Casual" charset="0"/>
                    <a:ea typeface="Apple Casual" charset="0"/>
                    <a:cs typeface="Apple Casual" charset="0"/>
                  </a:rPr>
                  <a:t>g</a:t>
                </a:r>
              </a:p>
            </p:txBody>
          </p:sp>
          <p:pic>
            <p:nvPicPr>
              <p:cNvPr id="73789" name="Picture 41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374371" y="3644219"/>
                <a:ext cx="582148" cy="362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790" name="Picture 59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736" y="3801053"/>
                <a:ext cx="237543" cy="231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791" name="TextBox 60"/>
              <p:cNvSpPr txBox="1">
                <a:spLocks noChangeArrowheads="1"/>
              </p:cNvSpPr>
              <p:nvPr/>
            </p:nvSpPr>
            <p:spPr bwMode="auto">
              <a:xfrm>
                <a:off x="7541655" y="3674251"/>
                <a:ext cx="334568" cy="400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rgbClr val="F79646"/>
                    </a:solidFill>
                    <a:latin typeface="Apple Casual" charset="0"/>
                    <a:ea typeface="Apple Casual" charset="0"/>
                    <a:cs typeface="Apple Casual" charset="0"/>
                  </a:rPr>
                  <a:t>g</a:t>
                </a:r>
              </a:p>
            </p:txBody>
          </p:sp>
          <p:pic>
            <p:nvPicPr>
              <p:cNvPr id="73792" name="Picture 61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322" y="4550181"/>
                <a:ext cx="235871" cy="231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793" name="TextBox 62"/>
              <p:cNvSpPr txBox="1">
                <a:spLocks noChangeArrowheads="1"/>
              </p:cNvSpPr>
              <p:nvPr/>
            </p:nvSpPr>
            <p:spPr bwMode="auto">
              <a:xfrm>
                <a:off x="7670464" y="4411701"/>
                <a:ext cx="332894" cy="4000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rgbClr val="F79646"/>
                    </a:solidFill>
                    <a:latin typeface="Apple Casual" charset="0"/>
                    <a:ea typeface="Apple Casual" charset="0"/>
                    <a:cs typeface="Apple Casual" charset="0"/>
                  </a:rPr>
                  <a:t>g</a:t>
                </a:r>
              </a:p>
            </p:txBody>
          </p:sp>
          <p:pic>
            <p:nvPicPr>
              <p:cNvPr id="73794" name="Picture 63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4976" y="3664241"/>
                <a:ext cx="237543" cy="2335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804" name="Picture 82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101776" y="1236663"/>
                <a:ext cx="267654" cy="263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805" name="Picture 97" descr="MCj03108780000[1]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710255" y="2316143"/>
                <a:ext cx="403154" cy="685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808" name="Picture 6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8100" y="3302189"/>
                <a:ext cx="332896" cy="832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3" name="Shape 21"/>
              <p:cNvCxnSpPr>
                <a:stCxn id="73805" idx="3"/>
              </p:cNvCxnSpPr>
              <p:nvPr/>
            </p:nvCxnSpPr>
            <p:spPr bwMode="auto">
              <a:xfrm rot="10800000" flipV="1">
                <a:off x="6280151" y="2659007"/>
                <a:ext cx="430105" cy="23659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hape 21"/>
              <p:cNvCxnSpPr/>
              <p:nvPr/>
            </p:nvCxnSpPr>
            <p:spPr bwMode="auto">
              <a:xfrm rot="16200000" flipV="1">
                <a:off x="6578600" y="3022600"/>
                <a:ext cx="349250" cy="95250"/>
              </a:xfrm>
              <a:prstGeom prst="curvedConnector3">
                <a:avLst>
                  <a:gd name="adj1" fmla="val 50000"/>
                </a:avLst>
              </a:prstGeom>
              <a:ln w="63500">
                <a:solidFill>
                  <a:srgbClr val="F3B94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7" name="Picture 64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3052" y="3654389"/>
                <a:ext cx="234948" cy="231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9886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4"/>
          <p:cNvSpPr>
            <a:spLocks noChangeArrowheads="1"/>
          </p:cNvSpPr>
          <p:nvPr/>
        </p:nvSpPr>
        <p:spPr bwMode="auto">
          <a:xfrm>
            <a:off x="-11289" y="5791200"/>
            <a:ext cx="9144000" cy="762000"/>
          </a:xfrm>
          <a:prstGeom prst="rect">
            <a:avLst/>
          </a:prstGeom>
          <a:solidFill>
            <a:srgbClr val="A2B4AB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400" dirty="0">
              <a:ea typeface="Kozuka Gothic Pro L" charset="0"/>
              <a:cs typeface="Kozuka Gothic Pro L" charset="0"/>
            </a:endParaRPr>
          </a:p>
        </p:txBody>
      </p:sp>
      <p:pic>
        <p:nvPicPr>
          <p:cNvPr id="48130" name="Picture 2" descr="MCj02875010000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16510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7848600" cy="715963"/>
          </a:xfrm>
        </p:spPr>
        <p:txBody>
          <a:bodyPr/>
          <a:lstStyle/>
          <a:p>
            <a:pPr eaLnBrk="1" hangingPunct="1"/>
            <a:r>
              <a:rPr lang="en-US" sz="3200" dirty="0"/>
              <a:t>Federation</a:t>
            </a:r>
            <a:br>
              <a:rPr lang="en-US" sz="3200" dirty="0"/>
            </a:br>
            <a:r>
              <a:rPr lang="en-US" sz="2000" dirty="0"/>
              <a:t>GENI grows by GENI-enabling heterogeneous infrastructure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33400" y="5722203"/>
            <a:ext cx="830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ea typeface="ＭＳ Ｐゴシック" charset="-128"/>
                <a:cs typeface="ＭＳ Ｐゴシック" charset="-128"/>
              </a:rPr>
              <a:t>Avoid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 technology 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“lock in” 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and </a:t>
            </a:r>
            <a:r>
              <a:rPr lang="en-US" sz="2400" b="1" dirty="0">
                <a:ea typeface="ＭＳ Ｐゴシック" charset="-128"/>
                <a:cs typeface="ＭＳ Ｐゴシック" charset="-128"/>
              </a:rPr>
              <a:t>grow quickly </a:t>
            </a:r>
            <a:r>
              <a:rPr lang="en-US" sz="2400" dirty="0">
                <a:ea typeface="ＭＳ Ｐゴシック" charset="-128"/>
                <a:cs typeface="ＭＳ Ｐゴシック" charset="-128"/>
              </a:rPr>
              <a:t>by incorporating existing and new infrastructure</a:t>
            </a:r>
          </a:p>
        </p:txBody>
      </p:sp>
      <p:grpSp>
        <p:nvGrpSpPr>
          <p:cNvPr id="48135" name="Group 7"/>
          <p:cNvGrpSpPr>
            <a:grpSpLocks/>
          </p:cNvGrpSpPr>
          <p:nvPr/>
        </p:nvGrpSpPr>
        <p:grpSpPr bwMode="auto">
          <a:xfrm>
            <a:off x="2598738" y="1876425"/>
            <a:ext cx="2136775" cy="1581150"/>
            <a:chOff x="2971" y="430"/>
            <a:chExt cx="1728" cy="1158"/>
          </a:xfrm>
        </p:grpSpPr>
        <p:sp>
          <p:nvSpPr>
            <p:cNvPr id="218120" name="Freeform 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1" name="Freeform 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2" name="Freeform 10"/>
            <p:cNvSpPr>
              <a:spLocks/>
            </p:cNvSpPr>
            <p:nvPr/>
          </p:nvSpPr>
          <p:spPr bwMode="auto">
            <a:xfrm>
              <a:off x="3054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3" name="Freeform 11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4" name="Freeform 12"/>
            <p:cNvSpPr>
              <a:spLocks/>
            </p:cNvSpPr>
            <p:nvPr/>
          </p:nvSpPr>
          <p:spPr bwMode="auto">
            <a:xfrm>
              <a:off x="3601" y="1432"/>
              <a:ext cx="30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5" name="Freeform 13"/>
            <p:cNvSpPr>
              <a:spLocks/>
            </p:cNvSpPr>
            <p:nvPr/>
          </p:nvSpPr>
          <p:spPr bwMode="auto">
            <a:xfrm>
              <a:off x="4111" y="1360"/>
              <a:ext cx="12" cy="52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6" name="Freeform 14"/>
            <p:cNvSpPr>
              <a:spLocks/>
            </p:cNvSpPr>
            <p:nvPr/>
          </p:nvSpPr>
          <p:spPr bwMode="auto">
            <a:xfrm>
              <a:off x="4340" y="1049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7" name="Freeform 15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8" name="Freeform 16"/>
            <p:cNvSpPr>
              <a:spLocks/>
            </p:cNvSpPr>
            <p:nvPr/>
          </p:nvSpPr>
          <p:spPr bwMode="auto">
            <a:xfrm>
              <a:off x="4501" y="574"/>
              <a:ext cx="5" cy="36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29" name="Freeform 17"/>
            <p:cNvSpPr>
              <a:spLocks/>
            </p:cNvSpPr>
            <p:nvPr/>
          </p:nvSpPr>
          <p:spPr bwMode="auto">
            <a:xfrm>
              <a:off x="4135" y="490"/>
              <a:ext cx="30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0" name="Line 18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1" name="Line 19"/>
            <p:cNvSpPr>
              <a:spLocks noChangeShapeType="1"/>
            </p:cNvSpPr>
            <p:nvPr/>
          </p:nvSpPr>
          <p:spPr bwMode="auto">
            <a:xfrm flipH="1" flipV="1">
              <a:off x="3529" y="568"/>
              <a:ext cx="54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2" name="Freeform 20"/>
            <p:cNvSpPr>
              <a:spLocks/>
            </p:cNvSpPr>
            <p:nvPr/>
          </p:nvSpPr>
          <p:spPr bwMode="auto">
            <a:xfrm>
              <a:off x="3128" y="814"/>
              <a:ext cx="5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37" name="Text Box 22"/>
          <p:cNvSpPr txBox="1">
            <a:spLocks noChangeArrowheads="1"/>
          </p:cNvSpPr>
          <p:nvPr/>
        </p:nvSpPr>
        <p:spPr bwMode="auto">
          <a:xfrm>
            <a:off x="2954338" y="249237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ea typeface="ＭＳ Ｐゴシック" charset="-128"/>
                <a:cs typeface="ＭＳ Ｐゴシック" charset="-128"/>
              </a:rPr>
              <a:t>Backbone #1</a:t>
            </a:r>
          </a:p>
        </p:txBody>
      </p:sp>
      <p:grpSp>
        <p:nvGrpSpPr>
          <p:cNvPr id="48138" name="Group 23"/>
          <p:cNvGrpSpPr>
            <a:grpSpLocks/>
          </p:cNvGrpSpPr>
          <p:nvPr/>
        </p:nvGrpSpPr>
        <p:grpSpPr bwMode="auto">
          <a:xfrm>
            <a:off x="2182813" y="3252788"/>
            <a:ext cx="2136775" cy="1579562"/>
            <a:chOff x="2971" y="430"/>
            <a:chExt cx="1728" cy="1158"/>
          </a:xfrm>
        </p:grpSpPr>
        <p:sp>
          <p:nvSpPr>
            <p:cNvPr id="218136" name="Freeform 2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7" name="Freeform 2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8" name="Freeform 26"/>
            <p:cNvSpPr>
              <a:spLocks/>
            </p:cNvSpPr>
            <p:nvPr/>
          </p:nvSpPr>
          <p:spPr bwMode="auto">
            <a:xfrm>
              <a:off x="3054" y="1109"/>
              <a:ext cx="103" cy="23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39" name="Freeform 27"/>
            <p:cNvSpPr>
              <a:spLocks/>
            </p:cNvSpPr>
            <p:nvPr/>
          </p:nvSpPr>
          <p:spPr bwMode="auto">
            <a:xfrm>
              <a:off x="3205" y="1366"/>
              <a:ext cx="42" cy="13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0" name="Freeform 28"/>
            <p:cNvSpPr>
              <a:spLocks/>
            </p:cNvSpPr>
            <p:nvPr/>
          </p:nvSpPr>
          <p:spPr bwMode="auto">
            <a:xfrm>
              <a:off x="3601" y="1432"/>
              <a:ext cx="30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1" name="Freeform 29"/>
            <p:cNvSpPr>
              <a:spLocks/>
            </p:cNvSpPr>
            <p:nvPr/>
          </p:nvSpPr>
          <p:spPr bwMode="auto">
            <a:xfrm>
              <a:off x="4111" y="1360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2" name="Freeform 30"/>
            <p:cNvSpPr>
              <a:spLocks/>
            </p:cNvSpPr>
            <p:nvPr/>
          </p:nvSpPr>
          <p:spPr bwMode="auto">
            <a:xfrm>
              <a:off x="4340" y="1048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3" name="Freeform 31"/>
            <p:cNvSpPr>
              <a:spLocks/>
            </p:cNvSpPr>
            <p:nvPr/>
          </p:nvSpPr>
          <p:spPr bwMode="auto">
            <a:xfrm>
              <a:off x="4585" y="839"/>
              <a:ext cx="60" cy="71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4" name="Freeform 32"/>
            <p:cNvSpPr>
              <a:spLocks/>
            </p:cNvSpPr>
            <p:nvPr/>
          </p:nvSpPr>
          <p:spPr bwMode="auto">
            <a:xfrm>
              <a:off x="4501" y="574"/>
              <a:ext cx="5" cy="36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5" name="Freeform 33"/>
            <p:cNvSpPr>
              <a:spLocks/>
            </p:cNvSpPr>
            <p:nvPr/>
          </p:nvSpPr>
          <p:spPr bwMode="auto">
            <a:xfrm>
              <a:off x="4135" y="491"/>
              <a:ext cx="30" cy="50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6" name="Line 34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7" name="Line 35"/>
            <p:cNvSpPr>
              <a:spLocks noChangeShapeType="1"/>
            </p:cNvSpPr>
            <p:nvPr/>
          </p:nvSpPr>
          <p:spPr bwMode="auto">
            <a:xfrm flipH="1" flipV="1">
              <a:off x="3529" y="568"/>
              <a:ext cx="54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48" name="Freeform 36"/>
            <p:cNvSpPr>
              <a:spLocks/>
            </p:cNvSpPr>
            <p:nvPr/>
          </p:nvSpPr>
          <p:spPr bwMode="auto">
            <a:xfrm>
              <a:off x="3128" y="814"/>
              <a:ext cx="5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39" name="Text Box 37"/>
          <p:cNvSpPr txBox="1">
            <a:spLocks noChangeArrowheads="1"/>
          </p:cNvSpPr>
          <p:nvPr/>
        </p:nvSpPr>
        <p:spPr bwMode="auto">
          <a:xfrm>
            <a:off x="2819400" y="3867150"/>
            <a:ext cx="1095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ea typeface="ＭＳ Ｐゴシック" charset="-128"/>
                <a:cs typeface="ＭＳ Ｐゴシック" charset="-128"/>
              </a:rPr>
              <a:t>Regional</a:t>
            </a:r>
          </a:p>
        </p:txBody>
      </p:sp>
      <p:grpSp>
        <p:nvGrpSpPr>
          <p:cNvPr id="48140" name="Group 38"/>
          <p:cNvGrpSpPr>
            <a:grpSpLocks/>
          </p:cNvGrpSpPr>
          <p:nvPr/>
        </p:nvGrpSpPr>
        <p:grpSpPr bwMode="auto">
          <a:xfrm>
            <a:off x="4378325" y="1427163"/>
            <a:ext cx="1543050" cy="1244600"/>
            <a:chOff x="2971" y="430"/>
            <a:chExt cx="1728" cy="1158"/>
          </a:xfrm>
        </p:grpSpPr>
        <p:sp>
          <p:nvSpPr>
            <p:cNvPr id="218151" name="Freeform 3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2" name="Freeform 40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3" name="Freeform 41"/>
            <p:cNvSpPr>
              <a:spLocks/>
            </p:cNvSpPr>
            <p:nvPr/>
          </p:nvSpPr>
          <p:spPr bwMode="auto">
            <a:xfrm>
              <a:off x="3055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4" name="Freeform 42"/>
            <p:cNvSpPr>
              <a:spLocks/>
            </p:cNvSpPr>
            <p:nvPr/>
          </p:nvSpPr>
          <p:spPr bwMode="auto">
            <a:xfrm>
              <a:off x="3206" y="1366"/>
              <a:ext cx="41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5" name="Freeform 43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6" name="Freeform 44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7" name="Freeform 45"/>
            <p:cNvSpPr>
              <a:spLocks/>
            </p:cNvSpPr>
            <p:nvPr/>
          </p:nvSpPr>
          <p:spPr bwMode="auto">
            <a:xfrm>
              <a:off x="4340" y="1047"/>
              <a:ext cx="124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8" name="Freeform 46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59" name="Freeform 47"/>
            <p:cNvSpPr>
              <a:spLocks/>
            </p:cNvSpPr>
            <p:nvPr/>
          </p:nvSpPr>
          <p:spPr bwMode="auto">
            <a:xfrm>
              <a:off x="4502" y="573"/>
              <a:ext cx="5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0" name="Freeform 48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1" name="Line 49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2" name="Line 50"/>
            <p:cNvSpPr>
              <a:spLocks noChangeShapeType="1"/>
            </p:cNvSpPr>
            <p:nvPr/>
          </p:nvSpPr>
          <p:spPr bwMode="auto">
            <a:xfrm flipH="1" flipV="1">
              <a:off x="3529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3" name="Freeform 51"/>
            <p:cNvSpPr>
              <a:spLocks/>
            </p:cNvSpPr>
            <p:nvPr/>
          </p:nvSpPr>
          <p:spPr bwMode="auto">
            <a:xfrm>
              <a:off x="3127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41" name="Text Box 52"/>
          <p:cNvSpPr txBox="1">
            <a:spLocks noChangeArrowheads="1"/>
          </p:cNvSpPr>
          <p:nvPr/>
        </p:nvSpPr>
        <p:spPr bwMode="auto">
          <a:xfrm>
            <a:off x="4600057" y="1676400"/>
            <a:ext cx="1223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GENI Rack</a:t>
            </a:r>
          </a:p>
        </p:txBody>
      </p:sp>
      <p:grpSp>
        <p:nvGrpSpPr>
          <p:cNvPr id="48142" name="Group 53"/>
          <p:cNvGrpSpPr>
            <a:grpSpLocks/>
          </p:cNvGrpSpPr>
          <p:nvPr/>
        </p:nvGrpSpPr>
        <p:grpSpPr bwMode="auto">
          <a:xfrm>
            <a:off x="1406525" y="3649663"/>
            <a:ext cx="1185863" cy="1244600"/>
            <a:chOff x="2971" y="430"/>
            <a:chExt cx="1728" cy="1158"/>
          </a:xfrm>
        </p:grpSpPr>
        <p:sp>
          <p:nvSpPr>
            <p:cNvPr id="218166" name="Freeform 5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7" name="Freeform 5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8" name="Freeform 56"/>
            <p:cNvSpPr>
              <a:spLocks/>
            </p:cNvSpPr>
            <p:nvPr/>
          </p:nvSpPr>
          <p:spPr bwMode="auto">
            <a:xfrm>
              <a:off x="3054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69" name="Freeform 57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0" name="Freeform 58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1" name="Freeform 59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2" name="Freeform 60"/>
            <p:cNvSpPr>
              <a:spLocks/>
            </p:cNvSpPr>
            <p:nvPr/>
          </p:nvSpPr>
          <p:spPr bwMode="auto">
            <a:xfrm>
              <a:off x="4338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3" name="Freeform 61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4" name="Freeform 62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5" name="Freeform 63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6" name="Line 64"/>
            <p:cNvSpPr>
              <a:spLocks noChangeShapeType="1"/>
            </p:cNvSpPr>
            <p:nvPr/>
          </p:nvSpPr>
          <p:spPr bwMode="auto">
            <a:xfrm flipH="1">
              <a:off x="3852" y="520"/>
              <a:ext cx="19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7" name="Line 65"/>
            <p:cNvSpPr>
              <a:spLocks noChangeShapeType="1"/>
            </p:cNvSpPr>
            <p:nvPr/>
          </p:nvSpPr>
          <p:spPr bwMode="auto">
            <a:xfrm flipH="1" flipV="1">
              <a:off x="3528" y="567"/>
              <a:ext cx="5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78" name="Freeform 66"/>
            <p:cNvSpPr>
              <a:spLocks/>
            </p:cNvSpPr>
            <p:nvPr/>
          </p:nvSpPr>
          <p:spPr bwMode="auto">
            <a:xfrm>
              <a:off x="3126" y="814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grpSp>
        <p:nvGrpSpPr>
          <p:cNvPr id="48143" name="Group 67"/>
          <p:cNvGrpSpPr>
            <a:grpSpLocks/>
          </p:cNvGrpSpPr>
          <p:nvPr/>
        </p:nvGrpSpPr>
        <p:grpSpPr bwMode="auto">
          <a:xfrm>
            <a:off x="2667000" y="4343400"/>
            <a:ext cx="1981200" cy="1371600"/>
            <a:chOff x="2971" y="430"/>
            <a:chExt cx="1728" cy="1158"/>
          </a:xfrm>
        </p:grpSpPr>
        <p:sp>
          <p:nvSpPr>
            <p:cNvPr id="218180" name="Freeform 6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1" name="Freeform 6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2" name="Freeform 70"/>
            <p:cNvSpPr>
              <a:spLocks/>
            </p:cNvSpPr>
            <p:nvPr/>
          </p:nvSpPr>
          <p:spPr bwMode="auto">
            <a:xfrm>
              <a:off x="3054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3" name="Freeform 71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4" name="Freeform 72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5" name="Freeform 73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6" name="Freeform 74"/>
            <p:cNvSpPr>
              <a:spLocks/>
            </p:cNvSpPr>
            <p:nvPr/>
          </p:nvSpPr>
          <p:spPr bwMode="auto">
            <a:xfrm>
              <a:off x="4338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7" name="Freeform 75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8" name="Freeform 76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89" name="Freeform 77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0" name="Line 78"/>
            <p:cNvSpPr>
              <a:spLocks noChangeShapeType="1"/>
            </p:cNvSpPr>
            <p:nvPr/>
          </p:nvSpPr>
          <p:spPr bwMode="auto">
            <a:xfrm flipH="1">
              <a:off x="3852" y="520"/>
              <a:ext cx="19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1" name="Line 79"/>
            <p:cNvSpPr>
              <a:spLocks noChangeShapeType="1"/>
            </p:cNvSpPr>
            <p:nvPr/>
          </p:nvSpPr>
          <p:spPr bwMode="auto">
            <a:xfrm flipH="1" flipV="1">
              <a:off x="3528" y="567"/>
              <a:ext cx="5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2" name="Freeform 80"/>
            <p:cNvSpPr>
              <a:spLocks/>
            </p:cNvSpPr>
            <p:nvPr/>
          </p:nvSpPr>
          <p:spPr bwMode="auto">
            <a:xfrm>
              <a:off x="3126" y="814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44" name="Text Box 81"/>
          <p:cNvSpPr txBox="1">
            <a:spLocks noChangeArrowheads="1"/>
          </p:cNvSpPr>
          <p:nvPr/>
        </p:nvSpPr>
        <p:spPr bwMode="auto">
          <a:xfrm>
            <a:off x="2743200" y="4572000"/>
            <a:ext cx="1891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Emerging</a:t>
            </a:r>
            <a:br>
              <a:rPr lang="en-US" sz="1600" dirty="0">
                <a:ea typeface="ＭＳ Ｐゴシック" charset="-128"/>
                <a:cs typeface="ＭＳ Ｐゴシック" charset="-128"/>
              </a:rPr>
            </a:br>
            <a:r>
              <a:rPr lang="en-US" sz="1600" dirty="0">
                <a:ea typeface="ＭＳ Ｐゴシック" charset="-128"/>
                <a:cs typeface="ＭＳ Ｐゴシック" charset="-128"/>
              </a:rPr>
              <a:t>Cyber-</a:t>
            </a:r>
          </a:p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Infrastructures</a:t>
            </a:r>
          </a:p>
        </p:txBody>
      </p:sp>
      <p:grpSp>
        <p:nvGrpSpPr>
          <p:cNvPr id="48145" name="Group 82"/>
          <p:cNvGrpSpPr>
            <a:grpSpLocks/>
          </p:cNvGrpSpPr>
          <p:nvPr/>
        </p:nvGrpSpPr>
        <p:grpSpPr bwMode="auto">
          <a:xfrm>
            <a:off x="3844925" y="2801938"/>
            <a:ext cx="1543050" cy="1244600"/>
            <a:chOff x="2971" y="430"/>
            <a:chExt cx="1728" cy="1158"/>
          </a:xfrm>
        </p:grpSpPr>
        <p:sp>
          <p:nvSpPr>
            <p:cNvPr id="218195" name="Freeform 83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6" name="Freeform 8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7" name="Freeform 85"/>
            <p:cNvSpPr>
              <a:spLocks/>
            </p:cNvSpPr>
            <p:nvPr/>
          </p:nvSpPr>
          <p:spPr bwMode="auto">
            <a:xfrm>
              <a:off x="3055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8" name="Freeform 86"/>
            <p:cNvSpPr>
              <a:spLocks/>
            </p:cNvSpPr>
            <p:nvPr/>
          </p:nvSpPr>
          <p:spPr bwMode="auto">
            <a:xfrm>
              <a:off x="3206" y="1366"/>
              <a:ext cx="41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199" name="Freeform 87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0" name="Freeform 88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1" name="Freeform 89"/>
            <p:cNvSpPr>
              <a:spLocks/>
            </p:cNvSpPr>
            <p:nvPr/>
          </p:nvSpPr>
          <p:spPr bwMode="auto">
            <a:xfrm>
              <a:off x="4340" y="1047"/>
              <a:ext cx="124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2" name="Freeform 90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3" name="Freeform 91"/>
            <p:cNvSpPr>
              <a:spLocks/>
            </p:cNvSpPr>
            <p:nvPr/>
          </p:nvSpPr>
          <p:spPr bwMode="auto">
            <a:xfrm>
              <a:off x="4502" y="573"/>
              <a:ext cx="5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4" name="Freeform 92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5" name="Line 93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6" name="Line 94"/>
            <p:cNvSpPr>
              <a:spLocks noChangeShapeType="1"/>
            </p:cNvSpPr>
            <p:nvPr/>
          </p:nvSpPr>
          <p:spPr bwMode="auto">
            <a:xfrm flipH="1" flipV="1">
              <a:off x="3529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07" name="Freeform 95"/>
            <p:cNvSpPr>
              <a:spLocks/>
            </p:cNvSpPr>
            <p:nvPr/>
          </p:nvSpPr>
          <p:spPr bwMode="auto">
            <a:xfrm>
              <a:off x="3127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46" name="Text Box 96"/>
          <p:cNvSpPr txBox="1">
            <a:spLocks noChangeArrowheads="1"/>
          </p:cNvSpPr>
          <p:nvPr/>
        </p:nvSpPr>
        <p:spPr bwMode="auto">
          <a:xfrm>
            <a:off x="4256088" y="3219450"/>
            <a:ext cx="838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Access</a:t>
            </a:r>
            <a:br>
              <a:rPr lang="en-US" sz="1600">
                <a:ea typeface="ＭＳ Ｐゴシック" charset="-128"/>
                <a:cs typeface="ＭＳ Ｐゴシック" charset="-128"/>
              </a:rPr>
            </a:br>
            <a:r>
              <a:rPr lang="en-US" sz="1600">
                <a:ea typeface="ＭＳ Ｐゴシック" charset="-128"/>
                <a:cs typeface="ＭＳ Ｐゴシック" charset="-128"/>
              </a:rPr>
              <a:t>#1</a:t>
            </a:r>
          </a:p>
        </p:txBody>
      </p:sp>
      <p:grpSp>
        <p:nvGrpSpPr>
          <p:cNvPr id="48147" name="Group 97"/>
          <p:cNvGrpSpPr>
            <a:grpSpLocks/>
          </p:cNvGrpSpPr>
          <p:nvPr/>
        </p:nvGrpSpPr>
        <p:grpSpPr bwMode="auto">
          <a:xfrm>
            <a:off x="5921375" y="1492250"/>
            <a:ext cx="1958975" cy="1309688"/>
            <a:chOff x="2971" y="430"/>
            <a:chExt cx="1728" cy="1158"/>
          </a:xfrm>
        </p:grpSpPr>
        <p:sp>
          <p:nvSpPr>
            <p:cNvPr id="218210" name="Freeform 9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1" name="Freeform 9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2" name="Freeform 100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3" name="Freeform 101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4" name="Freeform 102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5" name="Freeform 103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6" name="Freeform 104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7" name="Freeform 105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8" name="Freeform 106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19" name="Freeform 107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0" name="Line 108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1" name="Line 109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2" name="Freeform 110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48" name="Text Box 111"/>
          <p:cNvSpPr txBox="1">
            <a:spLocks noChangeArrowheads="1"/>
          </p:cNvSpPr>
          <p:nvPr/>
        </p:nvSpPr>
        <p:spPr bwMode="auto">
          <a:xfrm>
            <a:off x="6219825" y="1843088"/>
            <a:ext cx="1266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Commercial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Clouds</a:t>
            </a:r>
          </a:p>
        </p:txBody>
      </p:sp>
      <p:grpSp>
        <p:nvGrpSpPr>
          <p:cNvPr id="48149" name="Group 112"/>
          <p:cNvGrpSpPr>
            <a:grpSpLocks/>
          </p:cNvGrpSpPr>
          <p:nvPr/>
        </p:nvGrpSpPr>
        <p:grpSpPr bwMode="auto">
          <a:xfrm>
            <a:off x="4675188" y="3719513"/>
            <a:ext cx="1958975" cy="1309687"/>
            <a:chOff x="2971" y="430"/>
            <a:chExt cx="1728" cy="1158"/>
          </a:xfrm>
        </p:grpSpPr>
        <p:sp>
          <p:nvSpPr>
            <p:cNvPr id="218225" name="Freeform 113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6" name="Freeform 11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CCFFCC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7" name="Freeform 115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8" name="Freeform 116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29" name="Freeform 117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0" name="Freeform 118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1" name="Freeform 119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2" name="Freeform 120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3" name="Freeform 121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4" name="Freeform 122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5" name="Line 123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6" name="Line 124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37" name="Freeform 125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grpSp>
        <p:nvGrpSpPr>
          <p:cNvPr id="48150" name="Group 126"/>
          <p:cNvGrpSpPr>
            <a:grpSpLocks/>
          </p:cNvGrpSpPr>
          <p:nvPr/>
        </p:nvGrpSpPr>
        <p:grpSpPr bwMode="auto">
          <a:xfrm>
            <a:off x="5943600" y="2743200"/>
            <a:ext cx="1958975" cy="1309688"/>
            <a:chOff x="2971" y="430"/>
            <a:chExt cx="1728" cy="1158"/>
          </a:xfrm>
        </p:grpSpPr>
        <p:sp>
          <p:nvSpPr>
            <p:cNvPr id="218239" name="Freeform 127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0" name="Freeform 12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1" name="Freeform 129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2" name="Freeform 130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3" name="Freeform 131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4" name="Freeform 132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5" name="Freeform 133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6" name="Freeform 134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7" name="Freeform 135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8" name="Freeform 136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49" name="Line 137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50" name="Line 138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51" name="Freeform 139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51" name="Text Box 140"/>
          <p:cNvSpPr txBox="1">
            <a:spLocks noChangeArrowheads="1"/>
          </p:cNvSpPr>
          <p:nvPr/>
        </p:nvSpPr>
        <p:spPr bwMode="auto">
          <a:xfrm>
            <a:off x="6324600" y="3094038"/>
            <a:ext cx="1268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Corporate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GENI suites</a:t>
            </a:r>
          </a:p>
        </p:txBody>
      </p:sp>
      <p:sp>
        <p:nvSpPr>
          <p:cNvPr id="48152" name="Text Box 141"/>
          <p:cNvSpPr txBox="1">
            <a:spLocks noChangeArrowheads="1"/>
          </p:cNvSpPr>
          <p:nvPr/>
        </p:nvSpPr>
        <p:spPr bwMode="auto">
          <a:xfrm>
            <a:off x="5100129" y="4135438"/>
            <a:ext cx="10059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ea typeface="ＭＳ Ｐゴシック" charset="-128"/>
                <a:cs typeface="ＭＳ Ｐゴシック" charset="-128"/>
              </a:rPr>
              <a:t>Non-US</a:t>
            </a:r>
          </a:p>
          <a:p>
            <a:pPr algn="ctr"/>
            <a:r>
              <a:rPr lang="en-US" sz="1600" dirty="0" err="1">
                <a:ea typeface="ＭＳ Ｐゴシック" charset="-128"/>
                <a:cs typeface="ＭＳ Ｐゴシック" charset="-128"/>
              </a:rPr>
              <a:t>Testbeds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53" name="Text Box 142"/>
          <p:cNvSpPr txBox="1">
            <a:spLocks noChangeArrowheads="1"/>
          </p:cNvSpPr>
          <p:nvPr/>
        </p:nvSpPr>
        <p:spPr bwMode="auto">
          <a:xfrm>
            <a:off x="1425575" y="3990975"/>
            <a:ext cx="1052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Research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Testbed</a:t>
            </a:r>
          </a:p>
        </p:txBody>
      </p:sp>
      <p:grpSp>
        <p:nvGrpSpPr>
          <p:cNvPr id="48154" name="Group 143"/>
          <p:cNvGrpSpPr>
            <a:grpSpLocks/>
          </p:cNvGrpSpPr>
          <p:nvPr/>
        </p:nvGrpSpPr>
        <p:grpSpPr bwMode="auto">
          <a:xfrm>
            <a:off x="1524000" y="2667000"/>
            <a:ext cx="1187450" cy="1244600"/>
            <a:chOff x="2971" y="430"/>
            <a:chExt cx="1728" cy="1158"/>
          </a:xfrm>
        </p:grpSpPr>
        <p:sp>
          <p:nvSpPr>
            <p:cNvPr id="218256" name="Freeform 14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57" name="Freeform 14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58" name="Freeform 146"/>
            <p:cNvSpPr>
              <a:spLocks/>
            </p:cNvSpPr>
            <p:nvPr/>
          </p:nvSpPr>
          <p:spPr bwMode="auto">
            <a:xfrm>
              <a:off x="3054" y="1108"/>
              <a:ext cx="104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59" name="Freeform 147"/>
            <p:cNvSpPr>
              <a:spLocks/>
            </p:cNvSpPr>
            <p:nvPr/>
          </p:nvSpPr>
          <p:spPr bwMode="auto">
            <a:xfrm>
              <a:off x="3204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0" name="Freeform 148"/>
            <p:cNvSpPr>
              <a:spLocks/>
            </p:cNvSpPr>
            <p:nvPr/>
          </p:nvSpPr>
          <p:spPr bwMode="auto">
            <a:xfrm>
              <a:off x="3602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1" name="Freeform 149"/>
            <p:cNvSpPr>
              <a:spLocks/>
            </p:cNvSpPr>
            <p:nvPr/>
          </p:nvSpPr>
          <p:spPr bwMode="auto">
            <a:xfrm>
              <a:off x="4110" y="1361"/>
              <a:ext cx="14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2" name="Freeform 150"/>
            <p:cNvSpPr>
              <a:spLocks/>
            </p:cNvSpPr>
            <p:nvPr/>
          </p:nvSpPr>
          <p:spPr bwMode="auto">
            <a:xfrm>
              <a:off x="4339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3" name="Freeform 151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4" name="Freeform 152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5" name="Freeform 153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6" name="Line 154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7" name="Line 155"/>
            <p:cNvSpPr>
              <a:spLocks noChangeShapeType="1"/>
            </p:cNvSpPr>
            <p:nvPr/>
          </p:nvSpPr>
          <p:spPr bwMode="auto">
            <a:xfrm flipH="1" flipV="1">
              <a:off x="3530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8268" name="Freeform 156"/>
            <p:cNvSpPr>
              <a:spLocks/>
            </p:cNvSpPr>
            <p:nvPr/>
          </p:nvSpPr>
          <p:spPr bwMode="auto">
            <a:xfrm>
              <a:off x="3128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8155" name="Text Box 157"/>
          <p:cNvSpPr txBox="1">
            <a:spLocks noChangeArrowheads="1"/>
          </p:cNvSpPr>
          <p:nvPr/>
        </p:nvSpPr>
        <p:spPr bwMode="auto">
          <a:xfrm>
            <a:off x="1666875" y="2887663"/>
            <a:ext cx="93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Campus</a:t>
            </a:r>
          </a:p>
        </p:txBody>
      </p:sp>
      <p:sp>
        <p:nvSpPr>
          <p:cNvPr id="218270" name="Freeform 158"/>
          <p:cNvSpPr>
            <a:spLocks/>
          </p:cNvSpPr>
          <p:nvPr/>
        </p:nvSpPr>
        <p:spPr bwMode="auto">
          <a:xfrm>
            <a:off x="1244600" y="2133600"/>
            <a:ext cx="5384800" cy="1917700"/>
          </a:xfrm>
          <a:custGeom>
            <a:avLst/>
            <a:gdLst/>
            <a:ahLst/>
            <a:cxnLst>
              <a:cxn ang="0">
                <a:pos x="176" y="816"/>
              </a:cxn>
              <a:cxn ang="0">
                <a:pos x="1280" y="720"/>
              </a:cxn>
              <a:cxn ang="0">
                <a:pos x="2432" y="144"/>
              </a:cxn>
              <a:cxn ang="0">
                <a:pos x="3344" y="48"/>
              </a:cxn>
              <a:cxn ang="0">
                <a:pos x="3776" y="432"/>
              </a:cxn>
              <a:cxn ang="0">
                <a:pos x="3440" y="1152"/>
              </a:cxn>
              <a:cxn ang="0">
                <a:pos x="2864" y="1440"/>
              </a:cxn>
              <a:cxn ang="0">
                <a:pos x="1904" y="1200"/>
              </a:cxn>
              <a:cxn ang="0">
                <a:pos x="1088" y="1248"/>
              </a:cxn>
              <a:cxn ang="0">
                <a:pos x="224" y="1056"/>
              </a:cxn>
              <a:cxn ang="0">
                <a:pos x="176" y="816"/>
              </a:cxn>
            </a:cxnLst>
            <a:rect l="0" t="0" r="r" b="b"/>
            <a:pathLst>
              <a:path w="3792" h="1448">
                <a:moveTo>
                  <a:pt x="176" y="816"/>
                </a:moveTo>
                <a:cubicBezTo>
                  <a:pt x="352" y="760"/>
                  <a:pt x="904" y="832"/>
                  <a:pt x="1280" y="720"/>
                </a:cubicBezTo>
                <a:cubicBezTo>
                  <a:pt x="1656" y="608"/>
                  <a:pt x="2088" y="256"/>
                  <a:pt x="2432" y="144"/>
                </a:cubicBezTo>
                <a:cubicBezTo>
                  <a:pt x="2776" y="32"/>
                  <a:pt x="3120" y="0"/>
                  <a:pt x="3344" y="48"/>
                </a:cubicBezTo>
                <a:cubicBezTo>
                  <a:pt x="3568" y="96"/>
                  <a:pt x="3760" y="248"/>
                  <a:pt x="3776" y="432"/>
                </a:cubicBezTo>
                <a:cubicBezTo>
                  <a:pt x="3792" y="616"/>
                  <a:pt x="3592" y="984"/>
                  <a:pt x="3440" y="1152"/>
                </a:cubicBezTo>
                <a:cubicBezTo>
                  <a:pt x="3288" y="1320"/>
                  <a:pt x="3120" y="1432"/>
                  <a:pt x="2864" y="1440"/>
                </a:cubicBezTo>
                <a:cubicBezTo>
                  <a:pt x="2608" y="1448"/>
                  <a:pt x="2200" y="1232"/>
                  <a:pt x="1904" y="1200"/>
                </a:cubicBezTo>
                <a:cubicBezTo>
                  <a:pt x="1608" y="1168"/>
                  <a:pt x="1368" y="1272"/>
                  <a:pt x="1088" y="1248"/>
                </a:cubicBezTo>
                <a:cubicBezTo>
                  <a:pt x="808" y="1224"/>
                  <a:pt x="376" y="1128"/>
                  <a:pt x="224" y="1056"/>
                </a:cubicBezTo>
                <a:cubicBezTo>
                  <a:pt x="72" y="984"/>
                  <a:pt x="0" y="872"/>
                  <a:pt x="176" y="816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gamma/>
                  <a:tint val="21176"/>
                  <a:invGamma/>
                </a:srgbClr>
              </a:gs>
              <a:gs pos="50000">
                <a:srgbClr val="FFFF00">
                  <a:alpha val="39000"/>
                </a:srgbClr>
              </a:gs>
              <a:gs pos="100000">
                <a:srgbClr val="FFFF00">
                  <a:gamma/>
                  <a:tint val="21176"/>
                  <a:invGamma/>
                </a:srgbClr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ea typeface="ＭＳ Ｐゴシック" pitchFamily="-107" charset="-128"/>
              <a:cs typeface="+mn-cs"/>
            </a:endParaRPr>
          </a:p>
        </p:txBody>
      </p:sp>
      <p:sp>
        <p:nvSpPr>
          <p:cNvPr id="48157" name="Line 159"/>
          <p:cNvSpPr>
            <a:spLocks noChangeShapeType="1"/>
          </p:cNvSpPr>
          <p:nvPr/>
        </p:nvSpPr>
        <p:spPr bwMode="auto">
          <a:xfrm flipV="1">
            <a:off x="1371600" y="15240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8" name="Text Box 160"/>
          <p:cNvSpPr txBox="1">
            <a:spLocks noChangeArrowheads="1"/>
          </p:cNvSpPr>
          <p:nvPr/>
        </p:nvSpPr>
        <p:spPr bwMode="auto">
          <a:xfrm>
            <a:off x="1600200" y="1219200"/>
            <a:ext cx="2971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>
                <a:ea typeface="ＭＳ Ｐゴシック" charset="-128"/>
                <a:cs typeface="ＭＳ Ｐゴシック" charset="-128"/>
              </a:rPr>
              <a:t>My experiment runs across</a:t>
            </a:r>
            <a:br>
              <a:rPr lang="en-US" sz="1600" i="1" dirty="0">
                <a:ea typeface="ＭＳ Ｐゴシック" charset="-128"/>
                <a:cs typeface="ＭＳ Ｐゴシック" charset="-128"/>
              </a:rPr>
            </a:br>
            <a:r>
              <a:rPr lang="en-US" sz="1600" i="1" dirty="0">
                <a:ea typeface="ＭＳ Ｐゴシック" charset="-128"/>
                <a:cs typeface="ＭＳ Ｐゴシック" charset="-128"/>
              </a:rPr>
              <a:t>the evolving GENI federation.</a:t>
            </a:r>
          </a:p>
        </p:txBody>
      </p:sp>
      <p:sp>
        <p:nvSpPr>
          <p:cNvPr id="48159" name="Text Box 161"/>
          <p:cNvSpPr txBox="1">
            <a:spLocks noChangeArrowheads="1"/>
          </p:cNvSpPr>
          <p:nvPr/>
        </p:nvSpPr>
        <p:spPr bwMode="auto">
          <a:xfrm>
            <a:off x="3886200" y="2895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a typeface="ＭＳ Ｐゴシック" charset="-128"/>
                <a:cs typeface="ＭＳ Ｐゴシック" charset="-128"/>
              </a:rPr>
              <a:t>My GENI Slice</a:t>
            </a:r>
          </a:p>
        </p:txBody>
      </p:sp>
      <p:pic>
        <p:nvPicPr>
          <p:cNvPr id="166" name="Picture 162" descr="MCj0240341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56125"/>
            <a:ext cx="1752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Text Box 163"/>
          <p:cNvSpPr txBox="1">
            <a:spLocks noChangeArrowheads="1"/>
          </p:cNvSpPr>
          <p:nvPr/>
        </p:nvSpPr>
        <p:spPr bwMode="auto">
          <a:xfrm>
            <a:off x="7239000" y="4038600"/>
            <a:ext cx="2057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ea typeface="ＭＳ Ｐゴシック" charset="-128"/>
                <a:cs typeface="ＭＳ Ｐゴシック" charset="-128"/>
              </a:rPr>
              <a:t>This approach looks remarkably familiar . . .</a:t>
            </a:r>
          </a:p>
        </p:txBody>
      </p:sp>
      <p:sp>
        <p:nvSpPr>
          <p:cNvPr id="168" name="Line 164"/>
          <p:cNvSpPr>
            <a:spLocks noChangeShapeType="1"/>
          </p:cNvSpPr>
          <p:nvPr/>
        </p:nvSpPr>
        <p:spPr bwMode="auto">
          <a:xfrm flipH="1">
            <a:off x="8382000" y="45720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goingActivitie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990600"/>
            <a:ext cx="8752358" cy="4660900"/>
          </a:xfrm>
          <a:prstGeom prst="rect">
            <a:avLst/>
          </a:prstGeom>
        </p:spPr>
      </p:pic>
      <p:sp>
        <p:nvSpPr>
          <p:cNvPr id="9" name="4-Point Star 8"/>
          <p:cNvSpPr>
            <a:spLocks noChangeAspect="1"/>
          </p:cNvSpPr>
          <p:nvPr/>
        </p:nvSpPr>
        <p:spPr>
          <a:xfrm>
            <a:off x="7924800" y="46939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6" name="4-Point Star 5"/>
          <p:cNvSpPr>
            <a:spLocks noChangeAspect="1"/>
          </p:cNvSpPr>
          <p:nvPr/>
        </p:nvSpPr>
        <p:spPr>
          <a:xfrm>
            <a:off x="3124200" y="43891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4" name="4-Point Star 3"/>
          <p:cNvSpPr>
            <a:spLocks noChangeAspect="1"/>
          </p:cNvSpPr>
          <p:nvPr/>
        </p:nvSpPr>
        <p:spPr>
          <a:xfrm>
            <a:off x="7620000" y="29413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8" name="4-Point Star 7"/>
          <p:cNvSpPr>
            <a:spLocks noChangeAspect="1"/>
          </p:cNvSpPr>
          <p:nvPr/>
        </p:nvSpPr>
        <p:spPr>
          <a:xfrm>
            <a:off x="4419600" y="23317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7" name="4-Point Star 6"/>
          <p:cNvSpPr>
            <a:spLocks noChangeAspect="1"/>
          </p:cNvSpPr>
          <p:nvPr/>
        </p:nvSpPr>
        <p:spPr>
          <a:xfrm>
            <a:off x="4343400" y="2667000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667" y="0"/>
            <a:ext cx="8229600" cy="1143000"/>
          </a:xfrm>
        </p:spPr>
        <p:txBody>
          <a:bodyPr/>
          <a:lstStyle/>
          <a:p>
            <a:r>
              <a:rPr lang="en-US" dirty="0"/>
              <a:t>International Federation Extends GENI’s Reach </a:t>
            </a:r>
          </a:p>
        </p:txBody>
      </p:sp>
      <p:sp>
        <p:nvSpPr>
          <p:cNvPr id="22" name="4-Point Star 21"/>
          <p:cNvSpPr>
            <a:spLocks noChangeAspect="1"/>
          </p:cNvSpPr>
          <p:nvPr/>
        </p:nvSpPr>
        <p:spPr>
          <a:xfrm>
            <a:off x="5105400" y="2209800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23" name="4-Point Star 22"/>
          <p:cNvSpPr>
            <a:spLocks noChangeAspect="1"/>
          </p:cNvSpPr>
          <p:nvPr/>
        </p:nvSpPr>
        <p:spPr>
          <a:xfrm>
            <a:off x="2209800" y="25603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24" name="4-Point Star 23"/>
          <p:cNvSpPr>
            <a:spLocks noChangeAspect="1"/>
          </p:cNvSpPr>
          <p:nvPr/>
        </p:nvSpPr>
        <p:spPr>
          <a:xfrm>
            <a:off x="1752600" y="3246118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pic>
        <p:nvPicPr>
          <p:cNvPr id="10" name="Picture 9" descr="InternationalFederationBreakfastSmall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4114800"/>
            <a:ext cx="2902432" cy="1536990"/>
          </a:xfrm>
          <a:prstGeom prst="rect">
            <a:avLst/>
          </a:prstGeom>
        </p:spPr>
      </p:pic>
      <p:sp>
        <p:nvSpPr>
          <p:cNvPr id="17" name="4-Point Star 16"/>
          <p:cNvSpPr>
            <a:spLocks noChangeAspect="1"/>
          </p:cNvSpPr>
          <p:nvPr/>
        </p:nvSpPr>
        <p:spPr>
          <a:xfrm>
            <a:off x="4267200" y="2819400"/>
            <a:ext cx="274318" cy="274318"/>
          </a:xfrm>
          <a:prstGeom prst="star4">
            <a:avLst/>
          </a:prstGeom>
          <a:solidFill>
            <a:srgbClr val="FF99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Kozuka Gothic Pro 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28600" y="5722203"/>
            <a:ext cx="9525000" cy="830997"/>
          </a:xfrm>
          <a:prstGeom prst="rect">
            <a:avLst/>
          </a:prstGeom>
          <a:solidFill>
            <a:srgbClr val="31AADA">
              <a:alpha val="22000"/>
            </a:srgbClr>
          </a:solidFill>
          <a:ln w="28575" cmpd="sng">
            <a:solidFill>
              <a:srgbClr val="5252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GENI is working actively with peer efforts on five continents</a:t>
            </a:r>
            <a:b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to define and adopt common concepts and APIs.</a:t>
            </a:r>
          </a:p>
        </p:txBody>
      </p:sp>
    </p:spTree>
    <p:extLst>
      <p:ext uri="{BB962C8B-B14F-4D97-AF65-F5344CB8AC3E}">
        <p14:creationId xmlns:p14="http://schemas.microsoft.com/office/powerpoint/2010/main" val="40889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GENI?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and deploying GENI</a:t>
            </a:r>
          </a:p>
          <a:p>
            <a:r>
              <a:rPr lang="en-US" dirty="0">
                <a:solidFill>
                  <a:schemeClr val="tx1"/>
                </a:solidFill>
              </a:rPr>
              <a:t>How is GENI being </a:t>
            </a:r>
            <a:r>
              <a:rPr lang="en-US" dirty="0" smtClean="0">
                <a:solidFill>
                  <a:schemeClr val="tx1"/>
                </a:solidFill>
              </a:rPr>
              <a:t>used?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7F7F7F"/>
                </a:solidFill>
              </a:rPr>
              <a:t>An experimenter’s view of GENI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What’s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next?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0"/>
            <a:ext cx="8926286" cy="1143000"/>
          </a:xfrm>
        </p:spPr>
        <p:txBody>
          <a:bodyPr/>
          <a:lstStyle/>
          <a:p>
            <a:r>
              <a:rPr lang="en-US" dirty="0"/>
              <a:t>GENI Growth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9" y="1317172"/>
            <a:ext cx="8340935" cy="5041782"/>
          </a:xfrm>
          <a:prstGeom prst="rect">
            <a:avLst/>
          </a:prstGeom>
        </p:spPr>
      </p:pic>
      <p:sp>
        <p:nvSpPr>
          <p:cNvPr id="9" name="32-Point Star 8"/>
          <p:cNvSpPr/>
          <p:nvPr/>
        </p:nvSpPr>
        <p:spPr>
          <a:xfrm>
            <a:off x="2324099" y="2213428"/>
            <a:ext cx="3064329" cy="2619830"/>
          </a:xfrm>
          <a:prstGeom prst="star32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Over 14,000</a:t>
            </a:r>
          </a:p>
          <a:p>
            <a:pPr algn="ctr"/>
            <a:r>
              <a:rPr lang="en-US" sz="2000" b="1" dirty="0"/>
              <a:t>users </a:t>
            </a:r>
          </a:p>
          <a:p>
            <a:pPr algn="ctr"/>
            <a:r>
              <a:rPr lang="en-US" dirty="0"/>
              <a:t>(June 2018)</a:t>
            </a:r>
          </a:p>
        </p:txBody>
      </p:sp>
    </p:spTree>
    <p:extLst>
      <p:ext uri="{BB962C8B-B14F-4D97-AF65-F5344CB8AC3E}">
        <p14:creationId xmlns:p14="http://schemas.microsoft.com/office/powerpoint/2010/main" val="7876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GENI?</a:t>
            </a:r>
          </a:p>
          <a:p>
            <a:r>
              <a:rPr lang="en-US" dirty="0"/>
              <a:t>Building and deploying GENI</a:t>
            </a:r>
          </a:p>
          <a:p>
            <a:r>
              <a:rPr lang="en-US" dirty="0"/>
              <a:t>How is GENI being </a:t>
            </a:r>
            <a:r>
              <a:rPr lang="en-US" dirty="0" smtClean="0"/>
              <a:t>used?</a:t>
            </a:r>
            <a:endParaRPr lang="en-US" dirty="0"/>
          </a:p>
          <a:p>
            <a:r>
              <a:rPr lang="en-US" dirty="0"/>
              <a:t>An experimenter’s view of GENI</a:t>
            </a:r>
          </a:p>
          <a:p>
            <a:r>
              <a:rPr lang="en-US" dirty="0">
                <a:solidFill>
                  <a:schemeClr val="tx1"/>
                </a:solidFill>
              </a:rPr>
              <a:t>What’s </a:t>
            </a:r>
            <a:r>
              <a:rPr lang="en-US" dirty="0" smtClean="0">
                <a:solidFill>
                  <a:schemeClr val="tx1"/>
                </a:solidFill>
              </a:rPr>
              <a:t>next?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 for Research and Education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304800" y="2667000"/>
            <a:ext cx="45969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Research</a:t>
            </a:r>
          </a:p>
          <a:p>
            <a:r>
              <a:rPr lang="en-US" sz="2400" dirty="0"/>
              <a:t>Future Internet Architectures</a:t>
            </a:r>
          </a:p>
          <a:p>
            <a:r>
              <a:rPr lang="en-US" sz="2400" dirty="0"/>
              <a:t>Software defined networking</a:t>
            </a:r>
          </a:p>
          <a:p>
            <a:r>
              <a:rPr lang="en-US" sz="2400" dirty="0"/>
              <a:t>Large scale evaluation of protocols</a:t>
            </a:r>
          </a:p>
          <a:p>
            <a:r>
              <a:rPr lang="en-US" sz="2400" dirty="0"/>
              <a:t>Cloud networking</a:t>
            </a:r>
          </a:p>
          <a:p>
            <a:r>
              <a:rPr lang="en-US" sz="2400" dirty="0"/>
              <a:t>Domain sciences</a:t>
            </a:r>
          </a:p>
        </p:txBody>
      </p:sp>
      <p:pic>
        <p:nvPicPr>
          <p:cNvPr id="9" name="Picture 8" descr="TestTubeGu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094" y="990600"/>
            <a:ext cx="1123313" cy="1689100"/>
          </a:xfrm>
          <a:prstGeom prst="rect">
            <a:avLst/>
          </a:prstGeom>
        </p:spPr>
      </p:pic>
      <p:pic>
        <p:nvPicPr>
          <p:cNvPr id="10" name="Picture 9" descr="102_144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363" y="957400"/>
            <a:ext cx="999175" cy="1888200"/>
          </a:xfrm>
          <a:prstGeom prst="rect">
            <a:avLst/>
          </a:prstGeom>
        </p:spPr>
      </p:pic>
      <p:sp>
        <p:nvSpPr>
          <p:cNvPr id="17" name="Content Placeholder 14"/>
          <p:cNvSpPr>
            <a:spLocks noGrp="1"/>
          </p:cNvSpPr>
          <p:nvPr>
            <p:ph sz="half" idx="1"/>
          </p:nvPr>
        </p:nvSpPr>
        <p:spPr>
          <a:xfrm>
            <a:off x="4988500" y="2743200"/>
            <a:ext cx="41529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Education</a:t>
            </a:r>
          </a:p>
          <a:p>
            <a:r>
              <a:rPr lang="en-US" sz="2400" dirty="0"/>
              <a:t>Classes in:</a:t>
            </a:r>
          </a:p>
          <a:p>
            <a:pPr lvl="1"/>
            <a:r>
              <a:rPr lang="en-US" sz="2000" dirty="0"/>
              <a:t>Computer Networking</a:t>
            </a:r>
          </a:p>
          <a:p>
            <a:pPr lvl="1"/>
            <a:r>
              <a:rPr lang="en-US" sz="2000" dirty="0"/>
              <a:t>Distributed systems</a:t>
            </a:r>
          </a:p>
          <a:p>
            <a:pPr lvl="1"/>
            <a:r>
              <a:rPr lang="en-US" sz="2000" dirty="0"/>
              <a:t>Cloud computing</a:t>
            </a:r>
          </a:p>
          <a:p>
            <a:pPr lvl="1"/>
            <a:r>
              <a:rPr lang="en-US" sz="2000" dirty="0"/>
              <a:t>Wireless Communications</a:t>
            </a:r>
          </a:p>
          <a:p>
            <a:r>
              <a:rPr lang="en-US" sz="2400" dirty="0"/>
              <a:t>Undergraduate, graduate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981200" y="5867400"/>
            <a:ext cx="5715000" cy="461665"/>
          </a:xfrm>
          <a:prstGeom prst="rect">
            <a:avLst/>
          </a:prstGeom>
          <a:noFill/>
          <a:ln w="28575">
            <a:solidFill>
              <a:srgbClr val="E159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E15901"/>
                </a:solidFill>
              </a:rPr>
              <a:t>GENI has over 14,000 users!</a:t>
            </a:r>
          </a:p>
        </p:txBody>
      </p:sp>
    </p:spTree>
    <p:extLst>
      <p:ext uri="{BB962C8B-B14F-4D97-AF65-F5344CB8AC3E}">
        <p14:creationId xmlns:p14="http://schemas.microsoft.com/office/powerpoint/2010/main" val="23013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charset="0"/>
              </a:rPr>
              <a:t>FIA Teams have Slices on GENI</a:t>
            </a:r>
          </a:p>
        </p:txBody>
      </p:sp>
      <p:pic>
        <p:nvPicPr>
          <p:cNvPr id="6146" name="Picture 3" descr="clip_image002_001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66" y="1018460"/>
            <a:ext cx="3650084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IMG_569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424" y="3581400"/>
            <a:ext cx="2971800" cy="19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52400" y="6129338"/>
            <a:ext cx="8610600" cy="461665"/>
          </a:xfrm>
          <a:prstGeom prst="rect">
            <a:avLst/>
          </a:prstGeom>
          <a:noFill/>
          <a:ln w="28575">
            <a:solidFill>
              <a:srgbClr val="E159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E15901"/>
                </a:solidFill>
              </a:rPr>
              <a:t>GENI is the only </a:t>
            </a:r>
            <a:r>
              <a:rPr lang="en-US" b="1" dirty="0" err="1">
                <a:solidFill>
                  <a:srgbClr val="E15901"/>
                </a:solidFill>
              </a:rPr>
              <a:t>testbed</a:t>
            </a:r>
            <a:r>
              <a:rPr lang="en-US" b="1" dirty="0">
                <a:solidFill>
                  <a:srgbClr val="E15901"/>
                </a:solidFill>
              </a:rPr>
              <a:t> that can support all these teams.</a:t>
            </a:r>
          </a:p>
        </p:txBody>
      </p:sp>
      <p:pic>
        <p:nvPicPr>
          <p:cNvPr id="6149" name="Picture 6" descr="XIA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467" y="1066800"/>
            <a:ext cx="2693988" cy="206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600" y="3581400"/>
            <a:ext cx="2527300" cy="2058982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561224" y="5029200"/>
            <a:ext cx="13773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b="1" dirty="0"/>
              <a:t>Named Data</a:t>
            </a:r>
          </a:p>
          <a:p>
            <a:pPr eaLnBrk="1" hangingPunct="1"/>
            <a:r>
              <a:rPr lang="en-US" sz="1600" b="1" dirty="0"/>
              <a:t>Networking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720467" y="2514600"/>
            <a:ext cx="1393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b="1" dirty="0" err="1"/>
              <a:t>eXtensible</a:t>
            </a:r>
            <a:endParaRPr lang="en-US" sz="1600" b="1" dirty="0"/>
          </a:p>
          <a:p>
            <a:pPr eaLnBrk="1" hangingPunct="1"/>
            <a:r>
              <a:rPr lang="en-US" sz="1600" b="1" dirty="0"/>
              <a:t>Internet</a:t>
            </a:r>
          </a:p>
          <a:p>
            <a:pPr eaLnBrk="1" hangingPunct="1"/>
            <a:r>
              <a:rPr lang="en-US" sz="1600" b="1" dirty="0"/>
              <a:t>Architecture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7266" y="3152060"/>
            <a:ext cx="1404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b="1" dirty="0" err="1"/>
              <a:t>MobilityFirst</a:t>
            </a:r>
            <a:endParaRPr lang="en-US" sz="1600" b="1" dirty="0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086600" y="5638800"/>
            <a:ext cx="1199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b="1" dirty="0" err="1"/>
              <a:t>ChoiceNet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01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charset="0"/>
              </a:rPr>
              <a:t>Software Defined Networking Research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20726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/>
          <p:cNvSpPr>
            <a:spLocks/>
          </p:cNvSpPr>
          <p:nvPr/>
        </p:nvSpPr>
        <p:spPr bwMode="auto">
          <a:xfrm>
            <a:off x="685800" y="1703808"/>
            <a:ext cx="2057400" cy="5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</a:rPr>
              <a:t>Parmesh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bg2">
                    <a:lumMod val="75000"/>
                  </a:schemeClr>
                </a:solidFill>
              </a:rPr>
              <a:t>Ramanathan</a:t>
            </a:r>
            <a:endParaRPr lang="en-US" sz="1400" i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U. Wisconsin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5029200"/>
            <a:ext cx="208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GENI Cinema</a:t>
            </a:r>
          </a:p>
        </p:txBody>
      </p:sp>
      <p:pic>
        <p:nvPicPr>
          <p:cNvPr id="17" name="Picture 3" descr="chickasha_tornad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2597150" cy="311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hoto Feb 11, 21 35 3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6870" y="1447800"/>
            <a:ext cx="1563730" cy="241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593" y="3962400"/>
            <a:ext cx="1065007" cy="914400"/>
          </a:xfrm>
          <a:prstGeom prst="rect">
            <a:avLst/>
          </a:prstGeom>
        </p:spPr>
      </p:pic>
      <p:sp>
        <p:nvSpPr>
          <p:cNvPr id="20" name="Rectangle 6"/>
          <p:cNvSpPr>
            <a:spLocks/>
          </p:cNvSpPr>
          <p:nvPr/>
        </p:nvSpPr>
        <p:spPr bwMode="auto">
          <a:xfrm>
            <a:off x="7010400" y="4888408"/>
            <a:ext cx="2057400" cy="5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" charset="0"/>
              </a:rPr>
              <a:t>Mike Zink</a:t>
            </a:r>
          </a:p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0"/>
                <a:cs typeface="Gill Sans" charset="0"/>
              </a:rPr>
              <a:t>UMass Amherst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10417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Improve in-time weather forecasting using </a:t>
            </a:r>
            <a:r>
              <a:rPr lang="en-US" sz="2000" b="1" dirty="0"/>
              <a:t>S</a:t>
            </a:r>
            <a:r>
              <a:rPr lang="en-US" sz="2000" dirty="0"/>
              <a:t>oftware </a:t>
            </a:r>
            <a:r>
              <a:rPr lang="en-US" sz="2000" b="1" dirty="0"/>
              <a:t>D</a:t>
            </a:r>
            <a:r>
              <a:rPr lang="en-US" sz="2000" dirty="0"/>
              <a:t>efined</a:t>
            </a:r>
          </a:p>
          <a:p>
            <a:r>
              <a:rPr lang="en-US" sz="2000" dirty="0" err="1"/>
              <a:t>e</a:t>
            </a:r>
            <a:r>
              <a:rPr lang="en-US" sz="2000" b="1" dirty="0" err="1"/>
              <a:t>X</a:t>
            </a:r>
            <a:r>
              <a:rPr lang="en-US" sz="2000" dirty="0" err="1"/>
              <a:t>changes</a:t>
            </a:r>
            <a:endParaRPr lang="en-US" sz="2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-152400" y="5865362"/>
            <a:ext cx="9372599" cy="651936"/>
            <a:chOff x="-152400" y="5791200"/>
            <a:chExt cx="9372599" cy="888755"/>
          </a:xfrm>
        </p:grpSpPr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-152400" y="5791200"/>
              <a:ext cx="93725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7200" y="5841755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400" dirty="0"/>
                <a:t>GENI is the largest multi-domain SDN testbed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914400"/>
            <a:ext cx="508000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219200"/>
            <a:ext cx="653143" cy="914400"/>
          </a:xfrm>
          <a:prstGeom prst="rect">
            <a:avLst/>
          </a:prstGeom>
        </p:spPr>
      </p:pic>
      <p:sp>
        <p:nvSpPr>
          <p:cNvPr id="19" name="Rectangle 6"/>
          <p:cNvSpPr>
            <a:spLocks/>
          </p:cNvSpPr>
          <p:nvPr/>
        </p:nvSpPr>
        <p:spPr bwMode="auto">
          <a:xfrm>
            <a:off x="1524000" y="1066800"/>
            <a:ext cx="1219200" cy="5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KC Wang</a:t>
            </a:r>
          </a:p>
          <a:p>
            <a:pPr algn="ctr"/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Clemson U.</a:t>
            </a:r>
          </a:p>
        </p:txBody>
      </p:sp>
    </p:spTree>
    <p:extLst>
      <p:ext uri="{BB962C8B-B14F-4D97-AF65-F5344CB8AC3E}">
        <p14:creationId xmlns:p14="http://schemas.microsoft.com/office/powerpoint/2010/main" val="26514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yste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r="2850"/>
          <a:stretch/>
        </p:blipFill>
        <p:spPr>
          <a:xfrm>
            <a:off x="76199" y="1752600"/>
            <a:ext cx="4405787" cy="327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AC4DA4-7BD6-7247-A690-0D6E5786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Edge-cloud &amp; Elastic Management Research</a:t>
            </a:r>
          </a:p>
        </p:txBody>
      </p:sp>
      <p:pic>
        <p:nvPicPr>
          <p:cNvPr id="9" name="Content Placeholder 8" descr="GENI_system_hori.pdf">
            <a:extLst>
              <a:ext uri="{FF2B5EF4-FFF2-40B4-BE49-F238E27FC236}">
                <a16:creationId xmlns="" xmlns:a16="http://schemas.microsoft.com/office/drawing/2014/main" id="{A38DBC25-3917-5443-B110-4FC8E508B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23" y="1066800"/>
            <a:ext cx="4875577" cy="2057400"/>
          </a:xfrm>
          <a:prstGeom prst="rect">
            <a:avLst/>
          </a:prstGeom>
        </p:spPr>
      </p:pic>
      <p:pic>
        <p:nvPicPr>
          <p:cNvPr id="20" name="Content Placeholder 19">
            <a:extLst>
              <a:ext uri="{FF2B5EF4-FFF2-40B4-BE49-F238E27FC236}">
                <a16:creationId xmlns="" xmlns:a16="http://schemas.microsoft.com/office/drawing/2014/main" id="{4462410D-EDBA-1C48-8FC0-1CFC86AC5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5486400" y="3151223"/>
            <a:ext cx="3657600" cy="21690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37E6955-E0D6-D844-A758-4E1B2B45D866}"/>
              </a:ext>
            </a:extLst>
          </p:cNvPr>
          <p:cNvGrpSpPr/>
          <p:nvPr/>
        </p:nvGrpSpPr>
        <p:grpSpPr>
          <a:xfrm>
            <a:off x="-152400" y="5865362"/>
            <a:ext cx="9372599" cy="651936"/>
            <a:chOff x="-152400" y="5791200"/>
            <a:chExt cx="9372599" cy="888755"/>
          </a:xfrm>
        </p:grpSpPr>
        <p:sp>
          <p:nvSpPr>
            <p:cNvPr id="22" name="Rectangle 4">
              <a:extLst>
                <a:ext uri="{FF2B5EF4-FFF2-40B4-BE49-F238E27FC236}">
                  <a16:creationId xmlns="" xmlns:a16="http://schemas.microsoft.com/office/drawing/2014/main" id="{0FA52C37-BEC8-9B4F-BE4D-A022273C4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400" y="5791200"/>
              <a:ext cx="93725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B781CBC0-FDA2-D04C-B548-12571BE44B6F}"/>
                </a:ext>
              </a:extLst>
            </p:cNvPr>
            <p:cNvSpPr txBox="1"/>
            <p:nvPr/>
          </p:nvSpPr>
          <p:spPr>
            <a:xfrm>
              <a:off x="457200" y="5841755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400" dirty="0"/>
                <a:t>GENI enables research in other domains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2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7" y="0"/>
            <a:ext cx="8958943" cy="1143000"/>
          </a:xfrm>
        </p:spPr>
        <p:txBody>
          <a:bodyPr/>
          <a:lstStyle/>
          <a:p>
            <a:r>
              <a:rPr lang="en-US" dirty="0"/>
              <a:t>The Rise of Global Interoperability</a:t>
            </a:r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5654" r="582" b="1"/>
          <a:stretch>
            <a:fillRect/>
          </a:stretch>
        </p:blipFill>
        <p:spPr>
          <a:xfrm>
            <a:off x="67929" y="1143000"/>
            <a:ext cx="9076071" cy="514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extrusionOk="0">
                <a:moveTo>
                  <a:pt x="9" y="0"/>
                </a:moveTo>
                <a:cubicBezTo>
                  <a:pt x="4" y="2128"/>
                  <a:pt x="0" y="4913"/>
                  <a:pt x="0" y="8796"/>
                </a:cubicBezTo>
                <a:cubicBezTo>
                  <a:pt x="0" y="18995"/>
                  <a:pt x="9" y="21600"/>
                  <a:pt x="47" y="21600"/>
                </a:cubicBezTo>
                <a:cubicBezTo>
                  <a:pt x="85" y="21600"/>
                  <a:pt x="92" y="19004"/>
                  <a:pt x="85" y="8796"/>
                </a:cubicBezTo>
                <a:cubicBezTo>
                  <a:pt x="82" y="4917"/>
                  <a:pt x="76" y="2130"/>
                  <a:pt x="69" y="0"/>
                </a:cubicBezTo>
                <a:lnTo>
                  <a:pt x="9" y="0"/>
                </a:lnTo>
                <a:close/>
                <a:moveTo>
                  <a:pt x="4214" y="0"/>
                </a:moveTo>
                <a:cubicBezTo>
                  <a:pt x="4237" y="26"/>
                  <a:pt x="4253" y="40"/>
                  <a:pt x="4247" y="0"/>
                </a:cubicBezTo>
                <a:lnTo>
                  <a:pt x="4214" y="0"/>
                </a:lnTo>
                <a:close/>
                <a:moveTo>
                  <a:pt x="4433" y="0"/>
                </a:moveTo>
                <a:cubicBezTo>
                  <a:pt x="4434" y="3"/>
                  <a:pt x="4434" y="6"/>
                  <a:pt x="4434" y="10"/>
                </a:cubicBezTo>
                <a:cubicBezTo>
                  <a:pt x="4463" y="144"/>
                  <a:pt x="4520" y="147"/>
                  <a:pt x="4509" y="14"/>
                </a:cubicBezTo>
                <a:cubicBezTo>
                  <a:pt x="4509" y="10"/>
                  <a:pt x="4507" y="5"/>
                  <a:pt x="4507" y="0"/>
                </a:cubicBezTo>
                <a:lnTo>
                  <a:pt x="4433" y="0"/>
                </a:lnTo>
                <a:close/>
                <a:moveTo>
                  <a:pt x="5168" y="0"/>
                </a:moveTo>
                <a:cubicBezTo>
                  <a:pt x="5174" y="34"/>
                  <a:pt x="5177" y="80"/>
                  <a:pt x="5173" y="134"/>
                </a:cubicBezTo>
                <a:cubicBezTo>
                  <a:pt x="5167" y="247"/>
                  <a:pt x="5179" y="310"/>
                  <a:pt x="5206" y="299"/>
                </a:cubicBezTo>
                <a:cubicBezTo>
                  <a:pt x="5279" y="270"/>
                  <a:pt x="5290" y="444"/>
                  <a:pt x="5219" y="492"/>
                </a:cubicBezTo>
                <a:cubicBezTo>
                  <a:pt x="5176" y="522"/>
                  <a:pt x="5131" y="485"/>
                  <a:pt x="5084" y="384"/>
                </a:cubicBezTo>
                <a:cubicBezTo>
                  <a:pt x="5046" y="301"/>
                  <a:pt x="5015" y="261"/>
                  <a:pt x="5015" y="294"/>
                </a:cubicBezTo>
                <a:cubicBezTo>
                  <a:pt x="5015" y="327"/>
                  <a:pt x="5034" y="388"/>
                  <a:pt x="5057" y="429"/>
                </a:cubicBezTo>
                <a:cubicBezTo>
                  <a:pt x="5088" y="484"/>
                  <a:pt x="5078" y="526"/>
                  <a:pt x="5019" y="591"/>
                </a:cubicBezTo>
                <a:cubicBezTo>
                  <a:pt x="4975" y="639"/>
                  <a:pt x="4939" y="698"/>
                  <a:pt x="4939" y="721"/>
                </a:cubicBezTo>
                <a:cubicBezTo>
                  <a:pt x="4939" y="800"/>
                  <a:pt x="5165" y="844"/>
                  <a:pt x="5257" y="782"/>
                </a:cubicBezTo>
                <a:cubicBezTo>
                  <a:pt x="5324" y="737"/>
                  <a:pt x="5360" y="746"/>
                  <a:pt x="5394" y="818"/>
                </a:cubicBezTo>
                <a:cubicBezTo>
                  <a:pt x="5428" y="891"/>
                  <a:pt x="5452" y="897"/>
                  <a:pt x="5491" y="840"/>
                </a:cubicBezTo>
                <a:cubicBezTo>
                  <a:pt x="5554" y="747"/>
                  <a:pt x="5525" y="657"/>
                  <a:pt x="5404" y="576"/>
                </a:cubicBezTo>
                <a:cubicBezTo>
                  <a:pt x="5283" y="494"/>
                  <a:pt x="5311" y="341"/>
                  <a:pt x="5442" y="369"/>
                </a:cubicBezTo>
                <a:cubicBezTo>
                  <a:pt x="5524" y="387"/>
                  <a:pt x="5542" y="363"/>
                  <a:pt x="5542" y="246"/>
                </a:cubicBezTo>
                <a:cubicBezTo>
                  <a:pt x="5542" y="157"/>
                  <a:pt x="5572" y="89"/>
                  <a:pt x="5620" y="67"/>
                </a:cubicBezTo>
                <a:cubicBezTo>
                  <a:pt x="5648" y="54"/>
                  <a:pt x="5666" y="29"/>
                  <a:pt x="5675" y="0"/>
                </a:cubicBezTo>
                <a:lnTo>
                  <a:pt x="5168" y="0"/>
                </a:lnTo>
                <a:close/>
                <a:moveTo>
                  <a:pt x="5966" y="0"/>
                </a:moveTo>
                <a:cubicBezTo>
                  <a:pt x="5969" y="51"/>
                  <a:pt x="5989" y="105"/>
                  <a:pt x="6026" y="170"/>
                </a:cubicBezTo>
                <a:cubicBezTo>
                  <a:pt x="6075" y="256"/>
                  <a:pt x="6119" y="277"/>
                  <a:pt x="6175" y="241"/>
                </a:cubicBezTo>
                <a:cubicBezTo>
                  <a:pt x="6226" y="207"/>
                  <a:pt x="6268" y="222"/>
                  <a:pt x="6297" y="283"/>
                </a:cubicBezTo>
                <a:cubicBezTo>
                  <a:pt x="6357" y="410"/>
                  <a:pt x="6320" y="490"/>
                  <a:pt x="6178" y="540"/>
                </a:cubicBezTo>
                <a:cubicBezTo>
                  <a:pt x="6068" y="578"/>
                  <a:pt x="6064" y="591"/>
                  <a:pt x="6116" y="698"/>
                </a:cubicBezTo>
                <a:cubicBezTo>
                  <a:pt x="6148" y="761"/>
                  <a:pt x="6165" y="855"/>
                  <a:pt x="6155" y="907"/>
                </a:cubicBezTo>
                <a:cubicBezTo>
                  <a:pt x="6142" y="971"/>
                  <a:pt x="6155" y="988"/>
                  <a:pt x="6195" y="961"/>
                </a:cubicBezTo>
                <a:cubicBezTo>
                  <a:pt x="6574" y="705"/>
                  <a:pt x="6767" y="977"/>
                  <a:pt x="6954" y="2032"/>
                </a:cubicBezTo>
                <a:cubicBezTo>
                  <a:pt x="6988" y="2227"/>
                  <a:pt x="7006" y="2444"/>
                  <a:pt x="6993" y="2514"/>
                </a:cubicBezTo>
                <a:cubicBezTo>
                  <a:pt x="6977" y="2608"/>
                  <a:pt x="6985" y="2632"/>
                  <a:pt x="7025" y="2605"/>
                </a:cubicBezTo>
                <a:cubicBezTo>
                  <a:pt x="7093" y="2559"/>
                  <a:pt x="7255" y="2939"/>
                  <a:pt x="7225" y="3075"/>
                </a:cubicBezTo>
                <a:cubicBezTo>
                  <a:pt x="7214" y="3127"/>
                  <a:pt x="7221" y="3188"/>
                  <a:pt x="7241" y="3209"/>
                </a:cubicBezTo>
                <a:cubicBezTo>
                  <a:pt x="7280" y="3253"/>
                  <a:pt x="7251" y="3676"/>
                  <a:pt x="7196" y="3858"/>
                </a:cubicBezTo>
                <a:cubicBezTo>
                  <a:pt x="7176" y="3923"/>
                  <a:pt x="7144" y="3959"/>
                  <a:pt x="7124" y="3937"/>
                </a:cubicBezTo>
                <a:cubicBezTo>
                  <a:pt x="7102" y="3913"/>
                  <a:pt x="7094" y="3991"/>
                  <a:pt x="7104" y="4132"/>
                </a:cubicBezTo>
                <a:cubicBezTo>
                  <a:pt x="7127" y="4467"/>
                  <a:pt x="7164" y="4646"/>
                  <a:pt x="7202" y="4605"/>
                </a:cubicBezTo>
                <a:cubicBezTo>
                  <a:pt x="7254" y="4548"/>
                  <a:pt x="7284" y="4694"/>
                  <a:pt x="7245" y="4818"/>
                </a:cubicBezTo>
                <a:cubicBezTo>
                  <a:pt x="7198" y="4964"/>
                  <a:pt x="7345" y="5498"/>
                  <a:pt x="7433" y="5501"/>
                </a:cubicBezTo>
                <a:cubicBezTo>
                  <a:pt x="7466" y="5502"/>
                  <a:pt x="7516" y="5549"/>
                  <a:pt x="7542" y="5606"/>
                </a:cubicBezTo>
                <a:cubicBezTo>
                  <a:pt x="7603" y="5736"/>
                  <a:pt x="7651" y="5652"/>
                  <a:pt x="7660" y="5400"/>
                </a:cubicBezTo>
                <a:cubicBezTo>
                  <a:pt x="7664" y="5292"/>
                  <a:pt x="7691" y="5154"/>
                  <a:pt x="7720" y="5094"/>
                </a:cubicBezTo>
                <a:cubicBezTo>
                  <a:pt x="7748" y="5033"/>
                  <a:pt x="7773" y="4895"/>
                  <a:pt x="7775" y="4785"/>
                </a:cubicBezTo>
                <a:cubicBezTo>
                  <a:pt x="7779" y="4550"/>
                  <a:pt x="7956" y="4217"/>
                  <a:pt x="8045" y="4278"/>
                </a:cubicBezTo>
                <a:cubicBezTo>
                  <a:pt x="8086" y="4306"/>
                  <a:pt x="8138" y="4217"/>
                  <a:pt x="8221" y="3979"/>
                </a:cubicBezTo>
                <a:cubicBezTo>
                  <a:pt x="8286" y="3793"/>
                  <a:pt x="8355" y="3657"/>
                  <a:pt x="8375" y="3678"/>
                </a:cubicBezTo>
                <a:cubicBezTo>
                  <a:pt x="8434" y="3743"/>
                  <a:pt x="8656" y="3579"/>
                  <a:pt x="8751" y="3400"/>
                </a:cubicBezTo>
                <a:lnTo>
                  <a:pt x="8842" y="3229"/>
                </a:lnTo>
                <a:lnTo>
                  <a:pt x="8713" y="3252"/>
                </a:lnTo>
                <a:cubicBezTo>
                  <a:pt x="8577" y="3276"/>
                  <a:pt x="8504" y="3142"/>
                  <a:pt x="8612" y="3068"/>
                </a:cubicBezTo>
                <a:cubicBezTo>
                  <a:pt x="8645" y="3046"/>
                  <a:pt x="8672" y="2973"/>
                  <a:pt x="8672" y="2906"/>
                </a:cubicBezTo>
                <a:cubicBezTo>
                  <a:pt x="8672" y="2703"/>
                  <a:pt x="8736" y="2697"/>
                  <a:pt x="8825" y="2891"/>
                </a:cubicBezTo>
                <a:lnTo>
                  <a:pt x="8909" y="3075"/>
                </a:lnTo>
                <a:lnTo>
                  <a:pt x="8883" y="2876"/>
                </a:lnTo>
                <a:cubicBezTo>
                  <a:pt x="8869" y="2766"/>
                  <a:pt x="8805" y="2595"/>
                  <a:pt x="8740" y="2495"/>
                </a:cubicBezTo>
                <a:cubicBezTo>
                  <a:pt x="8639" y="2341"/>
                  <a:pt x="8631" y="2309"/>
                  <a:pt x="8685" y="2272"/>
                </a:cubicBezTo>
                <a:cubicBezTo>
                  <a:pt x="8726" y="2244"/>
                  <a:pt x="8742" y="2184"/>
                  <a:pt x="8728" y="2108"/>
                </a:cubicBezTo>
                <a:cubicBezTo>
                  <a:pt x="8702" y="1963"/>
                  <a:pt x="8775" y="1867"/>
                  <a:pt x="8834" y="1970"/>
                </a:cubicBezTo>
                <a:cubicBezTo>
                  <a:pt x="8857" y="2011"/>
                  <a:pt x="8901" y="2044"/>
                  <a:pt x="8931" y="2044"/>
                </a:cubicBezTo>
                <a:cubicBezTo>
                  <a:pt x="8976" y="2044"/>
                  <a:pt x="8975" y="2023"/>
                  <a:pt x="8924" y="1923"/>
                </a:cubicBezTo>
                <a:cubicBezTo>
                  <a:pt x="8852" y="1783"/>
                  <a:pt x="8905" y="1633"/>
                  <a:pt x="9007" y="1689"/>
                </a:cubicBezTo>
                <a:cubicBezTo>
                  <a:pt x="9042" y="1709"/>
                  <a:pt x="9029" y="1668"/>
                  <a:pt x="8977" y="1593"/>
                </a:cubicBezTo>
                <a:lnTo>
                  <a:pt x="8886" y="1462"/>
                </a:lnTo>
                <a:lnTo>
                  <a:pt x="8967" y="1385"/>
                </a:lnTo>
                <a:cubicBezTo>
                  <a:pt x="9073" y="1285"/>
                  <a:pt x="9070" y="1210"/>
                  <a:pt x="8951" y="960"/>
                </a:cubicBezTo>
                <a:cubicBezTo>
                  <a:pt x="8859" y="766"/>
                  <a:pt x="8857" y="750"/>
                  <a:pt x="8920" y="668"/>
                </a:cubicBezTo>
                <a:cubicBezTo>
                  <a:pt x="8958" y="620"/>
                  <a:pt x="9014" y="580"/>
                  <a:pt x="9047" y="579"/>
                </a:cubicBezTo>
                <a:cubicBezTo>
                  <a:pt x="9088" y="577"/>
                  <a:pt x="9075" y="532"/>
                  <a:pt x="9005" y="428"/>
                </a:cubicBezTo>
                <a:cubicBezTo>
                  <a:pt x="8914" y="295"/>
                  <a:pt x="8907" y="256"/>
                  <a:pt x="8934" y="0"/>
                </a:cubicBezTo>
                <a:lnTo>
                  <a:pt x="5966" y="0"/>
                </a:lnTo>
                <a:close/>
                <a:moveTo>
                  <a:pt x="11271" y="0"/>
                </a:moveTo>
                <a:cubicBezTo>
                  <a:pt x="11267" y="5"/>
                  <a:pt x="11266" y="7"/>
                  <a:pt x="11262" y="12"/>
                </a:cubicBezTo>
                <a:cubicBezTo>
                  <a:pt x="11211" y="79"/>
                  <a:pt x="11207" y="110"/>
                  <a:pt x="11243" y="136"/>
                </a:cubicBezTo>
                <a:cubicBezTo>
                  <a:pt x="11270" y="155"/>
                  <a:pt x="11295" y="173"/>
                  <a:pt x="11298" y="176"/>
                </a:cubicBezTo>
                <a:cubicBezTo>
                  <a:pt x="11300" y="178"/>
                  <a:pt x="11328" y="79"/>
                  <a:pt x="11352" y="0"/>
                </a:cubicBezTo>
                <a:lnTo>
                  <a:pt x="11271" y="0"/>
                </a:lnTo>
                <a:close/>
                <a:moveTo>
                  <a:pt x="16324" y="0"/>
                </a:moveTo>
                <a:cubicBezTo>
                  <a:pt x="16327" y="1"/>
                  <a:pt x="16330" y="2"/>
                  <a:pt x="16334" y="0"/>
                </a:cubicBezTo>
                <a:lnTo>
                  <a:pt x="16324" y="0"/>
                </a:lnTo>
                <a:close/>
                <a:moveTo>
                  <a:pt x="3544" y="182"/>
                </a:moveTo>
                <a:cubicBezTo>
                  <a:pt x="3523" y="182"/>
                  <a:pt x="3506" y="227"/>
                  <a:pt x="3506" y="282"/>
                </a:cubicBezTo>
                <a:cubicBezTo>
                  <a:pt x="3506" y="337"/>
                  <a:pt x="3523" y="382"/>
                  <a:pt x="3544" y="382"/>
                </a:cubicBezTo>
                <a:cubicBezTo>
                  <a:pt x="3565" y="382"/>
                  <a:pt x="3582" y="337"/>
                  <a:pt x="3582" y="282"/>
                </a:cubicBezTo>
                <a:cubicBezTo>
                  <a:pt x="3582" y="227"/>
                  <a:pt x="3565" y="182"/>
                  <a:pt x="3544" y="182"/>
                </a:cubicBezTo>
                <a:close/>
                <a:moveTo>
                  <a:pt x="11624" y="207"/>
                </a:moveTo>
                <a:cubicBezTo>
                  <a:pt x="11617" y="212"/>
                  <a:pt x="11613" y="225"/>
                  <a:pt x="11613" y="245"/>
                </a:cubicBezTo>
                <a:cubicBezTo>
                  <a:pt x="11613" y="283"/>
                  <a:pt x="11630" y="315"/>
                  <a:pt x="11651" y="315"/>
                </a:cubicBezTo>
                <a:cubicBezTo>
                  <a:pt x="11671" y="315"/>
                  <a:pt x="11688" y="302"/>
                  <a:pt x="11688" y="286"/>
                </a:cubicBezTo>
                <a:cubicBezTo>
                  <a:pt x="11688" y="269"/>
                  <a:pt x="11671" y="238"/>
                  <a:pt x="11651" y="215"/>
                </a:cubicBezTo>
                <a:cubicBezTo>
                  <a:pt x="11640" y="204"/>
                  <a:pt x="11631" y="201"/>
                  <a:pt x="11624" y="207"/>
                </a:cubicBezTo>
                <a:close/>
                <a:moveTo>
                  <a:pt x="11295" y="275"/>
                </a:moveTo>
                <a:cubicBezTo>
                  <a:pt x="11285" y="261"/>
                  <a:pt x="11260" y="284"/>
                  <a:pt x="11218" y="339"/>
                </a:cubicBezTo>
                <a:cubicBezTo>
                  <a:pt x="11180" y="388"/>
                  <a:pt x="11161" y="462"/>
                  <a:pt x="11176" y="504"/>
                </a:cubicBezTo>
                <a:cubicBezTo>
                  <a:pt x="11218" y="624"/>
                  <a:pt x="11263" y="595"/>
                  <a:pt x="11286" y="434"/>
                </a:cubicBezTo>
                <a:cubicBezTo>
                  <a:pt x="11300" y="340"/>
                  <a:pt x="11305" y="289"/>
                  <a:pt x="11295" y="275"/>
                </a:cubicBezTo>
                <a:close/>
                <a:moveTo>
                  <a:pt x="16526" y="382"/>
                </a:moveTo>
                <a:cubicBezTo>
                  <a:pt x="16457" y="382"/>
                  <a:pt x="16400" y="515"/>
                  <a:pt x="16349" y="797"/>
                </a:cubicBezTo>
                <a:cubicBezTo>
                  <a:pt x="16322" y="948"/>
                  <a:pt x="16098" y="1187"/>
                  <a:pt x="16022" y="1145"/>
                </a:cubicBezTo>
                <a:cubicBezTo>
                  <a:pt x="15955" y="1107"/>
                  <a:pt x="15593" y="1398"/>
                  <a:pt x="15549" y="1525"/>
                </a:cubicBezTo>
                <a:cubicBezTo>
                  <a:pt x="15533" y="1571"/>
                  <a:pt x="15518" y="1713"/>
                  <a:pt x="15517" y="1841"/>
                </a:cubicBezTo>
                <a:cubicBezTo>
                  <a:pt x="15516" y="2041"/>
                  <a:pt x="15502" y="2074"/>
                  <a:pt x="15421" y="2079"/>
                </a:cubicBezTo>
                <a:cubicBezTo>
                  <a:pt x="15131" y="2100"/>
                  <a:pt x="15125" y="2104"/>
                  <a:pt x="15147" y="2260"/>
                </a:cubicBezTo>
                <a:cubicBezTo>
                  <a:pt x="15158" y="2343"/>
                  <a:pt x="15197" y="2470"/>
                  <a:pt x="15233" y="2543"/>
                </a:cubicBezTo>
                <a:cubicBezTo>
                  <a:pt x="15317" y="2713"/>
                  <a:pt x="15348" y="3089"/>
                  <a:pt x="15285" y="3181"/>
                </a:cubicBezTo>
                <a:cubicBezTo>
                  <a:pt x="15251" y="3232"/>
                  <a:pt x="15226" y="3212"/>
                  <a:pt x="15194" y="3107"/>
                </a:cubicBezTo>
                <a:cubicBezTo>
                  <a:pt x="15171" y="3029"/>
                  <a:pt x="15160" y="2925"/>
                  <a:pt x="15171" y="2877"/>
                </a:cubicBezTo>
                <a:cubicBezTo>
                  <a:pt x="15181" y="2829"/>
                  <a:pt x="15148" y="2721"/>
                  <a:pt x="15097" y="2637"/>
                </a:cubicBezTo>
                <a:cubicBezTo>
                  <a:pt x="15011" y="2494"/>
                  <a:pt x="15001" y="2491"/>
                  <a:pt x="14941" y="2596"/>
                </a:cubicBezTo>
                <a:cubicBezTo>
                  <a:pt x="14882" y="2701"/>
                  <a:pt x="14882" y="2713"/>
                  <a:pt x="14948" y="2798"/>
                </a:cubicBezTo>
                <a:cubicBezTo>
                  <a:pt x="14986" y="2848"/>
                  <a:pt x="15006" y="2923"/>
                  <a:pt x="14991" y="2965"/>
                </a:cubicBezTo>
                <a:cubicBezTo>
                  <a:pt x="14960" y="3053"/>
                  <a:pt x="14764" y="2902"/>
                  <a:pt x="14727" y="2761"/>
                </a:cubicBezTo>
                <a:cubicBezTo>
                  <a:pt x="14715" y="2714"/>
                  <a:pt x="14717" y="2751"/>
                  <a:pt x="14730" y="2843"/>
                </a:cubicBezTo>
                <a:cubicBezTo>
                  <a:pt x="14744" y="2934"/>
                  <a:pt x="14751" y="3108"/>
                  <a:pt x="14747" y="3230"/>
                </a:cubicBezTo>
                <a:cubicBezTo>
                  <a:pt x="14743" y="3352"/>
                  <a:pt x="14754" y="3435"/>
                  <a:pt x="14772" y="3416"/>
                </a:cubicBezTo>
                <a:cubicBezTo>
                  <a:pt x="14838" y="3344"/>
                  <a:pt x="14973" y="3582"/>
                  <a:pt x="14961" y="3749"/>
                </a:cubicBezTo>
                <a:cubicBezTo>
                  <a:pt x="14947" y="3945"/>
                  <a:pt x="14879" y="3965"/>
                  <a:pt x="14863" y="3776"/>
                </a:cubicBezTo>
                <a:cubicBezTo>
                  <a:pt x="14843" y="3561"/>
                  <a:pt x="14792" y="3619"/>
                  <a:pt x="14768" y="3882"/>
                </a:cubicBezTo>
                <a:cubicBezTo>
                  <a:pt x="14755" y="4015"/>
                  <a:pt x="14717" y="4179"/>
                  <a:pt x="14682" y="4247"/>
                </a:cubicBezTo>
                <a:cubicBezTo>
                  <a:pt x="14607" y="4393"/>
                  <a:pt x="14468" y="4411"/>
                  <a:pt x="14408" y="4283"/>
                </a:cubicBezTo>
                <a:cubicBezTo>
                  <a:pt x="14359" y="4179"/>
                  <a:pt x="14388" y="4107"/>
                  <a:pt x="14478" y="4107"/>
                </a:cubicBezTo>
                <a:cubicBezTo>
                  <a:pt x="14587" y="4107"/>
                  <a:pt x="14623" y="3842"/>
                  <a:pt x="14591" y="3271"/>
                </a:cubicBezTo>
                <a:cubicBezTo>
                  <a:pt x="14574" y="2980"/>
                  <a:pt x="14570" y="2661"/>
                  <a:pt x="14581" y="2560"/>
                </a:cubicBezTo>
                <a:cubicBezTo>
                  <a:pt x="14598" y="2407"/>
                  <a:pt x="14588" y="2376"/>
                  <a:pt x="14521" y="2376"/>
                </a:cubicBezTo>
                <a:cubicBezTo>
                  <a:pt x="14469" y="2376"/>
                  <a:pt x="14441" y="2419"/>
                  <a:pt x="14441" y="2497"/>
                </a:cubicBezTo>
                <a:cubicBezTo>
                  <a:pt x="14441" y="2563"/>
                  <a:pt x="14416" y="2676"/>
                  <a:pt x="14385" y="2747"/>
                </a:cubicBezTo>
                <a:cubicBezTo>
                  <a:pt x="14311" y="2920"/>
                  <a:pt x="14314" y="3275"/>
                  <a:pt x="14390" y="3480"/>
                </a:cubicBezTo>
                <a:cubicBezTo>
                  <a:pt x="14496" y="3765"/>
                  <a:pt x="14402" y="3811"/>
                  <a:pt x="14194" y="3578"/>
                </a:cubicBezTo>
                <a:cubicBezTo>
                  <a:pt x="13994" y="3355"/>
                  <a:pt x="13903" y="3318"/>
                  <a:pt x="13937" y="3475"/>
                </a:cubicBezTo>
                <a:cubicBezTo>
                  <a:pt x="13972" y="3633"/>
                  <a:pt x="13885" y="3759"/>
                  <a:pt x="13752" y="3744"/>
                </a:cubicBezTo>
                <a:cubicBezTo>
                  <a:pt x="13685" y="3736"/>
                  <a:pt x="13608" y="3759"/>
                  <a:pt x="13581" y="3795"/>
                </a:cubicBezTo>
                <a:cubicBezTo>
                  <a:pt x="13549" y="3839"/>
                  <a:pt x="13519" y="3837"/>
                  <a:pt x="13491" y="3788"/>
                </a:cubicBezTo>
                <a:cubicBezTo>
                  <a:pt x="13435" y="3689"/>
                  <a:pt x="13256" y="3852"/>
                  <a:pt x="13172" y="4079"/>
                </a:cubicBezTo>
                <a:cubicBezTo>
                  <a:pt x="13132" y="4186"/>
                  <a:pt x="13085" y="4238"/>
                  <a:pt x="13043" y="4219"/>
                </a:cubicBezTo>
                <a:cubicBezTo>
                  <a:pt x="13000" y="4199"/>
                  <a:pt x="12970" y="4234"/>
                  <a:pt x="12957" y="4320"/>
                </a:cubicBezTo>
                <a:cubicBezTo>
                  <a:pt x="12946" y="4392"/>
                  <a:pt x="12920" y="4433"/>
                  <a:pt x="12897" y="4408"/>
                </a:cubicBezTo>
                <a:cubicBezTo>
                  <a:pt x="12822" y="4327"/>
                  <a:pt x="12706" y="4442"/>
                  <a:pt x="12706" y="4599"/>
                </a:cubicBezTo>
                <a:cubicBezTo>
                  <a:pt x="12706" y="4805"/>
                  <a:pt x="12673" y="4847"/>
                  <a:pt x="12579" y="4759"/>
                </a:cubicBezTo>
                <a:cubicBezTo>
                  <a:pt x="12507" y="4691"/>
                  <a:pt x="12504" y="4694"/>
                  <a:pt x="12550" y="4793"/>
                </a:cubicBezTo>
                <a:cubicBezTo>
                  <a:pt x="12594" y="4886"/>
                  <a:pt x="12593" y="4909"/>
                  <a:pt x="12544" y="4942"/>
                </a:cubicBezTo>
                <a:cubicBezTo>
                  <a:pt x="12454" y="5003"/>
                  <a:pt x="12333" y="4853"/>
                  <a:pt x="12309" y="4653"/>
                </a:cubicBezTo>
                <a:cubicBezTo>
                  <a:pt x="12297" y="4553"/>
                  <a:pt x="12270" y="4416"/>
                  <a:pt x="12248" y="4347"/>
                </a:cubicBezTo>
                <a:cubicBezTo>
                  <a:pt x="12186" y="4147"/>
                  <a:pt x="12261" y="4096"/>
                  <a:pt x="12437" y="4217"/>
                </a:cubicBezTo>
                <a:cubicBezTo>
                  <a:pt x="12582" y="4318"/>
                  <a:pt x="12602" y="4319"/>
                  <a:pt x="12656" y="4225"/>
                </a:cubicBezTo>
                <a:cubicBezTo>
                  <a:pt x="12694" y="4157"/>
                  <a:pt x="12703" y="4086"/>
                  <a:pt x="12682" y="4022"/>
                </a:cubicBezTo>
                <a:cubicBezTo>
                  <a:pt x="12629" y="3861"/>
                  <a:pt x="12420" y="3578"/>
                  <a:pt x="12337" y="3556"/>
                </a:cubicBezTo>
                <a:cubicBezTo>
                  <a:pt x="12295" y="3544"/>
                  <a:pt x="12237" y="3498"/>
                  <a:pt x="12207" y="3455"/>
                </a:cubicBezTo>
                <a:cubicBezTo>
                  <a:pt x="12177" y="3411"/>
                  <a:pt x="12142" y="3394"/>
                  <a:pt x="12129" y="3418"/>
                </a:cubicBezTo>
                <a:cubicBezTo>
                  <a:pt x="12115" y="3441"/>
                  <a:pt x="12079" y="3421"/>
                  <a:pt x="12047" y="3375"/>
                </a:cubicBezTo>
                <a:cubicBezTo>
                  <a:pt x="12003" y="3310"/>
                  <a:pt x="11999" y="3268"/>
                  <a:pt x="12031" y="3200"/>
                </a:cubicBezTo>
                <a:cubicBezTo>
                  <a:pt x="12066" y="3126"/>
                  <a:pt x="12052" y="3113"/>
                  <a:pt x="11956" y="3133"/>
                </a:cubicBezTo>
                <a:cubicBezTo>
                  <a:pt x="11891" y="3146"/>
                  <a:pt x="11828" y="3131"/>
                  <a:pt x="11817" y="3098"/>
                </a:cubicBezTo>
                <a:cubicBezTo>
                  <a:pt x="11805" y="3065"/>
                  <a:pt x="11726" y="3136"/>
                  <a:pt x="11641" y="3255"/>
                </a:cubicBezTo>
                <a:cubicBezTo>
                  <a:pt x="11556" y="3374"/>
                  <a:pt x="11463" y="3472"/>
                  <a:pt x="11435" y="3473"/>
                </a:cubicBezTo>
                <a:cubicBezTo>
                  <a:pt x="11386" y="3474"/>
                  <a:pt x="11321" y="3636"/>
                  <a:pt x="11238" y="3956"/>
                </a:cubicBezTo>
                <a:cubicBezTo>
                  <a:pt x="11217" y="4039"/>
                  <a:pt x="11183" y="4107"/>
                  <a:pt x="11163" y="4107"/>
                </a:cubicBezTo>
                <a:cubicBezTo>
                  <a:pt x="11143" y="4107"/>
                  <a:pt x="11106" y="4225"/>
                  <a:pt x="11081" y="4371"/>
                </a:cubicBezTo>
                <a:cubicBezTo>
                  <a:pt x="11054" y="4529"/>
                  <a:pt x="10949" y="4800"/>
                  <a:pt x="10821" y="5042"/>
                </a:cubicBezTo>
                <a:lnTo>
                  <a:pt x="10607" y="5449"/>
                </a:lnTo>
                <a:lnTo>
                  <a:pt x="10645" y="5759"/>
                </a:lnTo>
                <a:cubicBezTo>
                  <a:pt x="10666" y="5929"/>
                  <a:pt x="10689" y="6081"/>
                  <a:pt x="10696" y="6097"/>
                </a:cubicBezTo>
                <a:cubicBezTo>
                  <a:pt x="10703" y="6112"/>
                  <a:pt x="10749" y="6056"/>
                  <a:pt x="10799" y="5973"/>
                </a:cubicBezTo>
                <a:cubicBezTo>
                  <a:pt x="10892" y="5819"/>
                  <a:pt x="10972" y="5833"/>
                  <a:pt x="10972" y="6003"/>
                </a:cubicBezTo>
                <a:cubicBezTo>
                  <a:pt x="10972" y="6055"/>
                  <a:pt x="11000" y="6201"/>
                  <a:pt x="11034" y="6327"/>
                </a:cubicBezTo>
                <a:cubicBezTo>
                  <a:pt x="11097" y="6562"/>
                  <a:pt x="11198" y="6591"/>
                  <a:pt x="11198" y="6375"/>
                </a:cubicBezTo>
                <a:cubicBezTo>
                  <a:pt x="11198" y="6313"/>
                  <a:pt x="11229" y="6156"/>
                  <a:pt x="11267" y="6024"/>
                </a:cubicBezTo>
                <a:cubicBezTo>
                  <a:pt x="11325" y="5824"/>
                  <a:pt x="11328" y="5766"/>
                  <a:pt x="11286" y="5666"/>
                </a:cubicBezTo>
                <a:cubicBezTo>
                  <a:pt x="11220" y="5507"/>
                  <a:pt x="11260" y="5249"/>
                  <a:pt x="11387" y="5004"/>
                </a:cubicBezTo>
                <a:cubicBezTo>
                  <a:pt x="11444" y="4894"/>
                  <a:pt x="11502" y="4721"/>
                  <a:pt x="11515" y="4619"/>
                </a:cubicBezTo>
                <a:cubicBezTo>
                  <a:pt x="11547" y="4382"/>
                  <a:pt x="11681" y="4280"/>
                  <a:pt x="11773" y="4424"/>
                </a:cubicBezTo>
                <a:cubicBezTo>
                  <a:pt x="11861" y="4561"/>
                  <a:pt x="11859" y="4572"/>
                  <a:pt x="11708" y="4883"/>
                </a:cubicBezTo>
                <a:cubicBezTo>
                  <a:pt x="11599" y="5108"/>
                  <a:pt x="11580" y="5195"/>
                  <a:pt x="11591" y="5409"/>
                </a:cubicBezTo>
                <a:cubicBezTo>
                  <a:pt x="11606" y="5707"/>
                  <a:pt x="11634" y="5735"/>
                  <a:pt x="11826" y="5642"/>
                </a:cubicBezTo>
                <a:cubicBezTo>
                  <a:pt x="11940" y="5586"/>
                  <a:pt x="11981" y="5591"/>
                  <a:pt x="12024" y="5668"/>
                </a:cubicBezTo>
                <a:cubicBezTo>
                  <a:pt x="12108" y="5816"/>
                  <a:pt x="11989" y="6021"/>
                  <a:pt x="11843" y="5983"/>
                </a:cubicBezTo>
                <a:cubicBezTo>
                  <a:pt x="11739" y="5957"/>
                  <a:pt x="11733" y="5968"/>
                  <a:pt x="11739" y="6178"/>
                </a:cubicBezTo>
                <a:cubicBezTo>
                  <a:pt x="11744" y="6373"/>
                  <a:pt x="11734" y="6399"/>
                  <a:pt x="11660" y="6385"/>
                </a:cubicBezTo>
                <a:cubicBezTo>
                  <a:pt x="11590" y="6372"/>
                  <a:pt x="11575" y="6402"/>
                  <a:pt x="11575" y="6558"/>
                </a:cubicBezTo>
                <a:cubicBezTo>
                  <a:pt x="11575" y="6781"/>
                  <a:pt x="11462" y="6988"/>
                  <a:pt x="11373" y="6927"/>
                </a:cubicBezTo>
                <a:cubicBezTo>
                  <a:pt x="11339" y="6904"/>
                  <a:pt x="11267" y="6936"/>
                  <a:pt x="11214" y="6997"/>
                </a:cubicBezTo>
                <a:cubicBezTo>
                  <a:pt x="11153" y="7068"/>
                  <a:pt x="11101" y="7087"/>
                  <a:pt x="11073" y="7048"/>
                </a:cubicBezTo>
                <a:cubicBezTo>
                  <a:pt x="10977" y="6918"/>
                  <a:pt x="10557" y="7138"/>
                  <a:pt x="10557" y="7318"/>
                </a:cubicBezTo>
                <a:cubicBezTo>
                  <a:pt x="10557" y="7363"/>
                  <a:pt x="10464" y="7532"/>
                  <a:pt x="10349" y="7693"/>
                </a:cubicBezTo>
                <a:cubicBezTo>
                  <a:pt x="10148" y="7977"/>
                  <a:pt x="10143" y="7990"/>
                  <a:pt x="10199" y="8142"/>
                </a:cubicBezTo>
                <a:cubicBezTo>
                  <a:pt x="10241" y="8255"/>
                  <a:pt x="10249" y="8356"/>
                  <a:pt x="10226" y="8509"/>
                </a:cubicBezTo>
                <a:cubicBezTo>
                  <a:pt x="10196" y="8718"/>
                  <a:pt x="10193" y="8721"/>
                  <a:pt x="9986" y="8704"/>
                </a:cubicBezTo>
                <a:lnTo>
                  <a:pt x="9777" y="8687"/>
                </a:lnTo>
                <a:lnTo>
                  <a:pt x="9771" y="9049"/>
                </a:lnTo>
                <a:cubicBezTo>
                  <a:pt x="9765" y="9372"/>
                  <a:pt x="9773" y="9416"/>
                  <a:pt x="9849" y="9459"/>
                </a:cubicBezTo>
                <a:cubicBezTo>
                  <a:pt x="9957" y="9519"/>
                  <a:pt x="10110" y="9501"/>
                  <a:pt x="10166" y="9420"/>
                </a:cubicBezTo>
                <a:cubicBezTo>
                  <a:pt x="10189" y="9386"/>
                  <a:pt x="10219" y="9266"/>
                  <a:pt x="10232" y="9154"/>
                </a:cubicBezTo>
                <a:cubicBezTo>
                  <a:pt x="10245" y="9036"/>
                  <a:pt x="10284" y="8936"/>
                  <a:pt x="10323" y="8918"/>
                </a:cubicBezTo>
                <a:cubicBezTo>
                  <a:pt x="10360" y="8901"/>
                  <a:pt x="10407" y="8822"/>
                  <a:pt x="10427" y="8741"/>
                </a:cubicBezTo>
                <a:cubicBezTo>
                  <a:pt x="10451" y="8644"/>
                  <a:pt x="10496" y="8596"/>
                  <a:pt x="10565" y="8596"/>
                </a:cubicBezTo>
                <a:cubicBezTo>
                  <a:pt x="10621" y="8596"/>
                  <a:pt x="10688" y="8559"/>
                  <a:pt x="10714" y="8513"/>
                </a:cubicBezTo>
                <a:cubicBezTo>
                  <a:pt x="10787" y="8385"/>
                  <a:pt x="10811" y="8405"/>
                  <a:pt x="11016" y="8766"/>
                </a:cubicBezTo>
                <a:cubicBezTo>
                  <a:pt x="11233" y="9149"/>
                  <a:pt x="11306" y="9178"/>
                  <a:pt x="11104" y="8801"/>
                </a:cubicBezTo>
                <a:cubicBezTo>
                  <a:pt x="10963" y="8538"/>
                  <a:pt x="10939" y="8362"/>
                  <a:pt x="11025" y="8236"/>
                </a:cubicBezTo>
                <a:cubicBezTo>
                  <a:pt x="11067" y="8175"/>
                  <a:pt x="11096" y="8198"/>
                  <a:pt x="11166" y="8352"/>
                </a:cubicBezTo>
                <a:cubicBezTo>
                  <a:pt x="11215" y="8459"/>
                  <a:pt x="11293" y="8581"/>
                  <a:pt x="11339" y="8623"/>
                </a:cubicBezTo>
                <a:cubicBezTo>
                  <a:pt x="11386" y="8666"/>
                  <a:pt x="11434" y="8781"/>
                  <a:pt x="11448" y="8880"/>
                </a:cubicBezTo>
                <a:cubicBezTo>
                  <a:pt x="11486" y="9165"/>
                  <a:pt x="11613" y="9375"/>
                  <a:pt x="11599" y="9133"/>
                </a:cubicBezTo>
                <a:cubicBezTo>
                  <a:pt x="11596" y="9080"/>
                  <a:pt x="11604" y="9042"/>
                  <a:pt x="11617" y="9049"/>
                </a:cubicBezTo>
                <a:cubicBezTo>
                  <a:pt x="11629" y="9056"/>
                  <a:pt x="11666" y="9021"/>
                  <a:pt x="11700" y="8973"/>
                </a:cubicBezTo>
                <a:cubicBezTo>
                  <a:pt x="11734" y="8923"/>
                  <a:pt x="11794" y="8904"/>
                  <a:pt x="11837" y="8928"/>
                </a:cubicBezTo>
                <a:cubicBezTo>
                  <a:pt x="11895" y="8960"/>
                  <a:pt x="11909" y="8947"/>
                  <a:pt x="11893" y="8873"/>
                </a:cubicBezTo>
                <a:cubicBezTo>
                  <a:pt x="11868" y="8760"/>
                  <a:pt x="11964" y="8397"/>
                  <a:pt x="12075" y="8183"/>
                </a:cubicBezTo>
                <a:cubicBezTo>
                  <a:pt x="12141" y="8055"/>
                  <a:pt x="12161" y="8048"/>
                  <a:pt x="12223" y="8125"/>
                </a:cubicBezTo>
                <a:cubicBezTo>
                  <a:pt x="12284" y="8200"/>
                  <a:pt x="12315" y="8194"/>
                  <a:pt x="12433" y="8089"/>
                </a:cubicBezTo>
                <a:cubicBezTo>
                  <a:pt x="12593" y="7945"/>
                  <a:pt x="12660" y="8008"/>
                  <a:pt x="12591" y="8235"/>
                </a:cubicBezTo>
                <a:cubicBezTo>
                  <a:pt x="12550" y="8373"/>
                  <a:pt x="12558" y="8406"/>
                  <a:pt x="12683" y="8582"/>
                </a:cubicBezTo>
                <a:cubicBezTo>
                  <a:pt x="12839" y="8803"/>
                  <a:pt x="12854" y="8925"/>
                  <a:pt x="12738" y="9035"/>
                </a:cubicBezTo>
                <a:cubicBezTo>
                  <a:pt x="12676" y="9093"/>
                  <a:pt x="12609" y="9091"/>
                  <a:pt x="12458" y="9027"/>
                </a:cubicBezTo>
                <a:cubicBezTo>
                  <a:pt x="12347" y="8980"/>
                  <a:pt x="12230" y="8966"/>
                  <a:pt x="12191" y="8997"/>
                </a:cubicBezTo>
                <a:cubicBezTo>
                  <a:pt x="12153" y="9026"/>
                  <a:pt x="12114" y="9057"/>
                  <a:pt x="12103" y="9065"/>
                </a:cubicBezTo>
                <a:cubicBezTo>
                  <a:pt x="12093" y="9073"/>
                  <a:pt x="12046" y="9102"/>
                  <a:pt x="11999" y="9129"/>
                </a:cubicBezTo>
                <a:cubicBezTo>
                  <a:pt x="11908" y="9181"/>
                  <a:pt x="11895" y="9268"/>
                  <a:pt x="11952" y="9428"/>
                </a:cubicBezTo>
                <a:cubicBezTo>
                  <a:pt x="11977" y="9499"/>
                  <a:pt x="12054" y="9528"/>
                  <a:pt x="12224" y="9528"/>
                </a:cubicBezTo>
                <a:lnTo>
                  <a:pt x="12461" y="9528"/>
                </a:lnTo>
                <a:lnTo>
                  <a:pt x="12473" y="9764"/>
                </a:lnTo>
                <a:cubicBezTo>
                  <a:pt x="12479" y="9894"/>
                  <a:pt x="12463" y="10089"/>
                  <a:pt x="12438" y="10197"/>
                </a:cubicBezTo>
                <a:cubicBezTo>
                  <a:pt x="12375" y="10468"/>
                  <a:pt x="12392" y="10597"/>
                  <a:pt x="12540" y="10985"/>
                </a:cubicBezTo>
                <a:cubicBezTo>
                  <a:pt x="12611" y="11170"/>
                  <a:pt x="12669" y="11348"/>
                  <a:pt x="12669" y="11380"/>
                </a:cubicBezTo>
                <a:cubicBezTo>
                  <a:pt x="12669" y="11411"/>
                  <a:pt x="12720" y="11550"/>
                  <a:pt x="12782" y="11689"/>
                </a:cubicBezTo>
                <a:cubicBezTo>
                  <a:pt x="12845" y="11829"/>
                  <a:pt x="12895" y="12022"/>
                  <a:pt x="12895" y="12122"/>
                </a:cubicBezTo>
                <a:cubicBezTo>
                  <a:pt x="12895" y="12285"/>
                  <a:pt x="12905" y="12298"/>
                  <a:pt x="12999" y="12258"/>
                </a:cubicBezTo>
                <a:cubicBezTo>
                  <a:pt x="13292" y="12133"/>
                  <a:pt x="13792" y="11559"/>
                  <a:pt x="13798" y="11342"/>
                </a:cubicBezTo>
                <a:cubicBezTo>
                  <a:pt x="13801" y="11254"/>
                  <a:pt x="13579" y="11086"/>
                  <a:pt x="13554" y="11157"/>
                </a:cubicBezTo>
                <a:cubicBezTo>
                  <a:pt x="13500" y="11313"/>
                  <a:pt x="13234" y="11137"/>
                  <a:pt x="13234" y="10945"/>
                </a:cubicBezTo>
                <a:cubicBezTo>
                  <a:pt x="13234" y="10912"/>
                  <a:pt x="13198" y="10799"/>
                  <a:pt x="13154" y="10693"/>
                </a:cubicBezTo>
                <a:cubicBezTo>
                  <a:pt x="12985" y="10290"/>
                  <a:pt x="13172" y="10147"/>
                  <a:pt x="13370" y="10528"/>
                </a:cubicBezTo>
                <a:cubicBezTo>
                  <a:pt x="13466" y="10713"/>
                  <a:pt x="13512" y="10754"/>
                  <a:pt x="13583" y="10723"/>
                </a:cubicBezTo>
                <a:cubicBezTo>
                  <a:pt x="13642" y="10697"/>
                  <a:pt x="13690" y="10719"/>
                  <a:pt x="13722" y="10787"/>
                </a:cubicBezTo>
                <a:cubicBezTo>
                  <a:pt x="13758" y="10862"/>
                  <a:pt x="13841" y="10891"/>
                  <a:pt x="14029" y="10891"/>
                </a:cubicBezTo>
                <a:cubicBezTo>
                  <a:pt x="14205" y="10891"/>
                  <a:pt x="14295" y="10919"/>
                  <a:pt x="14316" y="10981"/>
                </a:cubicBezTo>
                <a:cubicBezTo>
                  <a:pt x="14333" y="11030"/>
                  <a:pt x="14384" y="11106"/>
                  <a:pt x="14430" y="11148"/>
                </a:cubicBezTo>
                <a:cubicBezTo>
                  <a:pt x="14481" y="11195"/>
                  <a:pt x="14505" y="11264"/>
                  <a:pt x="14492" y="11324"/>
                </a:cubicBezTo>
                <a:cubicBezTo>
                  <a:pt x="14480" y="11379"/>
                  <a:pt x="14487" y="11423"/>
                  <a:pt x="14508" y="11423"/>
                </a:cubicBezTo>
                <a:cubicBezTo>
                  <a:pt x="14529" y="11423"/>
                  <a:pt x="14556" y="11377"/>
                  <a:pt x="14569" y="11320"/>
                </a:cubicBezTo>
                <a:cubicBezTo>
                  <a:pt x="14606" y="11145"/>
                  <a:pt x="14655" y="11269"/>
                  <a:pt x="14681" y="11604"/>
                </a:cubicBezTo>
                <a:cubicBezTo>
                  <a:pt x="14694" y="11779"/>
                  <a:pt x="14751" y="12122"/>
                  <a:pt x="14808" y="12367"/>
                </a:cubicBezTo>
                <a:cubicBezTo>
                  <a:pt x="14927" y="12880"/>
                  <a:pt x="14990" y="12875"/>
                  <a:pt x="15029" y="12349"/>
                </a:cubicBezTo>
                <a:cubicBezTo>
                  <a:pt x="15046" y="12126"/>
                  <a:pt x="15078" y="11997"/>
                  <a:pt x="15133" y="11932"/>
                </a:cubicBezTo>
                <a:cubicBezTo>
                  <a:pt x="15177" y="11879"/>
                  <a:pt x="15281" y="11728"/>
                  <a:pt x="15364" y="11596"/>
                </a:cubicBezTo>
                <a:cubicBezTo>
                  <a:pt x="15447" y="11463"/>
                  <a:pt x="15579" y="11295"/>
                  <a:pt x="15658" y="11223"/>
                </a:cubicBezTo>
                <a:lnTo>
                  <a:pt x="15800" y="11091"/>
                </a:lnTo>
                <a:lnTo>
                  <a:pt x="15837" y="11262"/>
                </a:lnTo>
                <a:cubicBezTo>
                  <a:pt x="15857" y="11355"/>
                  <a:pt x="15873" y="11456"/>
                  <a:pt x="15873" y="11486"/>
                </a:cubicBezTo>
                <a:cubicBezTo>
                  <a:pt x="15873" y="11516"/>
                  <a:pt x="15899" y="11577"/>
                  <a:pt x="15930" y="11622"/>
                </a:cubicBezTo>
                <a:cubicBezTo>
                  <a:pt x="15961" y="11668"/>
                  <a:pt x="15987" y="11765"/>
                  <a:pt x="15987" y="11838"/>
                </a:cubicBezTo>
                <a:cubicBezTo>
                  <a:pt x="15987" y="11945"/>
                  <a:pt x="15997" y="11956"/>
                  <a:pt x="16040" y="11894"/>
                </a:cubicBezTo>
                <a:cubicBezTo>
                  <a:pt x="16082" y="11832"/>
                  <a:pt x="16105" y="11847"/>
                  <a:pt x="16153" y="11967"/>
                </a:cubicBezTo>
                <a:cubicBezTo>
                  <a:pt x="16186" y="12050"/>
                  <a:pt x="16213" y="12152"/>
                  <a:pt x="16213" y="12194"/>
                </a:cubicBezTo>
                <a:cubicBezTo>
                  <a:pt x="16213" y="12236"/>
                  <a:pt x="16255" y="12271"/>
                  <a:pt x="16308" y="12271"/>
                </a:cubicBezTo>
                <a:cubicBezTo>
                  <a:pt x="16362" y="12271"/>
                  <a:pt x="16442" y="12347"/>
                  <a:pt x="16494" y="12446"/>
                </a:cubicBezTo>
                <a:cubicBezTo>
                  <a:pt x="16567" y="12584"/>
                  <a:pt x="16603" y="12608"/>
                  <a:pt x="16672" y="12563"/>
                </a:cubicBezTo>
                <a:cubicBezTo>
                  <a:pt x="16803" y="12478"/>
                  <a:pt x="16801" y="12252"/>
                  <a:pt x="16668" y="11983"/>
                </a:cubicBezTo>
                <a:cubicBezTo>
                  <a:pt x="16574" y="11795"/>
                  <a:pt x="16559" y="11725"/>
                  <a:pt x="16590" y="11623"/>
                </a:cubicBezTo>
                <a:cubicBezTo>
                  <a:pt x="16642" y="11450"/>
                  <a:pt x="16787" y="11279"/>
                  <a:pt x="16825" y="11346"/>
                </a:cubicBezTo>
                <a:cubicBezTo>
                  <a:pt x="16855" y="11399"/>
                  <a:pt x="17144" y="11255"/>
                  <a:pt x="17275" y="11122"/>
                </a:cubicBezTo>
                <a:cubicBezTo>
                  <a:pt x="17310" y="11086"/>
                  <a:pt x="17381" y="10946"/>
                  <a:pt x="17434" y="10810"/>
                </a:cubicBezTo>
                <a:cubicBezTo>
                  <a:pt x="17538" y="10538"/>
                  <a:pt x="17541" y="10193"/>
                  <a:pt x="17440" y="9923"/>
                </a:cubicBezTo>
                <a:cubicBezTo>
                  <a:pt x="17393" y="9795"/>
                  <a:pt x="17396" y="9764"/>
                  <a:pt x="17469" y="9625"/>
                </a:cubicBezTo>
                <a:cubicBezTo>
                  <a:pt x="17514" y="9539"/>
                  <a:pt x="17524" y="9505"/>
                  <a:pt x="17490" y="9549"/>
                </a:cubicBezTo>
                <a:cubicBezTo>
                  <a:pt x="17439" y="9616"/>
                  <a:pt x="17418" y="9600"/>
                  <a:pt x="17363" y="9453"/>
                </a:cubicBezTo>
                <a:cubicBezTo>
                  <a:pt x="17299" y="9280"/>
                  <a:pt x="17300" y="9275"/>
                  <a:pt x="17406" y="9122"/>
                </a:cubicBezTo>
                <a:cubicBezTo>
                  <a:pt x="17524" y="8952"/>
                  <a:pt x="17590" y="8924"/>
                  <a:pt x="17627" y="9030"/>
                </a:cubicBezTo>
                <a:cubicBezTo>
                  <a:pt x="17640" y="9067"/>
                  <a:pt x="17678" y="9090"/>
                  <a:pt x="17710" y="9080"/>
                </a:cubicBezTo>
                <a:cubicBezTo>
                  <a:pt x="17774" y="9060"/>
                  <a:pt x="17893" y="9378"/>
                  <a:pt x="17919" y="9636"/>
                </a:cubicBezTo>
                <a:cubicBezTo>
                  <a:pt x="17933" y="9779"/>
                  <a:pt x="17937" y="9782"/>
                  <a:pt x="17965" y="9669"/>
                </a:cubicBezTo>
                <a:cubicBezTo>
                  <a:pt x="17985" y="9589"/>
                  <a:pt x="17975" y="9484"/>
                  <a:pt x="17937" y="9371"/>
                </a:cubicBezTo>
                <a:cubicBezTo>
                  <a:pt x="17882" y="9206"/>
                  <a:pt x="17884" y="9183"/>
                  <a:pt x="17960" y="9021"/>
                </a:cubicBezTo>
                <a:cubicBezTo>
                  <a:pt x="18005" y="8926"/>
                  <a:pt x="18060" y="8792"/>
                  <a:pt x="18083" y="8723"/>
                </a:cubicBezTo>
                <a:cubicBezTo>
                  <a:pt x="18110" y="8641"/>
                  <a:pt x="18160" y="8604"/>
                  <a:pt x="18228" y="8614"/>
                </a:cubicBezTo>
                <a:cubicBezTo>
                  <a:pt x="18334" y="8629"/>
                  <a:pt x="18386" y="8547"/>
                  <a:pt x="18573" y="8061"/>
                </a:cubicBezTo>
                <a:cubicBezTo>
                  <a:pt x="18654" y="7849"/>
                  <a:pt x="18727" y="7161"/>
                  <a:pt x="18682" y="7031"/>
                </a:cubicBezTo>
                <a:cubicBezTo>
                  <a:pt x="18665" y="6982"/>
                  <a:pt x="18640" y="6985"/>
                  <a:pt x="18603" y="7040"/>
                </a:cubicBezTo>
                <a:cubicBezTo>
                  <a:pt x="18559" y="7103"/>
                  <a:pt x="18530" y="7089"/>
                  <a:pt x="18456" y="6967"/>
                </a:cubicBezTo>
                <a:lnTo>
                  <a:pt x="18364" y="6814"/>
                </a:lnTo>
                <a:lnTo>
                  <a:pt x="18523" y="6484"/>
                </a:lnTo>
                <a:cubicBezTo>
                  <a:pt x="18611" y="6303"/>
                  <a:pt x="18710" y="6092"/>
                  <a:pt x="18744" y="6016"/>
                </a:cubicBezTo>
                <a:cubicBezTo>
                  <a:pt x="18820" y="5848"/>
                  <a:pt x="19275" y="5735"/>
                  <a:pt x="19385" y="5857"/>
                </a:cubicBezTo>
                <a:cubicBezTo>
                  <a:pt x="19422" y="5897"/>
                  <a:pt x="19458" y="5917"/>
                  <a:pt x="19465" y="5900"/>
                </a:cubicBezTo>
                <a:cubicBezTo>
                  <a:pt x="19692" y="5376"/>
                  <a:pt x="19734" y="5304"/>
                  <a:pt x="19815" y="5304"/>
                </a:cubicBezTo>
                <a:cubicBezTo>
                  <a:pt x="19864" y="5304"/>
                  <a:pt x="19915" y="5337"/>
                  <a:pt x="19929" y="5377"/>
                </a:cubicBezTo>
                <a:cubicBezTo>
                  <a:pt x="19945" y="5424"/>
                  <a:pt x="19985" y="5384"/>
                  <a:pt x="20038" y="5267"/>
                </a:cubicBezTo>
                <a:cubicBezTo>
                  <a:pt x="20084" y="5165"/>
                  <a:pt x="20140" y="5103"/>
                  <a:pt x="20163" y="5128"/>
                </a:cubicBezTo>
                <a:cubicBezTo>
                  <a:pt x="20240" y="5212"/>
                  <a:pt x="20142" y="5570"/>
                  <a:pt x="19938" y="5942"/>
                </a:cubicBezTo>
                <a:cubicBezTo>
                  <a:pt x="19673" y="6428"/>
                  <a:pt x="19634" y="6571"/>
                  <a:pt x="19665" y="6936"/>
                </a:cubicBezTo>
                <a:cubicBezTo>
                  <a:pt x="19679" y="7099"/>
                  <a:pt x="19701" y="7232"/>
                  <a:pt x="19714" y="7232"/>
                </a:cubicBezTo>
                <a:cubicBezTo>
                  <a:pt x="19742" y="7231"/>
                  <a:pt x="19901" y="6819"/>
                  <a:pt x="19978" y="6551"/>
                </a:cubicBezTo>
                <a:cubicBezTo>
                  <a:pt x="20017" y="6414"/>
                  <a:pt x="20019" y="6346"/>
                  <a:pt x="19988" y="6278"/>
                </a:cubicBezTo>
                <a:cubicBezTo>
                  <a:pt x="19956" y="6211"/>
                  <a:pt x="19960" y="6136"/>
                  <a:pt x="20005" y="5980"/>
                </a:cubicBezTo>
                <a:cubicBezTo>
                  <a:pt x="20073" y="5739"/>
                  <a:pt x="20086" y="5721"/>
                  <a:pt x="20221" y="5678"/>
                </a:cubicBezTo>
                <a:cubicBezTo>
                  <a:pt x="20276" y="5660"/>
                  <a:pt x="20339" y="5626"/>
                  <a:pt x="20361" y="5602"/>
                </a:cubicBezTo>
                <a:cubicBezTo>
                  <a:pt x="20383" y="5578"/>
                  <a:pt x="20423" y="5590"/>
                  <a:pt x="20450" y="5629"/>
                </a:cubicBezTo>
                <a:cubicBezTo>
                  <a:pt x="20487" y="5683"/>
                  <a:pt x="20522" y="5658"/>
                  <a:pt x="20590" y="5529"/>
                </a:cubicBezTo>
                <a:cubicBezTo>
                  <a:pt x="20694" y="5334"/>
                  <a:pt x="20886" y="5136"/>
                  <a:pt x="20951" y="5158"/>
                </a:cubicBezTo>
                <a:cubicBezTo>
                  <a:pt x="21000" y="5175"/>
                  <a:pt x="20975" y="4925"/>
                  <a:pt x="20921" y="4866"/>
                </a:cubicBezTo>
                <a:cubicBezTo>
                  <a:pt x="20860" y="4799"/>
                  <a:pt x="20888" y="4702"/>
                  <a:pt x="20986" y="4636"/>
                </a:cubicBezTo>
                <a:cubicBezTo>
                  <a:pt x="21048" y="4595"/>
                  <a:pt x="21077" y="4535"/>
                  <a:pt x="21064" y="4476"/>
                </a:cubicBezTo>
                <a:cubicBezTo>
                  <a:pt x="21053" y="4424"/>
                  <a:pt x="21068" y="4346"/>
                  <a:pt x="21098" y="4303"/>
                </a:cubicBezTo>
                <a:cubicBezTo>
                  <a:pt x="21140" y="4240"/>
                  <a:pt x="21156" y="4246"/>
                  <a:pt x="21175" y="4331"/>
                </a:cubicBezTo>
                <a:cubicBezTo>
                  <a:pt x="21188" y="4390"/>
                  <a:pt x="21219" y="4439"/>
                  <a:pt x="21244" y="4439"/>
                </a:cubicBezTo>
                <a:cubicBezTo>
                  <a:pt x="21270" y="4439"/>
                  <a:pt x="21322" y="4498"/>
                  <a:pt x="21359" y="4571"/>
                </a:cubicBezTo>
                <a:cubicBezTo>
                  <a:pt x="21427" y="4703"/>
                  <a:pt x="21427" y="4703"/>
                  <a:pt x="21518" y="4530"/>
                </a:cubicBezTo>
                <a:cubicBezTo>
                  <a:pt x="21568" y="4435"/>
                  <a:pt x="21600" y="4315"/>
                  <a:pt x="21589" y="4265"/>
                </a:cubicBezTo>
                <a:cubicBezTo>
                  <a:pt x="21562" y="4141"/>
                  <a:pt x="21505" y="4148"/>
                  <a:pt x="21476" y="4280"/>
                </a:cubicBezTo>
                <a:cubicBezTo>
                  <a:pt x="21457" y="4367"/>
                  <a:pt x="21442" y="4372"/>
                  <a:pt x="21397" y="4306"/>
                </a:cubicBezTo>
                <a:cubicBezTo>
                  <a:pt x="21366" y="4260"/>
                  <a:pt x="21341" y="4173"/>
                  <a:pt x="21341" y="4112"/>
                </a:cubicBezTo>
                <a:cubicBezTo>
                  <a:pt x="21341" y="4003"/>
                  <a:pt x="21093" y="3596"/>
                  <a:pt x="20945" y="3461"/>
                </a:cubicBezTo>
                <a:cubicBezTo>
                  <a:pt x="20903" y="3424"/>
                  <a:pt x="20796" y="3377"/>
                  <a:pt x="20708" y="3357"/>
                </a:cubicBezTo>
                <a:cubicBezTo>
                  <a:pt x="20565" y="3325"/>
                  <a:pt x="20549" y="3334"/>
                  <a:pt x="20567" y="3438"/>
                </a:cubicBezTo>
                <a:cubicBezTo>
                  <a:pt x="20579" y="3505"/>
                  <a:pt x="20561" y="3595"/>
                  <a:pt x="20526" y="3647"/>
                </a:cubicBezTo>
                <a:cubicBezTo>
                  <a:pt x="20471" y="3727"/>
                  <a:pt x="20456" y="3719"/>
                  <a:pt x="20407" y="3590"/>
                </a:cubicBezTo>
                <a:cubicBezTo>
                  <a:pt x="20334" y="3397"/>
                  <a:pt x="20044" y="3373"/>
                  <a:pt x="20004" y="3557"/>
                </a:cubicBezTo>
                <a:cubicBezTo>
                  <a:pt x="19981" y="3660"/>
                  <a:pt x="19971" y="3655"/>
                  <a:pt x="19906" y="3507"/>
                </a:cubicBezTo>
                <a:cubicBezTo>
                  <a:pt x="19867" y="3416"/>
                  <a:pt x="19834" y="3276"/>
                  <a:pt x="19833" y="3196"/>
                </a:cubicBezTo>
                <a:cubicBezTo>
                  <a:pt x="19832" y="3017"/>
                  <a:pt x="19731" y="2953"/>
                  <a:pt x="19549" y="3013"/>
                </a:cubicBezTo>
                <a:cubicBezTo>
                  <a:pt x="19432" y="3052"/>
                  <a:pt x="19397" y="3031"/>
                  <a:pt x="19303" y="2873"/>
                </a:cubicBezTo>
                <a:cubicBezTo>
                  <a:pt x="19243" y="2772"/>
                  <a:pt x="19203" y="2663"/>
                  <a:pt x="19214" y="2632"/>
                </a:cubicBezTo>
                <a:cubicBezTo>
                  <a:pt x="19249" y="2532"/>
                  <a:pt x="19127" y="2573"/>
                  <a:pt x="19077" y="2678"/>
                </a:cubicBezTo>
                <a:cubicBezTo>
                  <a:pt x="19016" y="2808"/>
                  <a:pt x="18947" y="2769"/>
                  <a:pt x="18947" y="2604"/>
                </a:cubicBezTo>
                <a:cubicBezTo>
                  <a:pt x="18946" y="2398"/>
                  <a:pt x="18730" y="2426"/>
                  <a:pt x="18702" y="2636"/>
                </a:cubicBezTo>
                <a:cubicBezTo>
                  <a:pt x="18678" y="2820"/>
                  <a:pt x="18561" y="2919"/>
                  <a:pt x="18468" y="2834"/>
                </a:cubicBezTo>
                <a:cubicBezTo>
                  <a:pt x="18430" y="2799"/>
                  <a:pt x="18395" y="2801"/>
                  <a:pt x="18382" y="2839"/>
                </a:cubicBezTo>
                <a:cubicBezTo>
                  <a:pt x="18370" y="2874"/>
                  <a:pt x="18334" y="2886"/>
                  <a:pt x="18303" y="2865"/>
                </a:cubicBezTo>
                <a:cubicBezTo>
                  <a:pt x="18270" y="2843"/>
                  <a:pt x="18223" y="2878"/>
                  <a:pt x="18195" y="2947"/>
                </a:cubicBezTo>
                <a:cubicBezTo>
                  <a:pt x="18151" y="3053"/>
                  <a:pt x="18136" y="3058"/>
                  <a:pt x="18081" y="2978"/>
                </a:cubicBezTo>
                <a:cubicBezTo>
                  <a:pt x="17980" y="2830"/>
                  <a:pt x="17897" y="2505"/>
                  <a:pt x="17941" y="2428"/>
                </a:cubicBezTo>
                <a:cubicBezTo>
                  <a:pt x="17996" y="2332"/>
                  <a:pt x="17951" y="2178"/>
                  <a:pt x="17870" y="2178"/>
                </a:cubicBezTo>
                <a:cubicBezTo>
                  <a:pt x="17832" y="2178"/>
                  <a:pt x="17790" y="2145"/>
                  <a:pt x="17776" y="2105"/>
                </a:cubicBezTo>
                <a:cubicBezTo>
                  <a:pt x="17760" y="2061"/>
                  <a:pt x="17733" y="2093"/>
                  <a:pt x="17707" y="2188"/>
                </a:cubicBezTo>
                <a:cubicBezTo>
                  <a:pt x="17648" y="2396"/>
                  <a:pt x="17485" y="2427"/>
                  <a:pt x="17384" y="2248"/>
                </a:cubicBezTo>
                <a:cubicBezTo>
                  <a:pt x="17299" y="2097"/>
                  <a:pt x="17175" y="2067"/>
                  <a:pt x="17133" y="2187"/>
                </a:cubicBezTo>
                <a:cubicBezTo>
                  <a:pt x="17115" y="2240"/>
                  <a:pt x="17091" y="2226"/>
                  <a:pt x="17055" y="2141"/>
                </a:cubicBezTo>
                <a:cubicBezTo>
                  <a:pt x="17007" y="2024"/>
                  <a:pt x="16999" y="2025"/>
                  <a:pt x="16852" y="2171"/>
                </a:cubicBezTo>
                <a:cubicBezTo>
                  <a:pt x="16768" y="2255"/>
                  <a:pt x="16672" y="2303"/>
                  <a:pt x="16638" y="2280"/>
                </a:cubicBezTo>
                <a:cubicBezTo>
                  <a:pt x="16589" y="2247"/>
                  <a:pt x="16624" y="2153"/>
                  <a:pt x="16809" y="1823"/>
                </a:cubicBezTo>
                <a:cubicBezTo>
                  <a:pt x="17013" y="1460"/>
                  <a:pt x="17041" y="1381"/>
                  <a:pt x="17028" y="1194"/>
                </a:cubicBezTo>
                <a:cubicBezTo>
                  <a:pt x="17010" y="913"/>
                  <a:pt x="16944" y="782"/>
                  <a:pt x="16842" y="823"/>
                </a:cubicBezTo>
                <a:cubicBezTo>
                  <a:pt x="16683" y="888"/>
                  <a:pt x="16647" y="879"/>
                  <a:pt x="16647" y="780"/>
                </a:cubicBezTo>
                <a:cubicBezTo>
                  <a:pt x="16647" y="726"/>
                  <a:pt x="16615" y="658"/>
                  <a:pt x="16576" y="630"/>
                </a:cubicBezTo>
                <a:cubicBezTo>
                  <a:pt x="16519" y="589"/>
                  <a:pt x="16515" y="562"/>
                  <a:pt x="16553" y="481"/>
                </a:cubicBezTo>
                <a:cubicBezTo>
                  <a:pt x="16591" y="399"/>
                  <a:pt x="16587" y="382"/>
                  <a:pt x="16526" y="382"/>
                </a:cubicBezTo>
                <a:close/>
                <a:moveTo>
                  <a:pt x="3226" y="490"/>
                </a:moveTo>
                <a:cubicBezTo>
                  <a:pt x="3188" y="479"/>
                  <a:pt x="3115" y="569"/>
                  <a:pt x="3039" y="743"/>
                </a:cubicBezTo>
                <a:cubicBezTo>
                  <a:pt x="2969" y="907"/>
                  <a:pt x="2960" y="957"/>
                  <a:pt x="3004" y="957"/>
                </a:cubicBezTo>
                <a:cubicBezTo>
                  <a:pt x="3035" y="957"/>
                  <a:pt x="3077" y="885"/>
                  <a:pt x="3096" y="796"/>
                </a:cubicBezTo>
                <a:cubicBezTo>
                  <a:pt x="3123" y="668"/>
                  <a:pt x="3142" y="649"/>
                  <a:pt x="3182" y="708"/>
                </a:cubicBezTo>
                <a:cubicBezTo>
                  <a:pt x="3223" y="767"/>
                  <a:pt x="3237" y="750"/>
                  <a:pt x="3251" y="624"/>
                </a:cubicBezTo>
                <a:cubicBezTo>
                  <a:pt x="3260" y="540"/>
                  <a:pt x="3250" y="497"/>
                  <a:pt x="3226" y="490"/>
                </a:cubicBezTo>
                <a:close/>
                <a:moveTo>
                  <a:pt x="4515" y="659"/>
                </a:moveTo>
                <a:cubicBezTo>
                  <a:pt x="4501" y="663"/>
                  <a:pt x="4499" y="693"/>
                  <a:pt x="4510" y="741"/>
                </a:cubicBezTo>
                <a:cubicBezTo>
                  <a:pt x="4522" y="799"/>
                  <a:pt x="4549" y="847"/>
                  <a:pt x="4569" y="847"/>
                </a:cubicBezTo>
                <a:cubicBezTo>
                  <a:pt x="4619" y="847"/>
                  <a:pt x="4588" y="696"/>
                  <a:pt x="4531" y="662"/>
                </a:cubicBezTo>
                <a:cubicBezTo>
                  <a:pt x="4525" y="658"/>
                  <a:pt x="4519" y="657"/>
                  <a:pt x="4515" y="659"/>
                </a:cubicBezTo>
                <a:close/>
                <a:moveTo>
                  <a:pt x="14347" y="745"/>
                </a:moveTo>
                <a:cubicBezTo>
                  <a:pt x="14321" y="747"/>
                  <a:pt x="14266" y="791"/>
                  <a:pt x="14195" y="877"/>
                </a:cubicBezTo>
                <a:cubicBezTo>
                  <a:pt x="14117" y="970"/>
                  <a:pt x="14024" y="1046"/>
                  <a:pt x="13988" y="1046"/>
                </a:cubicBezTo>
                <a:cubicBezTo>
                  <a:pt x="13856" y="1046"/>
                  <a:pt x="13544" y="1818"/>
                  <a:pt x="13568" y="2085"/>
                </a:cubicBezTo>
                <a:cubicBezTo>
                  <a:pt x="13571" y="2126"/>
                  <a:pt x="13549" y="2197"/>
                  <a:pt x="13518" y="2243"/>
                </a:cubicBezTo>
                <a:cubicBezTo>
                  <a:pt x="13486" y="2289"/>
                  <a:pt x="13460" y="2381"/>
                  <a:pt x="13460" y="2448"/>
                </a:cubicBezTo>
                <a:cubicBezTo>
                  <a:pt x="13460" y="2514"/>
                  <a:pt x="13441" y="2590"/>
                  <a:pt x="13416" y="2616"/>
                </a:cubicBezTo>
                <a:cubicBezTo>
                  <a:pt x="13387" y="2648"/>
                  <a:pt x="13400" y="2683"/>
                  <a:pt x="13454" y="2718"/>
                </a:cubicBezTo>
                <a:cubicBezTo>
                  <a:pt x="13499" y="2747"/>
                  <a:pt x="13536" y="2817"/>
                  <a:pt x="13536" y="2873"/>
                </a:cubicBezTo>
                <a:cubicBezTo>
                  <a:pt x="13536" y="2929"/>
                  <a:pt x="13560" y="2975"/>
                  <a:pt x="13590" y="2975"/>
                </a:cubicBezTo>
                <a:cubicBezTo>
                  <a:pt x="13637" y="2975"/>
                  <a:pt x="13638" y="2951"/>
                  <a:pt x="13590" y="2792"/>
                </a:cubicBezTo>
                <a:cubicBezTo>
                  <a:pt x="13519" y="2549"/>
                  <a:pt x="13520" y="2527"/>
                  <a:pt x="13636" y="2107"/>
                </a:cubicBezTo>
                <a:cubicBezTo>
                  <a:pt x="13783" y="1580"/>
                  <a:pt x="13923" y="1292"/>
                  <a:pt x="14118" y="1114"/>
                </a:cubicBezTo>
                <a:cubicBezTo>
                  <a:pt x="14213" y="1028"/>
                  <a:pt x="14310" y="918"/>
                  <a:pt x="14333" y="868"/>
                </a:cubicBezTo>
                <a:cubicBezTo>
                  <a:pt x="14373" y="785"/>
                  <a:pt x="14374" y="743"/>
                  <a:pt x="14347" y="745"/>
                </a:cubicBezTo>
                <a:close/>
                <a:moveTo>
                  <a:pt x="4708" y="847"/>
                </a:moveTo>
                <a:cubicBezTo>
                  <a:pt x="4688" y="847"/>
                  <a:pt x="4682" y="877"/>
                  <a:pt x="4694" y="914"/>
                </a:cubicBezTo>
                <a:cubicBezTo>
                  <a:pt x="4707" y="950"/>
                  <a:pt x="4735" y="980"/>
                  <a:pt x="4755" y="980"/>
                </a:cubicBezTo>
                <a:cubicBezTo>
                  <a:pt x="4776" y="980"/>
                  <a:pt x="4782" y="950"/>
                  <a:pt x="4769" y="914"/>
                </a:cubicBezTo>
                <a:cubicBezTo>
                  <a:pt x="4757" y="877"/>
                  <a:pt x="4729" y="847"/>
                  <a:pt x="4708" y="847"/>
                </a:cubicBezTo>
                <a:close/>
                <a:moveTo>
                  <a:pt x="4310" y="924"/>
                </a:moveTo>
                <a:cubicBezTo>
                  <a:pt x="4294" y="925"/>
                  <a:pt x="4291" y="988"/>
                  <a:pt x="4279" y="1229"/>
                </a:cubicBezTo>
                <a:cubicBezTo>
                  <a:pt x="4274" y="1347"/>
                  <a:pt x="4282" y="1430"/>
                  <a:pt x="4298" y="1412"/>
                </a:cubicBezTo>
                <a:cubicBezTo>
                  <a:pt x="4341" y="1366"/>
                  <a:pt x="4366" y="979"/>
                  <a:pt x="4330" y="939"/>
                </a:cubicBezTo>
                <a:cubicBezTo>
                  <a:pt x="4321" y="930"/>
                  <a:pt x="4315" y="924"/>
                  <a:pt x="4310" y="924"/>
                </a:cubicBezTo>
                <a:close/>
                <a:moveTo>
                  <a:pt x="3354" y="992"/>
                </a:moveTo>
                <a:cubicBezTo>
                  <a:pt x="3325" y="992"/>
                  <a:pt x="3320" y="1054"/>
                  <a:pt x="3325" y="1178"/>
                </a:cubicBezTo>
                <a:cubicBezTo>
                  <a:pt x="3330" y="1300"/>
                  <a:pt x="3348" y="1354"/>
                  <a:pt x="3369" y="1316"/>
                </a:cubicBezTo>
                <a:cubicBezTo>
                  <a:pt x="3390" y="1279"/>
                  <a:pt x="3440" y="1296"/>
                  <a:pt x="3497" y="1362"/>
                </a:cubicBezTo>
                <a:cubicBezTo>
                  <a:pt x="3585" y="1464"/>
                  <a:pt x="3586" y="1475"/>
                  <a:pt x="3522" y="1558"/>
                </a:cubicBezTo>
                <a:cubicBezTo>
                  <a:pt x="3485" y="1606"/>
                  <a:pt x="3470" y="1644"/>
                  <a:pt x="3490" y="1644"/>
                </a:cubicBezTo>
                <a:cubicBezTo>
                  <a:pt x="3509" y="1643"/>
                  <a:pt x="3566" y="1586"/>
                  <a:pt x="3617" y="1517"/>
                </a:cubicBezTo>
                <a:cubicBezTo>
                  <a:pt x="3668" y="1448"/>
                  <a:pt x="3733" y="1409"/>
                  <a:pt x="3763" y="1429"/>
                </a:cubicBezTo>
                <a:cubicBezTo>
                  <a:pt x="3792" y="1448"/>
                  <a:pt x="3831" y="1423"/>
                  <a:pt x="3849" y="1372"/>
                </a:cubicBezTo>
                <a:cubicBezTo>
                  <a:pt x="3888" y="1264"/>
                  <a:pt x="3895" y="1137"/>
                  <a:pt x="3859" y="1201"/>
                </a:cubicBezTo>
                <a:cubicBezTo>
                  <a:pt x="3845" y="1225"/>
                  <a:pt x="3808" y="1207"/>
                  <a:pt x="3776" y="1162"/>
                </a:cubicBezTo>
                <a:cubicBezTo>
                  <a:pt x="3740" y="1111"/>
                  <a:pt x="3728" y="1108"/>
                  <a:pt x="3744" y="1155"/>
                </a:cubicBezTo>
                <a:cubicBezTo>
                  <a:pt x="3758" y="1197"/>
                  <a:pt x="3747" y="1264"/>
                  <a:pt x="3719" y="1305"/>
                </a:cubicBezTo>
                <a:cubicBezTo>
                  <a:pt x="3680" y="1362"/>
                  <a:pt x="3635" y="1334"/>
                  <a:pt x="3525" y="1180"/>
                </a:cubicBezTo>
                <a:cubicBezTo>
                  <a:pt x="3436" y="1055"/>
                  <a:pt x="3383" y="992"/>
                  <a:pt x="3354" y="992"/>
                </a:cubicBezTo>
                <a:close/>
                <a:moveTo>
                  <a:pt x="4754" y="1014"/>
                </a:moveTo>
                <a:lnTo>
                  <a:pt x="4752" y="1255"/>
                </a:lnTo>
                <a:cubicBezTo>
                  <a:pt x="4751" y="1490"/>
                  <a:pt x="4824" y="1630"/>
                  <a:pt x="4903" y="1545"/>
                </a:cubicBezTo>
                <a:cubicBezTo>
                  <a:pt x="4920" y="1526"/>
                  <a:pt x="4944" y="1539"/>
                  <a:pt x="4957" y="1575"/>
                </a:cubicBezTo>
                <a:cubicBezTo>
                  <a:pt x="4977" y="1632"/>
                  <a:pt x="5194" y="1601"/>
                  <a:pt x="5238" y="1536"/>
                </a:cubicBezTo>
                <a:cubicBezTo>
                  <a:pt x="5246" y="1523"/>
                  <a:pt x="5274" y="1545"/>
                  <a:pt x="5301" y="1584"/>
                </a:cubicBezTo>
                <a:cubicBezTo>
                  <a:pt x="5336" y="1636"/>
                  <a:pt x="5360" y="1618"/>
                  <a:pt x="5391" y="1515"/>
                </a:cubicBezTo>
                <a:cubicBezTo>
                  <a:pt x="5451" y="1316"/>
                  <a:pt x="5403" y="1226"/>
                  <a:pt x="5265" y="1277"/>
                </a:cubicBezTo>
                <a:cubicBezTo>
                  <a:pt x="4985" y="1381"/>
                  <a:pt x="4923" y="1368"/>
                  <a:pt x="4837" y="1188"/>
                </a:cubicBezTo>
                <a:lnTo>
                  <a:pt x="4754" y="1014"/>
                </a:lnTo>
                <a:close/>
                <a:moveTo>
                  <a:pt x="18589" y="1085"/>
                </a:moveTo>
                <a:cubicBezTo>
                  <a:pt x="18583" y="1083"/>
                  <a:pt x="18579" y="1085"/>
                  <a:pt x="18576" y="1091"/>
                </a:cubicBezTo>
                <a:cubicBezTo>
                  <a:pt x="18546" y="1143"/>
                  <a:pt x="18542" y="1408"/>
                  <a:pt x="18570" y="1458"/>
                </a:cubicBezTo>
                <a:cubicBezTo>
                  <a:pt x="18610" y="1528"/>
                  <a:pt x="18777" y="1428"/>
                  <a:pt x="18777" y="1334"/>
                </a:cubicBezTo>
                <a:cubicBezTo>
                  <a:pt x="18777" y="1282"/>
                  <a:pt x="18761" y="1255"/>
                  <a:pt x="18742" y="1276"/>
                </a:cubicBezTo>
                <a:cubicBezTo>
                  <a:pt x="18722" y="1297"/>
                  <a:pt x="18682" y="1255"/>
                  <a:pt x="18653" y="1181"/>
                </a:cubicBezTo>
                <a:cubicBezTo>
                  <a:pt x="18631" y="1126"/>
                  <a:pt x="18606" y="1090"/>
                  <a:pt x="18589" y="1085"/>
                </a:cubicBezTo>
                <a:close/>
                <a:moveTo>
                  <a:pt x="4565" y="1310"/>
                </a:moveTo>
                <a:cubicBezTo>
                  <a:pt x="4557" y="1308"/>
                  <a:pt x="4548" y="1315"/>
                  <a:pt x="4538" y="1331"/>
                </a:cubicBezTo>
                <a:cubicBezTo>
                  <a:pt x="4526" y="1354"/>
                  <a:pt x="4528" y="1427"/>
                  <a:pt x="4544" y="1492"/>
                </a:cubicBezTo>
                <a:cubicBezTo>
                  <a:pt x="4572" y="1606"/>
                  <a:pt x="4575" y="1607"/>
                  <a:pt x="4590" y="1490"/>
                </a:cubicBezTo>
                <a:cubicBezTo>
                  <a:pt x="4603" y="1392"/>
                  <a:pt x="4589" y="1314"/>
                  <a:pt x="4565" y="1310"/>
                </a:cubicBezTo>
                <a:close/>
                <a:moveTo>
                  <a:pt x="19143" y="1382"/>
                </a:moveTo>
                <a:cubicBezTo>
                  <a:pt x="19125" y="1382"/>
                  <a:pt x="19120" y="1404"/>
                  <a:pt x="19135" y="1446"/>
                </a:cubicBezTo>
                <a:cubicBezTo>
                  <a:pt x="19148" y="1482"/>
                  <a:pt x="19187" y="1512"/>
                  <a:pt x="19222" y="1511"/>
                </a:cubicBezTo>
                <a:cubicBezTo>
                  <a:pt x="19277" y="1510"/>
                  <a:pt x="19278" y="1501"/>
                  <a:pt x="19229" y="1446"/>
                </a:cubicBezTo>
                <a:cubicBezTo>
                  <a:pt x="19192" y="1404"/>
                  <a:pt x="19161" y="1382"/>
                  <a:pt x="19143" y="1382"/>
                </a:cubicBezTo>
                <a:close/>
                <a:moveTo>
                  <a:pt x="2916" y="1778"/>
                </a:moveTo>
                <a:cubicBezTo>
                  <a:pt x="2845" y="1778"/>
                  <a:pt x="2825" y="1805"/>
                  <a:pt x="2842" y="1881"/>
                </a:cubicBezTo>
                <a:cubicBezTo>
                  <a:pt x="2854" y="1937"/>
                  <a:pt x="2840" y="2105"/>
                  <a:pt x="2811" y="2256"/>
                </a:cubicBezTo>
                <a:cubicBezTo>
                  <a:pt x="2763" y="2501"/>
                  <a:pt x="2764" y="2546"/>
                  <a:pt x="2821" y="2686"/>
                </a:cubicBezTo>
                <a:lnTo>
                  <a:pt x="2884" y="2842"/>
                </a:lnTo>
                <a:lnTo>
                  <a:pt x="2960" y="2659"/>
                </a:lnTo>
                <a:cubicBezTo>
                  <a:pt x="3001" y="2559"/>
                  <a:pt x="3092" y="2378"/>
                  <a:pt x="3162" y="2258"/>
                </a:cubicBezTo>
                <a:cubicBezTo>
                  <a:pt x="3266" y="2078"/>
                  <a:pt x="3280" y="2024"/>
                  <a:pt x="3241" y="1941"/>
                </a:cubicBezTo>
                <a:cubicBezTo>
                  <a:pt x="3215" y="1887"/>
                  <a:pt x="3164" y="1858"/>
                  <a:pt x="3127" y="1879"/>
                </a:cubicBezTo>
                <a:cubicBezTo>
                  <a:pt x="3090" y="1899"/>
                  <a:pt x="3049" y="1885"/>
                  <a:pt x="3036" y="1847"/>
                </a:cubicBezTo>
                <a:cubicBezTo>
                  <a:pt x="3023" y="1809"/>
                  <a:pt x="2969" y="1778"/>
                  <a:pt x="2916" y="1778"/>
                </a:cubicBezTo>
                <a:close/>
                <a:moveTo>
                  <a:pt x="4642" y="1924"/>
                </a:moveTo>
                <a:cubicBezTo>
                  <a:pt x="4585" y="1933"/>
                  <a:pt x="4562" y="2027"/>
                  <a:pt x="4563" y="2231"/>
                </a:cubicBezTo>
                <a:cubicBezTo>
                  <a:pt x="4564" y="2432"/>
                  <a:pt x="4571" y="2455"/>
                  <a:pt x="4603" y="2358"/>
                </a:cubicBezTo>
                <a:cubicBezTo>
                  <a:pt x="4625" y="2294"/>
                  <a:pt x="4656" y="2256"/>
                  <a:pt x="4672" y="2274"/>
                </a:cubicBezTo>
                <a:cubicBezTo>
                  <a:pt x="4689" y="2292"/>
                  <a:pt x="4721" y="2234"/>
                  <a:pt x="4743" y="2145"/>
                </a:cubicBezTo>
                <a:cubicBezTo>
                  <a:pt x="4779" y="2008"/>
                  <a:pt x="4774" y="1978"/>
                  <a:pt x="4712" y="1943"/>
                </a:cubicBezTo>
                <a:cubicBezTo>
                  <a:pt x="4684" y="1928"/>
                  <a:pt x="4661" y="1922"/>
                  <a:pt x="4642" y="1924"/>
                </a:cubicBezTo>
                <a:close/>
                <a:moveTo>
                  <a:pt x="18788" y="2002"/>
                </a:moveTo>
                <a:cubicBezTo>
                  <a:pt x="18781" y="2008"/>
                  <a:pt x="18777" y="2021"/>
                  <a:pt x="18777" y="2040"/>
                </a:cubicBezTo>
                <a:cubicBezTo>
                  <a:pt x="18777" y="2079"/>
                  <a:pt x="18794" y="2111"/>
                  <a:pt x="18815" y="2111"/>
                </a:cubicBezTo>
                <a:cubicBezTo>
                  <a:pt x="18835" y="2111"/>
                  <a:pt x="18852" y="2098"/>
                  <a:pt x="18852" y="2081"/>
                </a:cubicBezTo>
                <a:cubicBezTo>
                  <a:pt x="18852" y="2065"/>
                  <a:pt x="18835" y="2034"/>
                  <a:pt x="18815" y="2011"/>
                </a:cubicBezTo>
                <a:cubicBezTo>
                  <a:pt x="18804" y="2000"/>
                  <a:pt x="18794" y="1997"/>
                  <a:pt x="18788" y="2002"/>
                </a:cubicBezTo>
                <a:close/>
                <a:moveTo>
                  <a:pt x="4335" y="2013"/>
                </a:moveTo>
                <a:cubicBezTo>
                  <a:pt x="4326" y="2013"/>
                  <a:pt x="4313" y="2018"/>
                  <a:pt x="4297" y="2025"/>
                </a:cubicBezTo>
                <a:cubicBezTo>
                  <a:pt x="4238" y="2053"/>
                  <a:pt x="4231" y="2080"/>
                  <a:pt x="4264" y="2152"/>
                </a:cubicBezTo>
                <a:cubicBezTo>
                  <a:pt x="4297" y="2221"/>
                  <a:pt x="4296" y="2267"/>
                  <a:pt x="4263" y="2338"/>
                </a:cubicBezTo>
                <a:cubicBezTo>
                  <a:pt x="4229" y="2411"/>
                  <a:pt x="4229" y="2463"/>
                  <a:pt x="4265" y="2565"/>
                </a:cubicBezTo>
                <a:cubicBezTo>
                  <a:pt x="4291" y="2637"/>
                  <a:pt x="4334" y="2680"/>
                  <a:pt x="4361" y="2662"/>
                </a:cubicBezTo>
                <a:cubicBezTo>
                  <a:pt x="4421" y="2621"/>
                  <a:pt x="4428" y="2403"/>
                  <a:pt x="4371" y="2340"/>
                </a:cubicBezTo>
                <a:cubicBezTo>
                  <a:pt x="4348" y="2316"/>
                  <a:pt x="4340" y="2227"/>
                  <a:pt x="4352" y="2143"/>
                </a:cubicBezTo>
                <a:cubicBezTo>
                  <a:pt x="4365" y="2047"/>
                  <a:pt x="4364" y="2012"/>
                  <a:pt x="4335" y="2013"/>
                </a:cubicBezTo>
                <a:close/>
                <a:moveTo>
                  <a:pt x="5034" y="2044"/>
                </a:moveTo>
                <a:cubicBezTo>
                  <a:pt x="4980" y="2044"/>
                  <a:pt x="4901" y="2377"/>
                  <a:pt x="4901" y="2604"/>
                </a:cubicBezTo>
                <a:cubicBezTo>
                  <a:pt x="4901" y="2681"/>
                  <a:pt x="4937" y="2783"/>
                  <a:pt x="4980" y="2830"/>
                </a:cubicBezTo>
                <a:cubicBezTo>
                  <a:pt x="5046" y="2904"/>
                  <a:pt x="5051" y="2934"/>
                  <a:pt x="5009" y="3029"/>
                </a:cubicBezTo>
                <a:cubicBezTo>
                  <a:pt x="4983" y="3091"/>
                  <a:pt x="4976" y="3119"/>
                  <a:pt x="4994" y="3092"/>
                </a:cubicBezTo>
                <a:cubicBezTo>
                  <a:pt x="5012" y="3065"/>
                  <a:pt x="5047" y="3073"/>
                  <a:pt x="5071" y="3109"/>
                </a:cubicBezTo>
                <a:cubicBezTo>
                  <a:pt x="5135" y="3203"/>
                  <a:pt x="5416" y="3211"/>
                  <a:pt x="5477" y="3121"/>
                </a:cubicBezTo>
                <a:cubicBezTo>
                  <a:pt x="5518" y="3061"/>
                  <a:pt x="5566" y="3116"/>
                  <a:pt x="5706" y="3378"/>
                </a:cubicBezTo>
                <a:cubicBezTo>
                  <a:pt x="5948" y="3829"/>
                  <a:pt x="5985" y="3986"/>
                  <a:pt x="5904" y="4205"/>
                </a:cubicBezTo>
                <a:cubicBezTo>
                  <a:pt x="5869" y="4299"/>
                  <a:pt x="5851" y="4403"/>
                  <a:pt x="5862" y="4436"/>
                </a:cubicBezTo>
                <a:cubicBezTo>
                  <a:pt x="5874" y="4469"/>
                  <a:pt x="5866" y="4515"/>
                  <a:pt x="5846" y="4537"/>
                </a:cubicBezTo>
                <a:cubicBezTo>
                  <a:pt x="5800" y="4587"/>
                  <a:pt x="5987" y="5062"/>
                  <a:pt x="6089" y="5154"/>
                </a:cubicBezTo>
                <a:cubicBezTo>
                  <a:pt x="6196" y="5249"/>
                  <a:pt x="6198" y="5248"/>
                  <a:pt x="6144" y="5134"/>
                </a:cubicBezTo>
                <a:cubicBezTo>
                  <a:pt x="6077" y="4992"/>
                  <a:pt x="6155" y="4847"/>
                  <a:pt x="6235" y="4964"/>
                </a:cubicBezTo>
                <a:cubicBezTo>
                  <a:pt x="6340" y="5118"/>
                  <a:pt x="6331" y="4923"/>
                  <a:pt x="6221" y="4659"/>
                </a:cubicBezTo>
                <a:cubicBezTo>
                  <a:pt x="6121" y="4418"/>
                  <a:pt x="6115" y="4381"/>
                  <a:pt x="6165" y="4267"/>
                </a:cubicBezTo>
                <a:cubicBezTo>
                  <a:pt x="6219" y="4144"/>
                  <a:pt x="6224" y="4145"/>
                  <a:pt x="6312" y="4320"/>
                </a:cubicBezTo>
                <a:cubicBezTo>
                  <a:pt x="6389" y="4471"/>
                  <a:pt x="6410" y="4484"/>
                  <a:pt x="6448" y="4405"/>
                </a:cubicBezTo>
                <a:cubicBezTo>
                  <a:pt x="6501" y="4291"/>
                  <a:pt x="6456" y="4163"/>
                  <a:pt x="6250" y="3845"/>
                </a:cubicBezTo>
                <a:cubicBezTo>
                  <a:pt x="6172" y="3725"/>
                  <a:pt x="6116" y="3605"/>
                  <a:pt x="6126" y="3578"/>
                </a:cubicBezTo>
                <a:cubicBezTo>
                  <a:pt x="6153" y="3501"/>
                  <a:pt x="6062" y="3043"/>
                  <a:pt x="6027" y="3082"/>
                </a:cubicBezTo>
                <a:cubicBezTo>
                  <a:pt x="6009" y="3101"/>
                  <a:pt x="5976" y="3043"/>
                  <a:pt x="5953" y="2954"/>
                </a:cubicBezTo>
                <a:cubicBezTo>
                  <a:pt x="5924" y="2841"/>
                  <a:pt x="5890" y="2802"/>
                  <a:pt x="5840" y="2825"/>
                </a:cubicBezTo>
                <a:cubicBezTo>
                  <a:pt x="5785" y="2850"/>
                  <a:pt x="5758" y="2807"/>
                  <a:pt x="5727" y="2651"/>
                </a:cubicBezTo>
                <a:cubicBezTo>
                  <a:pt x="5685" y="2436"/>
                  <a:pt x="5603" y="2376"/>
                  <a:pt x="5569" y="2532"/>
                </a:cubicBezTo>
                <a:cubicBezTo>
                  <a:pt x="5558" y="2582"/>
                  <a:pt x="5510" y="2616"/>
                  <a:pt x="5461" y="2610"/>
                </a:cubicBezTo>
                <a:cubicBezTo>
                  <a:pt x="5391" y="2600"/>
                  <a:pt x="5372" y="2559"/>
                  <a:pt x="5371" y="2404"/>
                </a:cubicBezTo>
                <a:cubicBezTo>
                  <a:pt x="5369" y="2124"/>
                  <a:pt x="5328" y="2030"/>
                  <a:pt x="5247" y="2119"/>
                </a:cubicBezTo>
                <a:cubicBezTo>
                  <a:pt x="5206" y="2164"/>
                  <a:pt x="5180" y="2280"/>
                  <a:pt x="5178" y="2423"/>
                </a:cubicBezTo>
                <a:cubicBezTo>
                  <a:pt x="5173" y="2748"/>
                  <a:pt x="5107" y="2845"/>
                  <a:pt x="5047" y="2615"/>
                </a:cubicBezTo>
                <a:cubicBezTo>
                  <a:pt x="5012" y="2479"/>
                  <a:pt x="5010" y="2386"/>
                  <a:pt x="5042" y="2239"/>
                </a:cubicBezTo>
                <a:cubicBezTo>
                  <a:pt x="5075" y="2085"/>
                  <a:pt x="5073" y="2044"/>
                  <a:pt x="5034" y="2044"/>
                </a:cubicBezTo>
                <a:close/>
                <a:moveTo>
                  <a:pt x="5519" y="2111"/>
                </a:moveTo>
                <a:cubicBezTo>
                  <a:pt x="5488" y="2111"/>
                  <a:pt x="5473" y="2141"/>
                  <a:pt x="5486" y="2178"/>
                </a:cubicBezTo>
                <a:cubicBezTo>
                  <a:pt x="5499" y="2214"/>
                  <a:pt x="5534" y="2244"/>
                  <a:pt x="5566" y="2244"/>
                </a:cubicBezTo>
                <a:cubicBezTo>
                  <a:pt x="5597" y="2244"/>
                  <a:pt x="5612" y="2214"/>
                  <a:pt x="5599" y="2178"/>
                </a:cubicBezTo>
                <a:cubicBezTo>
                  <a:pt x="5586" y="2141"/>
                  <a:pt x="5550" y="2111"/>
                  <a:pt x="5519" y="2111"/>
                </a:cubicBezTo>
                <a:close/>
                <a:moveTo>
                  <a:pt x="8792" y="2182"/>
                </a:moveTo>
                <a:cubicBezTo>
                  <a:pt x="8789" y="2188"/>
                  <a:pt x="8800" y="2225"/>
                  <a:pt x="8821" y="2299"/>
                </a:cubicBezTo>
                <a:cubicBezTo>
                  <a:pt x="8846" y="2385"/>
                  <a:pt x="8877" y="2437"/>
                  <a:pt x="8890" y="2414"/>
                </a:cubicBezTo>
                <a:cubicBezTo>
                  <a:pt x="8902" y="2392"/>
                  <a:pt x="8882" y="2322"/>
                  <a:pt x="8844" y="2258"/>
                </a:cubicBezTo>
                <a:cubicBezTo>
                  <a:pt x="8812" y="2204"/>
                  <a:pt x="8795" y="2177"/>
                  <a:pt x="8792" y="2182"/>
                </a:cubicBezTo>
                <a:close/>
                <a:moveTo>
                  <a:pt x="3825" y="2249"/>
                </a:moveTo>
                <a:cubicBezTo>
                  <a:pt x="3812" y="2239"/>
                  <a:pt x="3810" y="2289"/>
                  <a:pt x="3826" y="2425"/>
                </a:cubicBezTo>
                <a:cubicBezTo>
                  <a:pt x="3840" y="2543"/>
                  <a:pt x="3840" y="2671"/>
                  <a:pt x="3826" y="2710"/>
                </a:cubicBezTo>
                <a:cubicBezTo>
                  <a:pt x="3790" y="2815"/>
                  <a:pt x="3695" y="2658"/>
                  <a:pt x="3695" y="2492"/>
                </a:cubicBezTo>
                <a:cubicBezTo>
                  <a:pt x="3695" y="2361"/>
                  <a:pt x="3692" y="2360"/>
                  <a:pt x="3620" y="2475"/>
                </a:cubicBezTo>
                <a:cubicBezTo>
                  <a:pt x="3551" y="2586"/>
                  <a:pt x="3544" y="2587"/>
                  <a:pt x="3521" y="2482"/>
                </a:cubicBezTo>
                <a:cubicBezTo>
                  <a:pt x="3508" y="2420"/>
                  <a:pt x="3474" y="2384"/>
                  <a:pt x="3446" y="2403"/>
                </a:cubicBezTo>
                <a:cubicBezTo>
                  <a:pt x="3418" y="2422"/>
                  <a:pt x="3380" y="2390"/>
                  <a:pt x="3362" y="2332"/>
                </a:cubicBezTo>
                <a:cubicBezTo>
                  <a:pt x="3332" y="2238"/>
                  <a:pt x="3319" y="2242"/>
                  <a:pt x="3248" y="2368"/>
                </a:cubicBezTo>
                <a:cubicBezTo>
                  <a:pt x="3144" y="2551"/>
                  <a:pt x="3145" y="2683"/>
                  <a:pt x="3252" y="2736"/>
                </a:cubicBezTo>
                <a:cubicBezTo>
                  <a:pt x="3335" y="2777"/>
                  <a:pt x="3335" y="2780"/>
                  <a:pt x="3264" y="2877"/>
                </a:cubicBezTo>
                <a:cubicBezTo>
                  <a:pt x="3195" y="2969"/>
                  <a:pt x="3201" y="2975"/>
                  <a:pt x="3344" y="2975"/>
                </a:cubicBezTo>
                <a:cubicBezTo>
                  <a:pt x="3489" y="2975"/>
                  <a:pt x="3611" y="3102"/>
                  <a:pt x="3557" y="3198"/>
                </a:cubicBezTo>
                <a:cubicBezTo>
                  <a:pt x="3543" y="3222"/>
                  <a:pt x="3475" y="3242"/>
                  <a:pt x="3406" y="3242"/>
                </a:cubicBezTo>
                <a:cubicBezTo>
                  <a:pt x="3337" y="3242"/>
                  <a:pt x="3280" y="3272"/>
                  <a:pt x="3280" y="3308"/>
                </a:cubicBezTo>
                <a:cubicBezTo>
                  <a:pt x="3280" y="3345"/>
                  <a:pt x="3316" y="3375"/>
                  <a:pt x="3359" y="3375"/>
                </a:cubicBezTo>
                <a:cubicBezTo>
                  <a:pt x="3407" y="3375"/>
                  <a:pt x="3446" y="3428"/>
                  <a:pt x="3458" y="3511"/>
                </a:cubicBezTo>
                <a:cubicBezTo>
                  <a:pt x="3475" y="3625"/>
                  <a:pt x="3498" y="3640"/>
                  <a:pt x="3596" y="3604"/>
                </a:cubicBezTo>
                <a:cubicBezTo>
                  <a:pt x="3661" y="3580"/>
                  <a:pt x="3749" y="3522"/>
                  <a:pt x="3792" y="3474"/>
                </a:cubicBezTo>
                <a:cubicBezTo>
                  <a:pt x="3842" y="3418"/>
                  <a:pt x="3891" y="3408"/>
                  <a:pt x="3925" y="3446"/>
                </a:cubicBezTo>
                <a:cubicBezTo>
                  <a:pt x="4005" y="3536"/>
                  <a:pt x="4072" y="3519"/>
                  <a:pt x="4050" y="3415"/>
                </a:cubicBezTo>
                <a:cubicBezTo>
                  <a:pt x="4039" y="3364"/>
                  <a:pt x="4048" y="3300"/>
                  <a:pt x="4072" y="3275"/>
                </a:cubicBezTo>
                <a:cubicBezTo>
                  <a:pt x="4101" y="3243"/>
                  <a:pt x="4094" y="3202"/>
                  <a:pt x="4049" y="3144"/>
                </a:cubicBezTo>
                <a:cubicBezTo>
                  <a:pt x="4013" y="3098"/>
                  <a:pt x="3961" y="2900"/>
                  <a:pt x="3933" y="2703"/>
                </a:cubicBezTo>
                <a:cubicBezTo>
                  <a:pt x="3896" y="2453"/>
                  <a:pt x="3847" y="2266"/>
                  <a:pt x="3825" y="2249"/>
                </a:cubicBezTo>
                <a:close/>
                <a:moveTo>
                  <a:pt x="4585" y="2736"/>
                </a:moveTo>
                <a:cubicBezTo>
                  <a:pt x="4577" y="2741"/>
                  <a:pt x="4568" y="2758"/>
                  <a:pt x="4558" y="2786"/>
                </a:cubicBezTo>
                <a:cubicBezTo>
                  <a:pt x="4496" y="2958"/>
                  <a:pt x="4519" y="3290"/>
                  <a:pt x="4595" y="3325"/>
                </a:cubicBezTo>
                <a:cubicBezTo>
                  <a:pt x="4680" y="3364"/>
                  <a:pt x="4692" y="3666"/>
                  <a:pt x="4614" y="3780"/>
                </a:cubicBezTo>
                <a:cubicBezTo>
                  <a:pt x="4585" y="3822"/>
                  <a:pt x="4562" y="3926"/>
                  <a:pt x="4562" y="4011"/>
                </a:cubicBezTo>
                <a:cubicBezTo>
                  <a:pt x="4562" y="4207"/>
                  <a:pt x="4488" y="4293"/>
                  <a:pt x="4463" y="4125"/>
                </a:cubicBezTo>
                <a:cubicBezTo>
                  <a:pt x="4448" y="4025"/>
                  <a:pt x="4405" y="3994"/>
                  <a:pt x="4268" y="3982"/>
                </a:cubicBezTo>
                <a:cubicBezTo>
                  <a:pt x="4171" y="3973"/>
                  <a:pt x="4044" y="3925"/>
                  <a:pt x="3988" y="3875"/>
                </a:cubicBezTo>
                <a:cubicBezTo>
                  <a:pt x="3870" y="3772"/>
                  <a:pt x="3822" y="3840"/>
                  <a:pt x="3840" y="4083"/>
                </a:cubicBezTo>
                <a:cubicBezTo>
                  <a:pt x="3856" y="4299"/>
                  <a:pt x="3776" y="4339"/>
                  <a:pt x="3732" y="4136"/>
                </a:cubicBezTo>
                <a:cubicBezTo>
                  <a:pt x="3699" y="3983"/>
                  <a:pt x="3677" y="3963"/>
                  <a:pt x="3572" y="3991"/>
                </a:cubicBezTo>
                <a:cubicBezTo>
                  <a:pt x="3410" y="4033"/>
                  <a:pt x="3251" y="3931"/>
                  <a:pt x="3312" y="3824"/>
                </a:cubicBezTo>
                <a:cubicBezTo>
                  <a:pt x="3379" y="3706"/>
                  <a:pt x="3364" y="3641"/>
                  <a:pt x="3271" y="3640"/>
                </a:cubicBezTo>
                <a:cubicBezTo>
                  <a:pt x="3224" y="3640"/>
                  <a:pt x="3129" y="3579"/>
                  <a:pt x="3060" y="3504"/>
                </a:cubicBezTo>
                <a:cubicBezTo>
                  <a:pt x="2980" y="3418"/>
                  <a:pt x="2918" y="3391"/>
                  <a:pt x="2890" y="3429"/>
                </a:cubicBezTo>
                <a:cubicBezTo>
                  <a:pt x="2831" y="3512"/>
                  <a:pt x="2708" y="3505"/>
                  <a:pt x="2640" y="3416"/>
                </a:cubicBezTo>
                <a:cubicBezTo>
                  <a:pt x="2530" y="3272"/>
                  <a:pt x="2216" y="3402"/>
                  <a:pt x="2137" y="3624"/>
                </a:cubicBezTo>
                <a:cubicBezTo>
                  <a:pt x="2113" y="3693"/>
                  <a:pt x="2078" y="3686"/>
                  <a:pt x="1967" y="3585"/>
                </a:cubicBezTo>
                <a:cubicBezTo>
                  <a:pt x="1737" y="3376"/>
                  <a:pt x="1651" y="3323"/>
                  <a:pt x="1395" y="3238"/>
                </a:cubicBezTo>
                <a:cubicBezTo>
                  <a:pt x="1260" y="3193"/>
                  <a:pt x="1134" y="3130"/>
                  <a:pt x="1114" y="3099"/>
                </a:cubicBezTo>
                <a:cubicBezTo>
                  <a:pt x="1094" y="3067"/>
                  <a:pt x="1040" y="3042"/>
                  <a:pt x="994" y="3042"/>
                </a:cubicBezTo>
                <a:cubicBezTo>
                  <a:pt x="947" y="3042"/>
                  <a:pt x="900" y="3013"/>
                  <a:pt x="887" y="2979"/>
                </a:cubicBezTo>
                <a:cubicBezTo>
                  <a:pt x="855" y="2886"/>
                  <a:pt x="547" y="3246"/>
                  <a:pt x="478" y="3458"/>
                </a:cubicBezTo>
                <a:cubicBezTo>
                  <a:pt x="445" y="3558"/>
                  <a:pt x="392" y="3640"/>
                  <a:pt x="360" y="3640"/>
                </a:cubicBezTo>
                <a:cubicBezTo>
                  <a:pt x="272" y="3640"/>
                  <a:pt x="286" y="3685"/>
                  <a:pt x="470" y="3986"/>
                </a:cubicBezTo>
                <a:cubicBezTo>
                  <a:pt x="601" y="4199"/>
                  <a:pt x="630" y="4282"/>
                  <a:pt x="598" y="4350"/>
                </a:cubicBezTo>
                <a:cubicBezTo>
                  <a:pt x="549" y="4454"/>
                  <a:pt x="429" y="4468"/>
                  <a:pt x="397" y="4374"/>
                </a:cubicBezTo>
                <a:cubicBezTo>
                  <a:pt x="382" y="4333"/>
                  <a:pt x="348" y="4337"/>
                  <a:pt x="304" y="4385"/>
                </a:cubicBezTo>
                <a:cubicBezTo>
                  <a:pt x="248" y="4446"/>
                  <a:pt x="243" y="4487"/>
                  <a:pt x="275" y="4579"/>
                </a:cubicBezTo>
                <a:cubicBezTo>
                  <a:pt x="314" y="4687"/>
                  <a:pt x="388" y="4700"/>
                  <a:pt x="565" y="4628"/>
                </a:cubicBezTo>
                <a:cubicBezTo>
                  <a:pt x="603" y="4613"/>
                  <a:pt x="626" y="4665"/>
                  <a:pt x="634" y="4784"/>
                </a:cubicBezTo>
                <a:cubicBezTo>
                  <a:pt x="644" y="4932"/>
                  <a:pt x="618" y="4994"/>
                  <a:pt x="493" y="5134"/>
                </a:cubicBezTo>
                <a:cubicBezTo>
                  <a:pt x="343" y="5301"/>
                  <a:pt x="300" y="5452"/>
                  <a:pt x="378" y="5537"/>
                </a:cubicBezTo>
                <a:cubicBezTo>
                  <a:pt x="399" y="5560"/>
                  <a:pt x="407" y="5604"/>
                  <a:pt x="396" y="5636"/>
                </a:cubicBezTo>
                <a:cubicBezTo>
                  <a:pt x="385" y="5668"/>
                  <a:pt x="392" y="5711"/>
                  <a:pt x="412" y="5732"/>
                </a:cubicBezTo>
                <a:cubicBezTo>
                  <a:pt x="431" y="5754"/>
                  <a:pt x="458" y="5740"/>
                  <a:pt x="471" y="5703"/>
                </a:cubicBezTo>
                <a:cubicBezTo>
                  <a:pt x="506" y="5605"/>
                  <a:pt x="565" y="5688"/>
                  <a:pt x="565" y="5834"/>
                </a:cubicBezTo>
                <a:cubicBezTo>
                  <a:pt x="565" y="5926"/>
                  <a:pt x="590" y="5952"/>
                  <a:pt x="660" y="5939"/>
                </a:cubicBezTo>
                <a:cubicBezTo>
                  <a:pt x="712" y="5929"/>
                  <a:pt x="781" y="5956"/>
                  <a:pt x="815" y="6000"/>
                </a:cubicBezTo>
                <a:cubicBezTo>
                  <a:pt x="867" y="6067"/>
                  <a:pt x="869" y="6104"/>
                  <a:pt x="829" y="6240"/>
                </a:cubicBezTo>
                <a:lnTo>
                  <a:pt x="782" y="6401"/>
                </a:lnTo>
                <a:lnTo>
                  <a:pt x="881" y="6239"/>
                </a:lnTo>
                <a:cubicBezTo>
                  <a:pt x="936" y="6151"/>
                  <a:pt x="981" y="6032"/>
                  <a:pt x="981" y="5974"/>
                </a:cubicBezTo>
                <a:cubicBezTo>
                  <a:pt x="982" y="5916"/>
                  <a:pt x="1030" y="5767"/>
                  <a:pt x="1089" y="5642"/>
                </a:cubicBezTo>
                <a:cubicBezTo>
                  <a:pt x="1170" y="5470"/>
                  <a:pt x="1213" y="5427"/>
                  <a:pt x="1267" y="5464"/>
                </a:cubicBezTo>
                <a:cubicBezTo>
                  <a:pt x="1335" y="5510"/>
                  <a:pt x="1335" y="5517"/>
                  <a:pt x="1273" y="5598"/>
                </a:cubicBezTo>
                <a:cubicBezTo>
                  <a:pt x="1236" y="5645"/>
                  <a:pt x="1207" y="5726"/>
                  <a:pt x="1208" y="5777"/>
                </a:cubicBezTo>
                <a:cubicBezTo>
                  <a:pt x="1209" y="5828"/>
                  <a:pt x="1250" y="5781"/>
                  <a:pt x="1301" y="5670"/>
                </a:cubicBezTo>
                <a:cubicBezTo>
                  <a:pt x="1393" y="5473"/>
                  <a:pt x="1393" y="5473"/>
                  <a:pt x="1504" y="5588"/>
                </a:cubicBezTo>
                <a:cubicBezTo>
                  <a:pt x="1565" y="5652"/>
                  <a:pt x="1689" y="5713"/>
                  <a:pt x="1779" y="5724"/>
                </a:cubicBezTo>
                <a:cubicBezTo>
                  <a:pt x="1891" y="5737"/>
                  <a:pt x="1942" y="5772"/>
                  <a:pt x="1942" y="5839"/>
                </a:cubicBezTo>
                <a:cubicBezTo>
                  <a:pt x="1942" y="5892"/>
                  <a:pt x="1976" y="5939"/>
                  <a:pt x="2019" y="5942"/>
                </a:cubicBezTo>
                <a:cubicBezTo>
                  <a:pt x="2136" y="5953"/>
                  <a:pt x="2262" y="6093"/>
                  <a:pt x="2301" y="6256"/>
                </a:cubicBezTo>
                <a:cubicBezTo>
                  <a:pt x="2320" y="6336"/>
                  <a:pt x="2387" y="6550"/>
                  <a:pt x="2450" y="6733"/>
                </a:cubicBezTo>
                <a:cubicBezTo>
                  <a:pt x="2587" y="7135"/>
                  <a:pt x="2689" y="7503"/>
                  <a:pt x="2693" y="7612"/>
                </a:cubicBezTo>
                <a:cubicBezTo>
                  <a:pt x="2694" y="7656"/>
                  <a:pt x="2729" y="7735"/>
                  <a:pt x="2771" y="7789"/>
                </a:cubicBezTo>
                <a:cubicBezTo>
                  <a:pt x="2837" y="7874"/>
                  <a:pt x="2846" y="7965"/>
                  <a:pt x="2846" y="8550"/>
                </a:cubicBezTo>
                <a:cubicBezTo>
                  <a:pt x="2847" y="9069"/>
                  <a:pt x="2860" y="9241"/>
                  <a:pt x="2908" y="9337"/>
                </a:cubicBezTo>
                <a:cubicBezTo>
                  <a:pt x="2942" y="9405"/>
                  <a:pt x="2981" y="9529"/>
                  <a:pt x="2996" y="9611"/>
                </a:cubicBezTo>
                <a:cubicBezTo>
                  <a:pt x="3010" y="9694"/>
                  <a:pt x="3070" y="9806"/>
                  <a:pt x="3129" y="9860"/>
                </a:cubicBezTo>
                <a:cubicBezTo>
                  <a:pt x="3189" y="9914"/>
                  <a:pt x="3249" y="10021"/>
                  <a:pt x="3263" y="10099"/>
                </a:cubicBezTo>
                <a:cubicBezTo>
                  <a:pt x="3280" y="10197"/>
                  <a:pt x="3300" y="10218"/>
                  <a:pt x="3327" y="10169"/>
                </a:cubicBezTo>
                <a:cubicBezTo>
                  <a:pt x="3378" y="10079"/>
                  <a:pt x="3506" y="10192"/>
                  <a:pt x="3506" y="10327"/>
                </a:cubicBezTo>
                <a:cubicBezTo>
                  <a:pt x="3506" y="10380"/>
                  <a:pt x="3608" y="10621"/>
                  <a:pt x="3732" y="10863"/>
                </a:cubicBezTo>
                <a:cubicBezTo>
                  <a:pt x="3870" y="11131"/>
                  <a:pt x="3959" y="11363"/>
                  <a:pt x="3959" y="11456"/>
                </a:cubicBezTo>
                <a:cubicBezTo>
                  <a:pt x="3959" y="11607"/>
                  <a:pt x="4016" y="11676"/>
                  <a:pt x="4344" y="11919"/>
                </a:cubicBezTo>
                <a:cubicBezTo>
                  <a:pt x="4465" y="12009"/>
                  <a:pt x="4562" y="11992"/>
                  <a:pt x="4562" y="11882"/>
                </a:cubicBezTo>
                <a:cubicBezTo>
                  <a:pt x="4562" y="11849"/>
                  <a:pt x="4547" y="11822"/>
                  <a:pt x="4528" y="11822"/>
                </a:cubicBezTo>
                <a:cubicBezTo>
                  <a:pt x="4509" y="11822"/>
                  <a:pt x="4457" y="11720"/>
                  <a:pt x="4414" y="11596"/>
                </a:cubicBezTo>
                <a:cubicBezTo>
                  <a:pt x="4347" y="11406"/>
                  <a:pt x="4338" y="11309"/>
                  <a:pt x="4359" y="10995"/>
                </a:cubicBezTo>
                <a:cubicBezTo>
                  <a:pt x="4380" y="10687"/>
                  <a:pt x="4403" y="10597"/>
                  <a:pt x="4490" y="10488"/>
                </a:cubicBezTo>
                <a:cubicBezTo>
                  <a:pt x="4563" y="10397"/>
                  <a:pt x="4626" y="10368"/>
                  <a:pt x="4693" y="10397"/>
                </a:cubicBezTo>
                <a:cubicBezTo>
                  <a:pt x="4749" y="10422"/>
                  <a:pt x="4813" y="10406"/>
                  <a:pt x="4846" y="10357"/>
                </a:cubicBezTo>
                <a:cubicBezTo>
                  <a:pt x="4922" y="10247"/>
                  <a:pt x="5188" y="10314"/>
                  <a:pt x="5285" y="10468"/>
                </a:cubicBezTo>
                <a:cubicBezTo>
                  <a:pt x="5358" y="10585"/>
                  <a:pt x="5359" y="10585"/>
                  <a:pt x="5335" y="10416"/>
                </a:cubicBezTo>
                <a:cubicBezTo>
                  <a:pt x="5315" y="10270"/>
                  <a:pt x="5338" y="10193"/>
                  <a:pt x="5485" y="9938"/>
                </a:cubicBezTo>
                <a:cubicBezTo>
                  <a:pt x="5639" y="9670"/>
                  <a:pt x="5655" y="9617"/>
                  <a:pt x="5618" y="9493"/>
                </a:cubicBezTo>
                <a:cubicBezTo>
                  <a:pt x="5572" y="9343"/>
                  <a:pt x="5631" y="9126"/>
                  <a:pt x="5698" y="9199"/>
                </a:cubicBezTo>
                <a:cubicBezTo>
                  <a:pt x="5716" y="9219"/>
                  <a:pt x="5748" y="9160"/>
                  <a:pt x="5768" y="9066"/>
                </a:cubicBezTo>
                <a:cubicBezTo>
                  <a:pt x="5789" y="8970"/>
                  <a:pt x="5834" y="8896"/>
                  <a:pt x="5873" y="8896"/>
                </a:cubicBezTo>
                <a:cubicBezTo>
                  <a:pt x="5912" y="8896"/>
                  <a:pt x="5957" y="8819"/>
                  <a:pt x="5980" y="8713"/>
                </a:cubicBezTo>
                <a:cubicBezTo>
                  <a:pt x="6005" y="8597"/>
                  <a:pt x="6077" y="8481"/>
                  <a:pt x="6178" y="8397"/>
                </a:cubicBezTo>
                <a:cubicBezTo>
                  <a:pt x="6306" y="8290"/>
                  <a:pt x="6332" y="8238"/>
                  <a:pt x="6314" y="8130"/>
                </a:cubicBezTo>
                <a:cubicBezTo>
                  <a:pt x="6301" y="8057"/>
                  <a:pt x="6289" y="7962"/>
                  <a:pt x="6287" y="7918"/>
                </a:cubicBezTo>
                <a:cubicBezTo>
                  <a:pt x="6285" y="7860"/>
                  <a:pt x="6264" y="7857"/>
                  <a:pt x="6211" y="7908"/>
                </a:cubicBezTo>
                <a:cubicBezTo>
                  <a:pt x="6073" y="8037"/>
                  <a:pt x="6058" y="7862"/>
                  <a:pt x="6189" y="7667"/>
                </a:cubicBezTo>
                <a:cubicBezTo>
                  <a:pt x="6294" y="7511"/>
                  <a:pt x="6335" y="7490"/>
                  <a:pt x="6470" y="7522"/>
                </a:cubicBezTo>
                <a:cubicBezTo>
                  <a:pt x="6584" y="7550"/>
                  <a:pt x="6642" y="7534"/>
                  <a:pt x="6675" y="7463"/>
                </a:cubicBezTo>
                <a:cubicBezTo>
                  <a:pt x="6700" y="7410"/>
                  <a:pt x="6745" y="7365"/>
                  <a:pt x="6774" y="7365"/>
                </a:cubicBezTo>
                <a:cubicBezTo>
                  <a:pt x="6803" y="7365"/>
                  <a:pt x="6838" y="7315"/>
                  <a:pt x="6851" y="7254"/>
                </a:cubicBezTo>
                <a:cubicBezTo>
                  <a:pt x="6868" y="7175"/>
                  <a:pt x="6824" y="7065"/>
                  <a:pt x="6698" y="6872"/>
                </a:cubicBezTo>
                <a:cubicBezTo>
                  <a:pt x="6601" y="6723"/>
                  <a:pt x="6514" y="6526"/>
                  <a:pt x="6504" y="6435"/>
                </a:cubicBezTo>
                <a:cubicBezTo>
                  <a:pt x="6495" y="6343"/>
                  <a:pt x="6467" y="6203"/>
                  <a:pt x="6443" y="6123"/>
                </a:cubicBezTo>
                <a:lnTo>
                  <a:pt x="6400" y="5978"/>
                </a:lnTo>
                <a:lnTo>
                  <a:pt x="6292" y="6118"/>
                </a:lnTo>
                <a:cubicBezTo>
                  <a:pt x="6188" y="6254"/>
                  <a:pt x="6183" y="6255"/>
                  <a:pt x="6109" y="6137"/>
                </a:cubicBezTo>
                <a:cubicBezTo>
                  <a:pt x="6067" y="6070"/>
                  <a:pt x="6033" y="5946"/>
                  <a:pt x="6033" y="5862"/>
                </a:cubicBezTo>
                <a:cubicBezTo>
                  <a:pt x="6033" y="5654"/>
                  <a:pt x="5853" y="5352"/>
                  <a:pt x="5719" y="5333"/>
                </a:cubicBezTo>
                <a:cubicBezTo>
                  <a:pt x="5612" y="5319"/>
                  <a:pt x="5610" y="5323"/>
                  <a:pt x="5633" y="5579"/>
                </a:cubicBezTo>
                <a:cubicBezTo>
                  <a:pt x="5646" y="5723"/>
                  <a:pt x="5640" y="5896"/>
                  <a:pt x="5620" y="5964"/>
                </a:cubicBezTo>
                <a:cubicBezTo>
                  <a:pt x="5592" y="6055"/>
                  <a:pt x="5596" y="6109"/>
                  <a:pt x="5637" y="6169"/>
                </a:cubicBezTo>
                <a:cubicBezTo>
                  <a:pt x="5716" y="6285"/>
                  <a:pt x="5707" y="6592"/>
                  <a:pt x="5620" y="6731"/>
                </a:cubicBezTo>
                <a:cubicBezTo>
                  <a:pt x="5559" y="6828"/>
                  <a:pt x="5549" y="6904"/>
                  <a:pt x="5568" y="7140"/>
                </a:cubicBezTo>
                <a:cubicBezTo>
                  <a:pt x="5586" y="7379"/>
                  <a:pt x="5579" y="7437"/>
                  <a:pt x="5523" y="7475"/>
                </a:cubicBezTo>
                <a:cubicBezTo>
                  <a:pt x="5436" y="7533"/>
                  <a:pt x="5279" y="7225"/>
                  <a:pt x="5279" y="6996"/>
                </a:cubicBezTo>
                <a:cubicBezTo>
                  <a:pt x="5279" y="6892"/>
                  <a:pt x="5257" y="6833"/>
                  <a:pt x="5219" y="6833"/>
                </a:cubicBezTo>
                <a:cubicBezTo>
                  <a:pt x="5186" y="6833"/>
                  <a:pt x="5086" y="6741"/>
                  <a:pt x="4998" y="6629"/>
                </a:cubicBezTo>
                <a:cubicBezTo>
                  <a:pt x="4909" y="6516"/>
                  <a:pt x="4810" y="6434"/>
                  <a:pt x="4778" y="6446"/>
                </a:cubicBezTo>
                <a:cubicBezTo>
                  <a:pt x="4710" y="6471"/>
                  <a:pt x="4524" y="6025"/>
                  <a:pt x="4524" y="5836"/>
                </a:cubicBezTo>
                <a:cubicBezTo>
                  <a:pt x="4524" y="5766"/>
                  <a:pt x="4545" y="5625"/>
                  <a:pt x="4570" y="5523"/>
                </a:cubicBezTo>
                <a:cubicBezTo>
                  <a:pt x="4633" y="5268"/>
                  <a:pt x="4865" y="4765"/>
                  <a:pt x="4902" y="4805"/>
                </a:cubicBezTo>
                <a:cubicBezTo>
                  <a:pt x="4933" y="4839"/>
                  <a:pt x="5025" y="4483"/>
                  <a:pt x="5032" y="4306"/>
                </a:cubicBezTo>
                <a:cubicBezTo>
                  <a:pt x="5034" y="4249"/>
                  <a:pt x="5067" y="4211"/>
                  <a:pt x="5108" y="4218"/>
                </a:cubicBezTo>
                <a:cubicBezTo>
                  <a:pt x="5251" y="4241"/>
                  <a:pt x="5307" y="4128"/>
                  <a:pt x="5302" y="3826"/>
                </a:cubicBezTo>
                <a:cubicBezTo>
                  <a:pt x="5299" y="3669"/>
                  <a:pt x="5283" y="3503"/>
                  <a:pt x="5267" y="3458"/>
                </a:cubicBezTo>
                <a:cubicBezTo>
                  <a:pt x="5223" y="3338"/>
                  <a:pt x="5153" y="3355"/>
                  <a:pt x="5180" y="3478"/>
                </a:cubicBezTo>
                <a:cubicBezTo>
                  <a:pt x="5205" y="3594"/>
                  <a:pt x="5071" y="4107"/>
                  <a:pt x="5015" y="4107"/>
                </a:cubicBezTo>
                <a:cubicBezTo>
                  <a:pt x="4957" y="4107"/>
                  <a:pt x="4904" y="3873"/>
                  <a:pt x="4924" y="3701"/>
                </a:cubicBezTo>
                <a:cubicBezTo>
                  <a:pt x="4941" y="3542"/>
                  <a:pt x="4941" y="3542"/>
                  <a:pt x="4904" y="3691"/>
                </a:cubicBezTo>
                <a:cubicBezTo>
                  <a:pt x="4883" y="3773"/>
                  <a:pt x="4859" y="3840"/>
                  <a:pt x="4850" y="3840"/>
                </a:cubicBezTo>
                <a:cubicBezTo>
                  <a:pt x="4819" y="3840"/>
                  <a:pt x="4682" y="3278"/>
                  <a:pt x="4656" y="3042"/>
                </a:cubicBezTo>
                <a:cubicBezTo>
                  <a:pt x="4629" y="2812"/>
                  <a:pt x="4610" y="2721"/>
                  <a:pt x="4585" y="2736"/>
                </a:cubicBezTo>
                <a:close/>
                <a:moveTo>
                  <a:pt x="7024" y="3266"/>
                </a:moveTo>
                <a:cubicBezTo>
                  <a:pt x="7017" y="3272"/>
                  <a:pt x="7013" y="3285"/>
                  <a:pt x="7013" y="3304"/>
                </a:cubicBezTo>
                <a:cubicBezTo>
                  <a:pt x="7013" y="3343"/>
                  <a:pt x="7030" y="3375"/>
                  <a:pt x="7051" y="3375"/>
                </a:cubicBezTo>
                <a:cubicBezTo>
                  <a:pt x="7071" y="3375"/>
                  <a:pt x="7088" y="3361"/>
                  <a:pt x="7088" y="3345"/>
                </a:cubicBezTo>
                <a:cubicBezTo>
                  <a:pt x="7088" y="3329"/>
                  <a:pt x="7071" y="3297"/>
                  <a:pt x="7051" y="3275"/>
                </a:cubicBezTo>
                <a:cubicBezTo>
                  <a:pt x="7040" y="3264"/>
                  <a:pt x="7031" y="3261"/>
                  <a:pt x="7024" y="3266"/>
                </a:cubicBezTo>
                <a:close/>
                <a:moveTo>
                  <a:pt x="4414" y="3439"/>
                </a:moveTo>
                <a:cubicBezTo>
                  <a:pt x="4406" y="3438"/>
                  <a:pt x="4397" y="3444"/>
                  <a:pt x="4389" y="3459"/>
                </a:cubicBezTo>
                <a:cubicBezTo>
                  <a:pt x="4377" y="3480"/>
                  <a:pt x="4379" y="3537"/>
                  <a:pt x="4395" y="3583"/>
                </a:cubicBezTo>
                <a:cubicBezTo>
                  <a:pt x="4419" y="3651"/>
                  <a:pt x="4429" y="3651"/>
                  <a:pt x="4441" y="3583"/>
                </a:cubicBezTo>
                <a:cubicBezTo>
                  <a:pt x="4455" y="3511"/>
                  <a:pt x="4438" y="3444"/>
                  <a:pt x="4414" y="3439"/>
                </a:cubicBezTo>
                <a:close/>
                <a:moveTo>
                  <a:pt x="9276" y="4427"/>
                </a:moveTo>
                <a:cubicBezTo>
                  <a:pt x="9199" y="4415"/>
                  <a:pt x="9097" y="4465"/>
                  <a:pt x="9040" y="4555"/>
                </a:cubicBezTo>
                <a:cubicBezTo>
                  <a:pt x="8958" y="4683"/>
                  <a:pt x="8957" y="4733"/>
                  <a:pt x="9033" y="4866"/>
                </a:cubicBezTo>
                <a:cubicBezTo>
                  <a:pt x="9106" y="4996"/>
                  <a:pt x="9094" y="4998"/>
                  <a:pt x="9254" y="4831"/>
                </a:cubicBezTo>
                <a:cubicBezTo>
                  <a:pt x="9392" y="4687"/>
                  <a:pt x="9424" y="4553"/>
                  <a:pt x="9341" y="4462"/>
                </a:cubicBezTo>
                <a:cubicBezTo>
                  <a:pt x="9324" y="4443"/>
                  <a:pt x="9301" y="4431"/>
                  <a:pt x="9276" y="4427"/>
                </a:cubicBezTo>
                <a:close/>
                <a:moveTo>
                  <a:pt x="5154" y="4595"/>
                </a:moveTo>
                <a:cubicBezTo>
                  <a:pt x="5142" y="4599"/>
                  <a:pt x="5136" y="4638"/>
                  <a:pt x="5125" y="4715"/>
                </a:cubicBezTo>
                <a:cubicBezTo>
                  <a:pt x="5112" y="4801"/>
                  <a:pt x="5109" y="4895"/>
                  <a:pt x="5118" y="4925"/>
                </a:cubicBezTo>
                <a:cubicBezTo>
                  <a:pt x="5128" y="4955"/>
                  <a:pt x="5164" y="4933"/>
                  <a:pt x="5200" y="4876"/>
                </a:cubicBezTo>
                <a:cubicBezTo>
                  <a:pt x="5236" y="4818"/>
                  <a:pt x="5273" y="4779"/>
                  <a:pt x="5283" y="4788"/>
                </a:cubicBezTo>
                <a:cubicBezTo>
                  <a:pt x="5292" y="4797"/>
                  <a:pt x="5266" y="4749"/>
                  <a:pt x="5224" y="4681"/>
                </a:cubicBezTo>
                <a:cubicBezTo>
                  <a:pt x="5187" y="4621"/>
                  <a:pt x="5167" y="4591"/>
                  <a:pt x="5154" y="4595"/>
                </a:cubicBezTo>
                <a:close/>
                <a:moveTo>
                  <a:pt x="5658" y="4639"/>
                </a:moveTo>
                <a:cubicBezTo>
                  <a:pt x="5636" y="4639"/>
                  <a:pt x="5618" y="4669"/>
                  <a:pt x="5618" y="4705"/>
                </a:cubicBezTo>
                <a:cubicBezTo>
                  <a:pt x="5618" y="4742"/>
                  <a:pt x="5625" y="4771"/>
                  <a:pt x="5635" y="4771"/>
                </a:cubicBezTo>
                <a:cubicBezTo>
                  <a:pt x="5644" y="4771"/>
                  <a:pt x="5662" y="4742"/>
                  <a:pt x="5675" y="4705"/>
                </a:cubicBezTo>
                <a:cubicBezTo>
                  <a:pt x="5687" y="4669"/>
                  <a:pt x="5680" y="4639"/>
                  <a:pt x="5658" y="4639"/>
                </a:cubicBezTo>
                <a:close/>
                <a:moveTo>
                  <a:pt x="9970" y="6278"/>
                </a:moveTo>
                <a:cubicBezTo>
                  <a:pt x="9933" y="6289"/>
                  <a:pt x="9958" y="6442"/>
                  <a:pt x="10044" y="6712"/>
                </a:cubicBezTo>
                <a:cubicBezTo>
                  <a:pt x="10126" y="6971"/>
                  <a:pt x="10129" y="7008"/>
                  <a:pt x="10077" y="7147"/>
                </a:cubicBezTo>
                <a:cubicBezTo>
                  <a:pt x="10034" y="7264"/>
                  <a:pt x="10031" y="7321"/>
                  <a:pt x="10064" y="7392"/>
                </a:cubicBezTo>
                <a:cubicBezTo>
                  <a:pt x="10112" y="7495"/>
                  <a:pt x="10231" y="7464"/>
                  <a:pt x="10293" y="7333"/>
                </a:cubicBezTo>
                <a:cubicBezTo>
                  <a:pt x="10322" y="7271"/>
                  <a:pt x="10317" y="7238"/>
                  <a:pt x="10276" y="7209"/>
                </a:cubicBezTo>
                <a:cubicBezTo>
                  <a:pt x="10244" y="7188"/>
                  <a:pt x="10218" y="7120"/>
                  <a:pt x="10218" y="7058"/>
                </a:cubicBezTo>
                <a:cubicBezTo>
                  <a:pt x="10218" y="6996"/>
                  <a:pt x="10176" y="6850"/>
                  <a:pt x="10126" y="6732"/>
                </a:cubicBezTo>
                <a:cubicBezTo>
                  <a:pt x="10070" y="6603"/>
                  <a:pt x="10047" y="6495"/>
                  <a:pt x="10068" y="6458"/>
                </a:cubicBezTo>
                <a:cubicBezTo>
                  <a:pt x="10089" y="6421"/>
                  <a:pt x="10074" y="6365"/>
                  <a:pt x="10028" y="6316"/>
                </a:cubicBezTo>
                <a:cubicBezTo>
                  <a:pt x="10002" y="6287"/>
                  <a:pt x="9983" y="6275"/>
                  <a:pt x="9970" y="6278"/>
                </a:cubicBezTo>
                <a:close/>
                <a:moveTo>
                  <a:pt x="10848" y="6458"/>
                </a:moveTo>
                <a:cubicBezTo>
                  <a:pt x="10841" y="6454"/>
                  <a:pt x="10831" y="6457"/>
                  <a:pt x="10821" y="6468"/>
                </a:cubicBezTo>
                <a:cubicBezTo>
                  <a:pt x="10800" y="6490"/>
                  <a:pt x="10783" y="6539"/>
                  <a:pt x="10783" y="6575"/>
                </a:cubicBezTo>
                <a:cubicBezTo>
                  <a:pt x="10783" y="6612"/>
                  <a:pt x="10800" y="6624"/>
                  <a:pt x="10821" y="6601"/>
                </a:cubicBezTo>
                <a:cubicBezTo>
                  <a:pt x="10842" y="6578"/>
                  <a:pt x="10859" y="6529"/>
                  <a:pt x="10859" y="6493"/>
                </a:cubicBezTo>
                <a:cubicBezTo>
                  <a:pt x="10859" y="6474"/>
                  <a:pt x="10855" y="6463"/>
                  <a:pt x="10848" y="6458"/>
                </a:cubicBezTo>
                <a:close/>
                <a:moveTo>
                  <a:pt x="9833" y="6888"/>
                </a:moveTo>
                <a:cubicBezTo>
                  <a:pt x="9825" y="6893"/>
                  <a:pt x="9815" y="6903"/>
                  <a:pt x="9801" y="6918"/>
                </a:cubicBezTo>
                <a:cubicBezTo>
                  <a:pt x="9766" y="6956"/>
                  <a:pt x="9737" y="7055"/>
                  <a:pt x="9737" y="7138"/>
                </a:cubicBezTo>
                <a:cubicBezTo>
                  <a:pt x="9737" y="7352"/>
                  <a:pt x="9830" y="7268"/>
                  <a:pt x="9849" y="7036"/>
                </a:cubicBezTo>
                <a:cubicBezTo>
                  <a:pt x="9859" y="6914"/>
                  <a:pt x="9858" y="6875"/>
                  <a:pt x="9833" y="6888"/>
                </a:cubicBezTo>
                <a:close/>
                <a:moveTo>
                  <a:pt x="6843" y="7751"/>
                </a:moveTo>
                <a:cubicBezTo>
                  <a:pt x="6826" y="7758"/>
                  <a:pt x="6812" y="7785"/>
                  <a:pt x="6794" y="7835"/>
                </a:cubicBezTo>
                <a:cubicBezTo>
                  <a:pt x="6755" y="7946"/>
                  <a:pt x="6762" y="7957"/>
                  <a:pt x="6863" y="7945"/>
                </a:cubicBezTo>
                <a:cubicBezTo>
                  <a:pt x="6993" y="7929"/>
                  <a:pt x="7003" y="7894"/>
                  <a:pt x="6907" y="7788"/>
                </a:cubicBezTo>
                <a:cubicBezTo>
                  <a:pt x="6879" y="7757"/>
                  <a:pt x="6860" y="7744"/>
                  <a:pt x="6843" y="7751"/>
                </a:cubicBezTo>
                <a:close/>
                <a:moveTo>
                  <a:pt x="18842" y="8518"/>
                </a:moveTo>
                <a:cubicBezTo>
                  <a:pt x="18833" y="8519"/>
                  <a:pt x="18824" y="8536"/>
                  <a:pt x="18812" y="8569"/>
                </a:cubicBezTo>
                <a:cubicBezTo>
                  <a:pt x="18796" y="8617"/>
                  <a:pt x="18791" y="8682"/>
                  <a:pt x="18802" y="8715"/>
                </a:cubicBezTo>
                <a:cubicBezTo>
                  <a:pt x="18814" y="8748"/>
                  <a:pt x="18839" y="8744"/>
                  <a:pt x="18860" y="8707"/>
                </a:cubicBezTo>
                <a:cubicBezTo>
                  <a:pt x="18881" y="8671"/>
                  <a:pt x="18886" y="8605"/>
                  <a:pt x="18871" y="8562"/>
                </a:cubicBezTo>
                <a:cubicBezTo>
                  <a:pt x="18860" y="8531"/>
                  <a:pt x="18851" y="8517"/>
                  <a:pt x="18842" y="8518"/>
                </a:cubicBezTo>
                <a:close/>
                <a:moveTo>
                  <a:pt x="18712" y="9120"/>
                </a:moveTo>
                <a:cubicBezTo>
                  <a:pt x="18708" y="9127"/>
                  <a:pt x="18705" y="9151"/>
                  <a:pt x="18705" y="9190"/>
                </a:cubicBezTo>
                <a:cubicBezTo>
                  <a:pt x="18703" y="9260"/>
                  <a:pt x="18711" y="9298"/>
                  <a:pt x="18724" y="9276"/>
                </a:cubicBezTo>
                <a:cubicBezTo>
                  <a:pt x="18736" y="9254"/>
                  <a:pt x="18738" y="9197"/>
                  <a:pt x="18727" y="9149"/>
                </a:cubicBezTo>
                <a:cubicBezTo>
                  <a:pt x="18721" y="9122"/>
                  <a:pt x="18716" y="9113"/>
                  <a:pt x="18712" y="9120"/>
                </a:cubicBezTo>
                <a:close/>
                <a:moveTo>
                  <a:pt x="18692" y="9418"/>
                </a:moveTo>
                <a:cubicBezTo>
                  <a:pt x="18653" y="9404"/>
                  <a:pt x="18491" y="9619"/>
                  <a:pt x="18461" y="9741"/>
                </a:cubicBezTo>
                <a:cubicBezTo>
                  <a:pt x="18446" y="9801"/>
                  <a:pt x="18466" y="9804"/>
                  <a:pt x="18542" y="9753"/>
                </a:cubicBezTo>
                <a:cubicBezTo>
                  <a:pt x="18650" y="9681"/>
                  <a:pt x="18700" y="9582"/>
                  <a:pt x="18701" y="9439"/>
                </a:cubicBezTo>
                <a:cubicBezTo>
                  <a:pt x="18701" y="9427"/>
                  <a:pt x="18698" y="9420"/>
                  <a:pt x="18692" y="9418"/>
                </a:cubicBezTo>
                <a:close/>
                <a:moveTo>
                  <a:pt x="10841" y="9584"/>
                </a:moveTo>
                <a:cubicBezTo>
                  <a:pt x="10836" y="9581"/>
                  <a:pt x="10830" y="9584"/>
                  <a:pt x="10823" y="9591"/>
                </a:cubicBezTo>
                <a:cubicBezTo>
                  <a:pt x="10800" y="9617"/>
                  <a:pt x="10682" y="9644"/>
                  <a:pt x="10560" y="9653"/>
                </a:cubicBezTo>
                <a:cubicBezTo>
                  <a:pt x="10433" y="9662"/>
                  <a:pt x="10299" y="9716"/>
                  <a:pt x="10245" y="9778"/>
                </a:cubicBezTo>
                <a:cubicBezTo>
                  <a:pt x="10180" y="9853"/>
                  <a:pt x="10119" y="9871"/>
                  <a:pt x="10045" y="9836"/>
                </a:cubicBezTo>
                <a:cubicBezTo>
                  <a:pt x="9955" y="9793"/>
                  <a:pt x="9923" y="9817"/>
                  <a:pt x="9833" y="9998"/>
                </a:cubicBezTo>
                <a:cubicBezTo>
                  <a:pt x="9775" y="10114"/>
                  <a:pt x="9727" y="10272"/>
                  <a:pt x="9727" y="10348"/>
                </a:cubicBezTo>
                <a:cubicBezTo>
                  <a:pt x="9727" y="10428"/>
                  <a:pt x="9666" y="10573"/>
                  <a:pt x="9581" y="10693"/>
                </a:cubicBezTo>
                <a:cubicBezTo>
                  <a:pt x="9394" y="10959"/>
                  <a:pt x="9295" y="11334"/>
                  <a:pt x="9329" y="11651"/>
                </a:cubicBezTo>
                <a:cubicBezTo>
                  <a:pt x="9343" y="11789"/>
                  <a:pt x="9336" y="11946"/>
                  <a:pt x="9310" y="12030"/>
                </a:cubicBezTo>
                <a:cubicBezTo>
                  <a:pt x="9277" y="12141"/>
                  <a:pt x="9279" y="12184"/>
                  <a:pt x="9319" y="12228"/>
                </a:cubicBezTo>
                <a:cubicBezTo>
                  <a:pt x="9347" y="12258"/>
                  <a:pt x="9369" y="12311"/>
                  <a:pt x="9369" y="12345"/>
                </a:cubicBezTo>
                <a:cubicBezTo>
                  <a:pt x="9369" y="12444"/>
                  <a:pt x="9613" y="13014"/>
                  <a:pt x="9685" y="13081"/>
                </a:cubicBezTo>
                <a:cubicBezTo>
                  <a:pt x="9760" y="13152"/>
                  <a:pt x="10230" y="13122"/>
                  <a:pt x="10303" y="13042"/>
                </a:cubicBezTo>
                <a:cubicBezTo>
                  <a:pt x="10396" y="12939"/>
                  <a:pt x="10519" y="12951"/>
                  <a:pt x="10587" y="13072"/>
                </a:cubicBezTo>
                <a:cubicBezTo>
                  <a:pt x="10625" y="13139"/>
                  <a:pt x="10676" y="13183"/>
                  <a:pt x="10699" y="13169"/>
                </a:cubicBezTo>
                <a:cubicBezTo>
                  <a:pt x="10722" y="13155"/>
                  <a:pt x="10778" y="13179"/>
                  <a:pt x="10824" y="13222"/>
                </a:cubicBezTo>
                <a:cubicBezTo>
                  <a:pt x="10896" y="13290"/>
                  <a:pt x="10904" y="13338"/>
                  <a:pt x="10885" y="13616"/>
                </a:cubicBezTo>
                <a:cubicBezTo>
                  <a:pt x="10866" y="13904"/>
                  <a:pt x="10873" y="13944"/>
                  <a:pt x="10966" y="14066"/>
                </a:cubicBezTo>
                <a:cubicBezTo>
                  <a:pt x="11022" y="14140"/>
                  <a:pt x="11071" y="14256"/>
                  <a:pt x="11073" y="14325"/>
                </a:cubicBezTo>
                <a:cubicBezTo>
                  <a:pt x="11075" y="14394"/>
                  <a:pt x="11088" y="14578"/>
                  <a:pt x="11103" y="14734"/>
                </a:cubicBezTo>
                <a:cubicBezTo>
                  <a:pt x="11118" y="14897"/>
                  <a:pt x="11114" y="15055"/>
                  <a:pt x="11093" y="15101"/>
                </a:cubicBezTo>
                <a:cubicBezTo>
                  <a:pt x="11010" y="15283"/>
                  <a:pt x="11004" y="15600"/>
                  <a:pt x="11079" y="15861"/>
                </a:cubicBezTo>
                <a:cubicBezTo>
                  <a:pt x="11120" y="16003"/>
                  <a:pt x="11167" y="16237"/>
                  <a:pt x="11182" y="16382"/>
                </a:cubicBezTo>
                <a:cubicBezTo>
                  <a:pt x="11197" y="16526"/>
                  <a:pt x="11258" y="16797"/>
                  <a:pt x="11317" y="16983"/>
                </a:cubicBezTo>
                <a:cubicBezTo>
                  <a:pt x="11376" y="17169"/>
                  <a:pt x="11414" y="17339"/>
                  <a:pt x="11402" y="17361"/>
                </a:cubicBezTo>
                <a:cubicBezTo>
                  <a:pt x="11389" y="17383"/>
                  <a:pt x="11391" y="17435"/>
                  <a:pt x="11405" y="17475"/>
                </a:cubicBezTo>
                <a:cubicBezTo>
                  <a:pt x="11432" y="17551"/>
                  <a:pt x="11703" y="17510"/>
                  <a:pt x="11862" y="17406"/>
                </a:cubicBezTo>
                <a:cubicBezTo>
                  <a:pt x="11966" y="17337"/>
                  <a:pt x="12178" y="16861"/>
                  <a:pt x="12178" y="16696"/>
                </a:cubicBezTo>
                <a:cubicBezTo>
                  <a:pt x="12178" y="16624"/>
                  <a:pt x="12213" y="16510"/>
                  <a:pt x="12256" y="16442"/>
                </a:cubicBezTo>
                <a:cubicBezTo>
                  <a:pt x="12310" y="16356"/>
                  <a:pt x="12331" y="16252"/>
                  <a:pt x="12323" y="16102"/>
                </a:cubicBezTo>
                <a:cubicBezTo>
                  <a:pt x="12312" y="15865"/>
                  <a:pt x="12430" y="15580"/>
                  <a:pt x="12584" y="15476"/>
                </a:cubicBezTo>
                <a:cubicBezTo>
                  <a:pt x="12684" y="15407"/>
                  <a:pt x="12689" y="15290"/>
                  <a:pt x="12612" y="14771"/>
                </a:cubicBezTo>
                <a:cubicBezTo>
                  <a:pt x="12581" y="14561"/>
                  <a:pt x="12555" y="14353"/>
                  <a:pt x="12555" y="14310"/>
                </a:cubicBezTo>
                <a:cubicBezTo>
                  <a:pt x="12555" y="14191"/>
                  <a:pt x="12838" y="13613"/>
                  <a:pt x="12966" y="13470"/>
                </a:cubicBezTo>
                <a:cubicBezTo>
                  <a:pt x="13068" y="13356"/>
                  <a:pt x="13272" y="12828"/>
                  <a:pt x="13272" y="12680"/>
                </a:cubicBezTo>
                <a:cubicBezTo>
                  <a:pt x="13272" y="12648"/>
                  <a:pt x="13169" y="12636"/>
                  <a:pt x="13043" y="12652"/>
                </a:cubicBezTo>
                <a:cubicBezTo>
                  <a:pt x="12819" y="12681"/>
                  <a:pt x="12814" y="12678"/>
                  <a:pt x="12776" y="12490"/>
                </a:cubicBezTo>
                <a:cubicBezTo>
                  <a:pt x="12756" y="12385"/>
                  <a:pt x="12717" y="12284"/>
                  <a:pt x="12690" y="12266"/>
                </a:cubicBezTo>
                <a:cubicBezTo>
                  <a:pt x="12637" y="12230"/>
                  <a:pt x="12443" y="11654"/>
                  <a:pt x="12442" y="11531"/>
                </a:cubicBezTo>
                <a:cubicBezTo>
                  <a:pt x="12442" y="11490"/>
                  <a:pt x="12391" y="11282"/>
                  <a:pt x="12330" y="11068"/>
                </a:cubicBezTo>
                <a:cubicBezTo>
                  <a:pt x="12227" y="10710"/>
                  <a:pt x="12223" y="10669"/>
                  <a:pt x="12275" y="10528"/>
                </a:cubicBezTo>
                <a:cubicBezTo>
                  <a:pt x="12330" y="10381"/>
                  <a:pt x="12328" y="10374"/>
                  <a:pt x="12220" y="10346"/>
                </a:cubicBezTo>
                <a:cubicBezTo>
                  <a:pt x="12158" y="10330"/>
                  <a:pt x="12085" y="10338"/>
                  <a:pt x="12058" y="10363"/>
                </a:cubicBezTo>
                <a:cubicBezTo>
                  <a:pt x="12031" y="10389"/>
                  <a:pt x="11916" y="10354"/>
                  <a:pt x="11802" y="10286"/>
                </a:cubicBezTo>
                <a:cubicBezTo>
                  <a:pt x="11553" y="10139"/>
                  <a:pt x="11500" y="10132"/>
                  <a:pt x="11500" y="10246"/>
                </a:cubicBezTo>
                <a:cubicBezTo>
                  <a:pt x="11500" y="10294"/>
                  <a:pt x="11481" y="10366"/>
                  <a:pt x="11457" y="10407"/>
                </a:cubicBezTo>
                <a:cubicBezTo>
                  <a:pt x="11412" y="10488"/>
                  <a:pt x="11271" y="10412"/>
                  <a:pt x="11158" y="10246"/>
                </a:cubicBezTo>
                <a:cubicBezTo>
                  <a:pt x="11125" y="10198"/>
                  <a:pt x="11063" y="10159"/>
                  <a:pt x="11021" y="10159"/>
                </a:cubicBezTo>
                <a:cubicBezTo>
                  <a:pt x="10912" y="10159"/>
                  <a:pt x="10840" y="9979"/>
                  <a:pt x="10854" y="9745"/>
                </a:cubicBezTo>
                <a:cubicBezTo>
                  <a:pt x="10860" y="9645"/>
                  <a:pt x="10855" y="9591"/>
                  <a:pt x="10841" y="9584"/>
                </a:cubicBezTo>
                <a:close/>
                <a:moveTo>
                  <a:pt x="5364" y="10651"/>
                </a:moveTo>
                <a:cubicBezTo>
                  <a:pt x="5360" y="10658"/>
                  <a:pt x="5358" y="10680"/>
                  <a:pt x="5357" y="10719"/>
                </a:cubicBezTo>
                <a:cubicBezTo>
                  <a:pt x="5355" y="10789"/>
                  <a:pt x="5364" y="10829"/>
                  <a:pt x="5377" y="10807"/>
                </a:cubicBezTo>
                <a:cubicBezTo>
                  <a:pt x="5389" y="10785"/>
                  <a:pt x="5391" y="10727"/>
                  <a:pt x="5380" y="10679"/>
                </a:cubicBezTo>
                <a:cubicBezTo>
                  <a:pt x="5374" y="10653"/>
                  <a:pt x="5368" y="10644"/>
                  <a:pt x="5364" y="10651"/>
                </a:cubicBezTo>
                <a:close/>
                <a:moveTo>
                  <a:pt x="4933" y="11489"/>
                </a:moveTo>
                <a:cubicBezTo>
                  <a:pt x="4905" y="11497"/>
                  <a:pt x="4867" y="11550"/>
                  <a:pt x="4844" y="11639"/>
                </a:cubicBezTo>
                <a:cubicBezTo>
                  <a:pt x="4821" y="11732"/>
                  <a:pt x="4768" y="11797"/>
                  <a:pt x="4704" y="11810"/>
                </a:cubicBezTo>
                <a:cubicBezTo>
                  <a:pt x="4646" y="11821"/>
                  <a:pt x="4600" y="11858"/>
                  <a:pt x="4600" y="11890"/>
                </a:cubicBezTo>
                <a:cubicBezTo>
                  <a:pt x="4600" y="11985"/>
                  <a:pt x="4758" y="12151"/>
                  <a:pt x="4889" y="12194"/>
                </a:cubicBezTo>
                <a:cubicBezTo>
                  <a:pt x="4961" y="12218"/>
                  <a:pt x="5037" y="12305"/>
                  <a:pt x="5074" y="12404"/>
                </a:cubicBezTo>
                <a:cubicBezTo>
                  <a:pt x="5123" y="12536"/>
                  <a:pt x="5143" y="12552"/>
                  <a:pt x="5169" y="12480"/>
                </a:cubicBezTo>
                <a:cubicBezTo>
                  <a:pt x="5246" y="12265"/>
                  <a:pt x="5208" y="12155"/>
                  <a:pt x="5058" y="12155"/>
                </a:cubicBezTo>
                <a:cubicBezTo>
                  <a:pt x="4979" y="12155"/>
                  <a:pt x="4904" y="12137"/>
                  <a:pt x="4892" y="12116"/>
                </a:cubicBezTo>
                <a:cubicBezTo>
                  <a:pt x="4872" y="12080"/>
                  <a:pt x="4900" y="11856"/>
                  <a:pt x="4958" y="11606"/>
                </a:cubicBezTo>
                <a:cubicBezTo>
                  <a:pt x="4979" y="11517"/>
                  <a:pt x="4961" y="11481"/>
                  <a:pt x="4933" y="11489"/>
                </a:cubicBezTo>
                <a:close/>
                <a:moveTo>
                  <a:pt x="17543" y="11848"/>
                </a:moveTo>
                <a:cubicBezTo>
                  <a:pt x="17539" y="11855"/>
                  <a:pt x="17536" y="11878"/>
                  <a:pt x="17536" y="11916"/>
                </a:cubicBezTo>
                <a:cubicBezTo>
                  <a:pt x="17534" y="11986"/>
                  <a:pt x="17543" y="12026"/>
                  <a:pt x="17555" y="12004"/>
                </a:cubicBezTo>
                <a:cubicBezTo>
                  <a:pt x="17568" y="11982"/>
                  <a:pt x="17569" y="11924"/>
                  <a:pt x="17558" y="11876"/>
                </a:cubicBezTo>
                <a:cubicBezTo>
                  <a:pt x="17552" y="11850"/>
                  <a:pt x="17547" y="11841"/>
                  <a:pt x="17543" y="11848"/>
                </a:cubicBezTo>
                <a:close/>
                <a:moveTo>
                  <a:pt x="5842" y="12601"/>
                </a:moveTo>
                <a:lnTo>
                  <a:pt x="5749" y="12756"/>
                </a:lnTo>
                <a:cubicBezTo>
                  <a:pt x="5679" y="12872"/>
                  <a:pt x="5656" y="12978"/>
                  <a:pt x="5656" y="13186"/>
                </a:cubicBezTo>
                <a:cubicBezTo>
                  <a:pt x="5656" y="13396"/>
                  <a:pt x="5633" y="13500"/>
                  <a:pt x="5560" y="13622"/>
                </a:cubicBezTo>
                <a:cubicBezTo>
                  <a:pt x="5489" y="13739"/>
                  <a:pt x="5469" y="13823"/>
                  <a:pt x="5486" y="13939"/>
                </a:cubicBezTo>
                <a:cubicBezTo>
                  <a:pt x="5498" y="14026"/>
                  <a:pt x="5488" y="14139"/>
                  <a:pt x="5464" y="14191"/>
                </a:cubicBezTo>
                <a:cubicBezTo>
                  <a:pt x="5429" y="14265"/>
                  <a:pt x="5432" y="14311"/>
                  <a:pt x="5476" y="14401"/>
                </a:cubicBezTo>
                <a:cubicBezTo>
                  <a:pt x="5507" y="14465"/>
                  <a:pt x="5585" y="14692"/>
                  <a:pt x="5648" y="14907"/>
                </a:cubicBezTo>
                <a:cubicBezTo>
                  <a:pt x="5714" y="15131"/>
                  <a:pt x="5811" y="15348"/>
                  <a:pt x="5877" y="15419"/>
                </a:cubicBezTo>
                <a:cubicBezTo>
                  <a:pt x="6112" y="15671"/>
                  <a:pt x="6122" y="15758"/>
                  <a:pt x="6039" y="16800"/>
                </a:cubicBezTo>
                <a:cubicBezTo>
                  <a:pt x="5998" y="17310"/>
                  <a:pt x="5948" y="17783"/>
                  <a:pt x="5927" y="17851"/>
                </a:cubicBezTo>
                <a:cubicBezTo>
                  <a:pt x="5872" y="18033"/>
                  <a:pt x="5881" y="18457"/>
                  <a:pt x="5943" y="18547"/>
                </a:cubicBezTo>
                <a:cubicBezTo>
                  <a:pt x="5975" y="18595"/>
                  <a:pt x="5983" y="18653"/>
                  <a:pt x="5963" y="18699"/>
                </a:cubicBezTo>
                <a:cubicBezTo>
                  <a:pt x="5921" y="18792"/>
                  <a:pt x="5880" y="19146"/>
                  <a:pt x="5864" y="19539"/>
                </a:cubicBezTo>
                <a:cubicBezTo>
                  <a:pt x="5858" y="19703"/>
                  <a:pt x="5851" y="19860"/>
                  <a:pt x="5848" y="19888"/>
                </a:cubicBezTo>
                <a:cubicBezTo>
                  <a:pt x="5839" y="19991"/>
                  <a:pt x="5853" y="20037"/>
                  <a:pt x="5887" y="20020"/>
                </a:cubicBezTo>
                <a:cubicBezTo>
                  <a:pt x="5906" y="20011"/>
                  <a:pt x="5932" y="20048"/>
                  <a:pt x="5944" y="20103"/>
                </a:cubicBezTo>
                <a:cubicBezTo>
                  <a:pt x="5981" y="20274"/>
                  <a:pt x="6070" y="20218"/>
                  <a:pt x="6070" y="20024"/>
                </a:cubicBezTo>
                <a:cubicBezTo>
                  <a:pt x="6070" y="19920"/>
                  <a:pt x="6113" y="19767"/>
                  <a:pt x="6171" y="19659"/>
                </a:cubicBezTo>
                <a:cubicBezTo>
                  <a:pt x="6267" y="19482"/>
                  <a:pt x="6269" y="19469"/>
                  <a:pt x="6206" y="19345"/>
                </a:cubicBezTo>
                <a:cubicBezTo>
                  <a:pt x="6143" y="19222"/>
                  <a:pt x="6143" y="19210"/>
                  <a:pt x="6224" y="19068"/>
                </a:cubicBezTo>
                <a:cubicBezTo>
                  <a:pt x="6277" y="18974"/>
                  <a:pt x="6309" y="18832"/>
                  <a:pt x="6312" y="18680"/>
                </a:cubicBezTo>
                <a:cubicBezTo>
                  <a:pt x="6315" y="18488"/>
                  <a:pt x="6331" y="18437"/>
                  <a:pt x="6396" y="18420"/>
                </a:cubicBezTo>
                <a:cubicBezTo>
                  <a:pt x="6441" y="18409"/>
                  <a:pt x="6485" y="18346"/>
                  <a:pt x="6495" y="18279"/>
                </a:cubicBezTo>
                <a:cubicBezTo>
                  <a:pt x="6506" y="18205"/>
                  <a:pt x="6563" y="18143"/>
                  <a:pt x="6646" y="18116"/>
                </a:cubicBezTo>
                <a:cubicBezTo>
                  <a:pt x="6803" y="18064"/>
                  <a:pt x="6840" y="17946"/>
                  <a:pt x="6763" y="17750"/>
                </a:cubicBezTo>
                <a:cubicBezTo>
                  <a:pt x="6687" y="17559"/>
                  <a:pt x="6728" y="17462"/>
                  <a:pt x="6845" y="17556"/>
                </a:cubicBezTo>
                <a:cubicBezTo>
                  <a:pt x="6921" y="17617"/>
                  <a:pt x="6951" y="17609"/>
                  <a:pt x="7013" y="17510"/>
                </a:cubicBezTo>
                <a:cubicBezTo>
                  <a:pt x="7054" y="17443"/>
                  <a:pt x="7088" y="17350"/>
                  <a:pt x="7088" y="17302"/>
                </a:cubicBezTo>
                <a:cubicBezTo>
                  <a:pt x="7088" y="17254"/>
                  <a:pt x="7140" y="17122"/>
                  <a:pt x="7203" y="17008"/>
                </a:cubicBezTo>
                <a:cubicBezTo>
                  <a:pt x="7279" y="16872"/>
                  <a:pt x="7310" y="16760"/>
                  <a:pt x="7296" y="16681"/>
                </a:cubicBezTo>
                <a:cubicBezTo>
                  <a:pt x="7269" y="16530"/>
                  <a:pt x="7466" y="16222"/>
                  <a:pt x="7626" y="16166"/>
                </a:cubicBezTo>
                <a:cubicBezTo>
                  <a:pt x="7758" y="16119"/>
                  <a:pt x="7878" y="15729"/>
                  <a:pt x="7879" y="15343"/>
                </a:cubicBezTo>
                <a:cubicBezTo>
                  <a:pt x="7880" y="15170"/>
                  <a:pt x="7909" y="15057"/>
                  <a:pt x="7990" y="14921"/>
                </a:cubicBezTo>
                <a:cubicBezTo>
                  <a:pt x="8104" y="14728"/>
                  <a:pt x="8152" y="14539"/>
                  <a:pt x="8111" y="14440"/>
                </a:cubicBezTo>
                <a:cubicBezTo>
                  <a:pt x="8033" y="14252"/>
                  <a:pt x="7828" y="14076"/>
                  <a:pt x="7707" y="14095"/>
                </a:cubicBezTo>
                <a:cubicBezTo>
                  <a:pt x="7634" y="14106"/>
                  <a:pt x="7562" y="14079"/>
                  <a:pt x="7548" y="14037"/>
                </a:cubicBezTo>
                <a:cubicBezTo>
                  <a:pt x="7499" y="13899"/>
                  <a:pt x="7312" y="13806"/>
                  <a:pt x="7254" y="13890"/>
                </a:cubicBezTo>
                <a:cubicBezTo>
                  <a:pt x="7226" y="13932"/>
                  <a:pt x="7174" y="13947"/>
                  <a:pt x="7140" y="13924"/>
                </a:cubicBezTo>
                <a:cubicBezTo>
                  <a:pt x="7083" y="13885"/>
                  <a:pt x="7083" y="13871"/>
                  <a:pt x="7143" y="13754"/>
                </a:cubicBezTo>
                <a:cubicBezTo>
                  <a:pt x="7205" y="13633"/>
                  <a:pt x="7205" y="13616"/>
                  <a:pt x="7140" y="13423"/>
                </a:cubicBezTo>
                <a:cubicBezTo>
                  <a:pt x="7087" y="13264"/>
                  <a:pt x="7046" y="13219"/>
                  <a:pt x="6954" y="13219"/>
                </a:cubicBezTo>
                <a:cubicBezTo>
                  <a:pt x="6884" y="13219"/>
                  <a:pt x="6809" y="13165"/>
                  <a:pt x="6768" y="13086"/>
                </a:cubicBezTo>
                <a:cubicBezTo>
                  <a:pt x="6730" y="13013"/>
                  <a:pt x="6682" y="12953"/>
                  <a:pt x="6661" y="12953"/>
                </a:cubicBezTo>
                <a:cubicBezTo>
                  <a:pt x="6640" y="12953"/>
                  <a:pt x="6590" y="12901"/>
                  <a:pt x="6550" y="12837"/>
                </a:cubicBezTo>
                <a:cubicBezTo>
                  <a:pt x="6510" y="12773"/>
                  <a:pt x="6432" y="12719"/>
                  <a:pt x="6377" y="12717"/>
                </a:cubicBezTo>
                <a:cubicBezTo>
                  <a:pt x="6323" y="12715"/>
                  <a:pt x="6225" y="12691"/>
                  <a:pt x="6160" y="12663"/>
                </a:cubicBezTo>
                <a:cubicBezTo>
                  <a:pt x="6058" y="12620"/>
                  <a:pt x="6039" y="12634"/>
                  <a:pt x="6018" y="12767"/>
                </a:cubicBezTo>
                <a:lnTo>
                  <a:pt x="5994" y="12919"/>
                </a:lnTo>
                <a:lnTo>
                  <a:pt x="5918" y="12761"/>
                </a:lnTo>
                <a:lnTo>
                  <a:pt x="5842" y="12601"/>
                </a:lnTo>
                <a:close/>
                <a:moveTo>
                  <a:pt x="17310" y="13141"/>
                </a:moveTo>
                <a:cubicBezTo>
                  <a:pt x="17290" y="13143"/>
                  <a:pt x="17254" y="13180"/>
                  <a:pt x="17218" y="13240"/>
                </a:cubicBezTo>
                <a:cubicBezTo>
                  <a:pt x="17084" y="13464"/>
                  <a:pt x="16953" y="13648"/>
                  <a:pt x="16901" y="13686"/>
                </a:cubicBezTo>
                <a:cubicBezTo>
                  <a:pt x="16836" y="13732"/>
                  <a:pt x="16956" y="14039"/>
                  <a:pt x="17021" y="13995"/>
                </a:cubicBezTo>
                <a:cubicBezTo>
                  <a:pt x="17047" y="13978"/>
                  <a:pt x="17090" y="13988"/>
                  <a:pt x="17118" y="14018"/>
                </a:cubicBezTo>
                <a:cubicBezTo>
                  <a:pt x="17188" y="14094"/>
                  <a:pt x="17315" y="13668"/>
                  <a:pt x="17285" y="13458"/>
                </a:cubicBezTo>
                <a:cubicBezTo>
                  <a:pt x="17272" y="13371"/>
                  <a:pt x="17281" y="13280"/>
                  <a:pt x="17304" y="13255"/>
                </a:cubicBezTo>
                <a:cubicBezTo>
                  <a:pt x="17326" y="13231"/>
                  <a:pt x="17336" y="13184"/>
                  <a:pt x="17325" y="13153"/>
                </a:cubicBezTo>
                <a:cubicBezTo>
                  <a:pt x="17322" y="13145"/>
                  <a:pt x="17317" y="13141"/>
                  <a:pt x="17310" y="13141"/>
                </a:cubicBezTo>
                <a:close/>
                <a:moveTo>
                  <a:pt x="16404" y="13217"/>
                </a:moveTo>
                <a:cubicBezTo>
                  <a:pt x="16396" y="13216"/>
                  <a:pt x="16387" y="13222"/>
                  <a:pt x="16379" y="13237"/>
                </a:cubicBezTo>
                <a:cubicBezTo>
                  <a:pt x="16366" y="13259"/>
                  <a:pt x="16369" y="13315"/>
                  <a:pt x="16385" y="13361"/>
                </a:cubicBezTo>
                <a:cubicBezTo>
                  <a:pt x="16409" y="13429"/>
                  <a:pt x="16418" y="13429"/>
                  <a:pt x="16431" y="13361"/>
                </a:cubicBezTo>
                <a:cubicBezTo>
                  <a:pt x="16445" y="13289"/>
                  <a:pt x="16427" y="13221"/>
                  <a:pt x="16404" y="13217"/>
                </a:cubicBezTo>
                <a:close/>
                <a:moveTo>
                  <a:pt x="16091" y="13266"/>
                </a:moveTo>
                <a:lnTo>
                  <a:pt x="16218" y="13570"/>
                </a:lnTo>
                <a:cubicBezTo>
                  <a:pt x="16288" y="13738"/>
                  <a:pt x="16375" y="13952"/>
                  <a:pt x="16412" y="14046"/>
                </a:cubicBezTo>
                <a:cubicBezTo>
                  <a:pt x="16471" y="14194"/>
                  <a:pt x="16590" y="14285"/>
                  <a:pt x="16590" y="14181"/>
                </a:cubicBezTo>
                <a:cubicBezTo>
                  <a:pt x="16590" y="14084"/>
                  <a:pt x="16455" y="13806"/>
                  <a:pt x="16283" y="13550"/>
                </a:cubicBezTo>
                <a:lnTo>
                  <a:pt x="16091" y="13266"/>
                </a:lnTo>
                <a:close/>
                <a:moveTo>
                  <a:pt x="18483" y="14046"/>
                </a:moveTo>
                <a:cubicBezTo>
                  <a:pt x="18436" y="14063"/>
                  <a:pt x="18439" y="14114"/>
                  <a:pt x="18522" y="14191"/>
                </a:cubicBezTo>
                <a:cubicBezTo>
                  <a:pt x="18579" y="14244"/>
                  <a:pt x="18626" y="14314"/>
                  <a:pt x="18626" y="14347"/>
                </a:cubicBezTo>
                <a:cubicBezTo>
                  <a:pt x="18626" y="14380"/>
                  <a:pt x="18653" y="14454"/>
                  <a:pt x="18685" y="14512"/>
                </a:cubicBezTo>
                <a:cubicBezTo>
                  <a:pt x="18757" y="14638"/>
                  <a:pt x="18792" y="14641"/>
                  <a:pt x="18890" y="14534"/>
                </a:cubicBezTo>
                <a:cubicBezTo>
                  <a:pt x="18950" y="14467"/>
                  <a:pt x="18981" y="14468"/>
                  <a:pt x="19045" y="14539"/>
                </a:cubicBezTo>
                <a:lnTo>
                  <a:pt x="19126" y="14628"/>
                </a:lnTo>
                <a:lnTo>
                  <a:pt x="19043" y="14423"/>
                </a:lnTo>
                <a:cubicBezTo>
                  <a:pt x="18984" y="14276"/>
                  <a:pt x="18903" y="14188"/>
                  <a:pt x="18754" y="14112"/>
                </a:cubicBezTo>
                <a:cubicBezTo>
                  <a:pt x="18630" y="14049"/>
                  <a:pt x="18531" y="14030"/>
                  <a:pt x="18483" y="14046"/>
                </a:cubicBezTo>
                <a:close/>
                <a:moveTo>
                  <a:pt x="18269" y="15082"/>
                </a:moveTo>
                <a:cubicBezTo>
                  <a:pt x="18159" y="15082"/>
                  <a:pt x="18127" y="15114"/>
                  <a:pt x="18098" y="15248"/>
                </a:cubicBezTo>
                <a:cubicBezTo>
                  <a:pt x="18060" y="15424"/>
                  <a:pt x="17989" y="15462"/>
                  <a:pt x="17922" y="15343"/>
                </a:cubicBezTo>
                <a:cubicBezTo>
                  <a:pt x="17893" y="15293"/>
                  <a:pt x="17828" y="15369"/>
                  <a:pt x="17697" y="15604"/>
                </a:cubicBezTo>
                <a:cubicBezTo>
                  <a:pt x="17571" y="15832"/>
                  <a:pt x="17464" y="15959"/>
                  <a:pt x="17354" y="16010"/>
                </a:cubicBezTo>
                <a:cubicBezTo>
                  <a:pt x="17266" y="16050"/>
                  <a:pt x="17177" y="16141"/>
                  <a:pt x="17156" y="16210"/>
                </a:cubicBezTo>
                <a:cubicBezTo>
                  <a:pt x="17116" y="16341"/>
                  <a:pt x="17152" y="16813"/>
                  <a:pt x="17229" y="17169"/>
                </a:cubicBezTo>
                <a:cubicBezTo>
                  <a:pt x="17252" y="17274"/>
                  <a:pt x="17260" y="17416"/>
                  <a:pt x="17248" y="17485"/>
                </a:cubicBezTo>
                <a:cubicBezTo>
                  <a:pt x="17231" y="17578"/>
                  <a:pt x="17245" y="17609"/>
                  <a:pt x="17301" y="17609"/>
                </a:cubicBezTo>
                <a:cubicBezTo>
                  <a:pt x="17343" y="17609"/>
                  <a:pt x="17388" y="17579"/>
                  <a:pt x="17401" y="17543"/>
                </a:cubicBezTo>
                <a:cubicBezTo>
                  <a:pt x="17413" y="17506"/>
                  <a:pt x="17481" y="17476"/>
                  <a:pt x="17551" y="17476"/>
                </a:cubicBezTo>
                <a:cubicBezTo>
                  <a:pt x="17621" y="17476"/>
                  <a:pt x="17689" y="17449"/>
                  <a:pt x="17701" y="17414"/>
                </a:cubicBezTo>
                <a:cubicBezTo>
                  <a:pt x="17713" y="17380"/>
                  <a:pt x="17814" y="17305"/>
                  <a:pt x="17926" y="17248"/>
                </a:cubicBezTo>
                <a:cubicBezTo>
                  <a:pt x="18154" y="17131"/>
                  <a:pt x="18289" y="17179"/>
                  <a:pt x="18369" y="17405"/>
                </a:cubicBezTo>
                <a:cubicBezTo>
                  <a:pt x="18411" y="17524"/>
                  <a:pt x="18422" y="17528"/>
                  <a:pt x="18479" y="17437"/>
                </a:cubicBezTo>
                <a:cubicBezTo>
                  <a:pt x="18537" y="17345"/>
                  <a:pt x="18550" y="17365"/>
                  <a:pt x="18628" y="17656"/>
                </a:cubicBezTo>
                <a:cubicBezTo>
                  <a:pt x="18676" y="17832"/>
                  <a:pt x="18733" y="17996"/>
                  <a:pt x="18754" y="18022"/>
                </a:cubicBezTo>
                <a:cubicBezTo>
                  <a:pt x="18787" y="18060"/>
                  <a:pt x="18946" y="18058"/>
                  <a:pt x="19182" y="18017"/>
                </a:cubicBezTo>
                <a:cubicBezTo>
                  <a:pt x="19208" y="18012"/>
                  <a:pt x="19229" y="17968"/>
                  <a:pt x="19229" y="17919"/>
                </a:cubicBezTo>
                <a:cubicBezTo>
                  <a:pt x="19229" y="17869"/>
                  <a:pt x="19270" y="17693"/>
                  <a:pt x="19321" y="17526"/>
                </a:cubicBezTo>
                <a:cubicBezTo>
                  <a:pt x="19410" y="17231"/>
                  <a:pt x="19435" y="17020"/>
                  <a:pt x="19424" y="16678"/>
                </a:cubicBezTo>
                <a:cubicBezTo>
                  <a:pt x="19420" y="16576"/>
                  <a:pt x="19338" y="16365"/>
                  <a:pt x="19214" y="16134"/>
                </a:cubicBezTo>
                <a:cubicBezTo>
                  <a:pt x="19099" y="15923"/>
                  <a:pt x="18999" y="15668"/>
                  <a:pt x="18985" y="15553"/>
                </a:cubicBezTo>
                <a:cubicBezTo>
                  <a:pt x="18970" y="15440"/>
                  <a:pt x="18943" y="15347"/>
                  <a:pt x="18924" y="15347"/>
                </a:cubicBezTo>
                <a:cubicBezTo>
                  <a:pt x="18904" y="15347"/>
                  <a:pt x="18872" y="15280"/>
                  <a:pt x="18853" y="15198"/>
                </a:cubicBezTo>
                <a:cubicBezTo>
                  <a:pt x="18822" y="15059"/>
                  <a:pt x="18819" y="15064"/>
                  <a:pt x="18817" y="15252"/>
                </a:cubicBezTo>
                <a:cubicBezTo>
                  <a:pt x="18813" y="15534"/>
                  <a:pt x="18735" y="15708"/>
                  <a:pt x="18635" y="15653"/>
                </a:cubicBezTo>
                <a:cubicBezTo>
                  <a:pt x="18487" y="15569"/>
                  <a:pt x="18358" y="15343"/>
                  <a:pt x="18382" y="15208"/>
                </a:cubicBezTo>
                <a:cubicBezTo>
                  <a:pt x="18401" y="15100"/>
                  <a:pt x="18385" y="15082"/>
                  <a:pt x="18269" y="15082"/>
                </a:cubicBezTo>
                <a:close/>
                <a:moveTo>
                  <a:pt x="13239" y="15203"/>
                </a:moveTo>
                <a:lnTo>
                  <a:pt x="13104" y="15391"/>
                </a:lnTo>
                <a:cubicBezTo>
                  <a:pt x="13003" y="15533"/>
                  <a:pt x="12970" y="15630"/>
                  <a:pt x="12970" y="15783"/>
                </a:cubicBezTo>
                <a:cubicBezTo>
                  <a:pt x="12970" y="15895"/>
                  <a:pt x="12954" y="16015"/>
                  <a:pt x="12934" y="16051"/>
                </a:cubicBezTo>
                <a:cubicBezTo>
                  <a:pt x="12914" y="16086"/>
                  <a:pt x="12908" y="16183"/>
                  <a:pt x="12920" y="16267"/>
                </a:cubicBezTo>
                <a:cubicBezTo>
                  <a:pt x="12975" y="16637"/>
                  <a:pt x="13134" y="16196"/>
                  <a:pt x="13212" y="15458"/>
                </a:cubicBezTo>
                <a:lnTo>
                  <a:pt x="13239" y="15203"/>
                </a:lnTo>
                <a:close/>
                <a:moveTo>
                  <a:pt x="20838" y="18104"/>
                </a:moveTo>
                <a:cubicBezTo>
                  <a:pt x="20829" y="18109"/>
                  <a:pt x="20819" y="18124"/>
                  <a:pt x="20811" y="18148"/>
                </a:cubicBezTo>
                <a:cubicBezTo>
                  <a:pt x="20794" y="18196"/>
                  <a:pt x="20789" y="18262"/>
                  <a:pt x="20801" y="18295"/>
                </a:cubicBezTo>
                <a:cubicBezTo>
                  <a:pt x="20812" y="18328"/>
                  <a:pt x="20836" y="18316"/>
                  <a:pt x="20853" y="18268"/>
                </a:cubicBezTo>
                <a:cubicBezTo>
                  <a:pt x="20869" y="18220"/>
                  <a:pt x="20873" y="18154"/>
                  <a:pt x="20862" y="18121"/>
                </a:cubicBezTo>
                <a:cubicBezTo>
                  <a:pt x="20856" y="18104"/>
                  <a:pt x="20847" y="18099"/>
                  <a:pt x="20838" y="18104"/>
                </a:cubicBezTo>
                <a:close/>
                <a:moveTo>
                  <a:pt x="20651" y="18557"/>
                </a:moveTo>
                <a:cubicBezTo>
                  <a:pt x="20644" y="18562"/>
                  <a:pt x="20633" y="18589"/>
                  <a:pt x="20617" y="18640"/>
                </a:cubicBezTo>
                <a:cubicBezTo>
                  <a:pt x="20593" y="18713"/>
                  <a:pt x="20513" y="18869"/>
                  <a:pt x="20439" y="18987"/>
                </a:cubicBezTo>
                <a:cubicBezTo>
                  <a:pt x="20317" y="19179"/>
                  <a:pt x="20312" y="19200"/>
                  <a:pt x="20386" y="19203"/>
                </a:cubicBezTo>
                <a:cubicBezTo>
                  <a:pt x="20434" y="19204"/>
                  <a:pt x="20478" y="19155"/>
                  <a:pt x="20491" y="19082"/>
                </a:cubicBezTo>
                <a:cubicBezTo>
                  <a:pt x="20503" y="19013"/>
                  <a:pt x="20546" y="18904"/>
                  <a:pt x="20587" y="18838"/>
                </a:cubicBezTo>
                <a:cubicBezTo>
                  <a:pt x="20628" y="18773"/>
                  <a:pt x="20661" y="18672"/>
                  <a:pt x="20661" y="18614"/>
                </a:cubicBezTo>
                <a:cubicBezTo>
                  <a:pt x="20660" y="18572"/>
                  <a:pt x="20658" y="18553"/>
                  <a:pt x="20651" y="18557"/>
                </a:cubicBezTo>
                <a:close/>
                <a:moveTo>
                  <a:pt x="19039" y="18575"/>
                </a:moveTo>
                <a:cubicBezTo>
                  <a:pt x="19021" y="18573"/>
                  <a:pt x="19017" y="18596"/>
                  <a:pt x="19028" y="18644"/>
                </a:cubicBezTo>
                <a:cubicBezTo>
                  <a:pt x="19051" y="18749"/>
                  <a:pt x="19116" y="18777"/>
                  <a:pt x="19116" y="18681"/>
                </a:cubicBezTo>
                <a:cubicBezTo>
                  <a:pt x="19116" y="18648"/>
                  <a:pt x="19092" y="18604"/>
                  <a:pt x="19062" y="18584"/>
                </a:cubicBezTo>
                <a:cubicBezTo>
                  <a:pt x="19053" y="18578"/>
                  <a:pt x="19045" y="18575"/>
                  <a:pt x="19039" y="18575"/>
                </a:cubicBezTo>
                <a:close/>
                <a:moveTo>
                  <a:pt x="6119" y="20494"/>
                </a:moveTo>
                <a:cubicBezTo>
                  <a:pt x="6112" y="20499"/>
                  <a:pt x="6108" y="20513"/>
                  <a:pt x="6108" y="20532"/>
                </a:cubicBezTo>
                <a:cubicBezTo>
                  <a:pt x="6108" y="20571"/>
                  <a:pt x="6125" y="20603"/>
                  <a:pt x="6146" y="20603"/>
                </a:cubicBezTo>
                <a:cubicBezTo>
                  <a:pt x="6167" y="20603"/>
                  <a:pt x="6183" y="20589"/>
                  <a:pt x="6183" y="20573"/>
                </a:cubicBezTo>
                <a:cubicBezTo>
                  <a:pt x="6183" y="20557"/>
                  <a:pt x="6167" y="20525"/>
                  <a:pt x="6146" y="20503"/>
                </a:cubicBezTo>
                <a:cubicBezTo>
                  <a:pt x="6136" y="20491"/>
                  <a:pt x="6126" y="20489"/>
                  <a:pt x="6119" y="2049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" name="Group 413"/>
          <p:cNvGrpSpPr/>
          <p:nvPr/>
        </p:nvGrpSpPr>
        <p:grpSpPr>
          <a:xfrm>
            <a:off x="4997322" y="10745368"/>
            <a:ext cx="15305888" cy="2225676"/>
            <a:chOff x="0" y="0"/>
            <a:chExt cx="15305887" cy="2225675"/>
          </a:xfrm>
        </p:grpSpPr>
        <p:sp>
          <p:nvSpPr>
            <p:cNvPr id="9" name="Shape 412"/>
            <p:cNvSpPr/>
            <p:nvPr/>
          </p:nvSpPr>
          <p:spPr>
            <a:xfrm>
              <a:off x="44450" y="44450"/>
              <a:ext cx="15216988" cy="213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584200">
                <a:defRPr sz="4400"/>
              </a:lvl1pPr>
            </a:lstStyle>
            <a:p>
              <a:r>
                <a:t>Building a multi-national group of FIDC testbeds, seeking new partners, working from a basis of equality to expand opportunities for researchers worldwide.</a:t>
              </a:r>
            </a:p>
          </p:txBody>
        </p:sp>
        <p:pic>
          <p:nvPicPr>
            <p:cNvPr id="10" name="Picture 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305888" cy="2225676"/>
            </a:xfrm>
            <a:prstGeom prst="rect">
              <a:avLst/>
            </a:prstGeom>
            <a:effectLst/>
          </p:spPr>
        </p:pic>
      </p:grpSp>
      <p:grpSp>
        <p:nvGrpSpPr>
          <p:cNvPr id="12" name="Group 413"/>
          <p:cNvGrpSpPr/>
          <p:nvPr/>
        </p:nvGrpSpPr>
        <p:grpSpPr>
          <a:xfrm>
            <a:off x="5149722" y="10897768"/>
            <a:ext cx="15305888" cy="2225676"/>
            <a:chOff x="0" y="0"/>
            <a:chExt cx="15305887" cy="2225675"/>
          </a:xfrm>
        </p:grpSpPr>
        <p:sp>
          <p:nvSpPr>
            <p:cNvPr id="13" name="Shape 412"/>
            <p:cNvSpPr/>
            <p:nvPr/>
          </p:nvSpPr>
          <p:spPr>
            <a:xfrm>
              <a:off x="44450" y="44450"/>
              <a:ext cx="15216988" cy="213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584200">
                <a:defRPr sz="4400"/>
              </a:lvl1pPr>
            </a:lstStyle>
            <a:p>
              <a:r>
                <a:t>Building a multi-national group of FIDC testbeds, seeking new partners, working from a basis of equality to expand opportunities for researchers worldwide.</a:t>
              </a:r>
            </a:p>
          </p:txBody>
        </p:sp>
        <p:pic>
          <p:nvPicPr>
            <p:cNvPr id="14" name="Picture 13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305888" cy="2225676"/>
            </a:xfrm>
            <a:prstGeom prst="rect">
              <a:avLst/>
            </a:prstGeom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625928" y="546713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together as peers and equals to expand opportunities for researchers worldwide</a:t>
            </a:r>
          </a:p>
        </p:txBody>
      </p:sp>
    </p:spTree>
    <p:extLst>
      <p:ext uri="{BB962C8B-B14F-4D97-AF65-F5344CB8AC3E}">
        <p14:creationId xmlns:p14="http://schemas.microsoft.com/office/powerpoint/2010/main" val="36658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229600" cy="1143000"/>
          </a:xfrm>
        </p:spPr>
        <p:txBody>
          <a:bodyPr/>
          <a:lstStyle/>
          <a:p>
            <a:r>
              <a:rPr lang="en-US" dirty="0" err="1"/>
              <a:t>TransGeo</a:t>
            </a:r>
            <a:r>
              <a:rPr lang="en-US" dirty="0"/>
              <a:t> Distributed Clouds: </a:t>
            </a:r>
            <a:br>
              <a:rPr lang="en-US" dirty="0"/>
            </a:br>
            <a:r>
              <a:rPr lang="en-US" sz="2400" dirty="0"/>
              <a:t>Think Globally, Compute Locally</a:t>
            </a:r>
            <a:endParaRPr lang="en-US" dirty="0"/>
          </a:p>
        </p:txBody>
      </p:sp>
      <p:pic>
        <p:nvPicPr>
          <p:cNvPr id="4" name="Picture 3" descr="Screen Shot 2013-03-20 at 1.05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746500"/>
            <a:ext cx="8915400" cy="28067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52400" y="5867400"/>
            <a:ext cx="9448799" cy="533400"/>
          </a:xfrm>
          <a:prstGeom prst="rect">
            <a:avLst/>
          </a:prstGeom>
          <a:solidFill>
            <a:srgbClr val="C6B28C">
              <a:alpha val="62000"/>
            </a:srgbClr>
          </a:solidFill>
          <a:ln w="28575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ea typeface="Kozuka Gothic Pro L" charset="0"/>
                <a:cs typeface="Kozuka Gothic Pro L" charset="0"/>
              </a:rPr>
              <a:t>Federation fosters International Collaborations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236" y="2438400"/>
            <a:ext cx="770964" cy="109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057400"/>
            <a:ext cx="7366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129" y="2286000"/>
            <a:ext cx="1168400" cy="1139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1524000"/>
            <a:ext cx="804333" cy="1206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685800"/>
            <a:ext cx="76708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469" y="3188447"/>
            <a:ext cx="881531" cy="10787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57" y="990600"/>
            <a:ext cx="734943" cy="838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5909" y="1752600"/>
            <a:ext cx="1185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Yvonne </a:t>
            </a:r>
            <a:r>
              <a:rPr lang="en-US" sz="1200" dirty="0" err="1">
                <a:solidFill>
                  <a:srgbClr val="FF6600"/>
                </a:solidFill>
              </a:rPr>
              <a:t>Coady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U. Victoria </a:t>
            </a: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Canada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0083" y="1524000"/>
            <a:ext cx="843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Rob Ricci</a:t>
            </a: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U. Utah</a:t>
            </a: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7156" y="3048000"/>
            <a:ext cx="1159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Joe </a:t>
            </a:r>
            <a:r>
              <a:rPr lang="en-US" sz="1200" dirty="0" err="1">
                <a:solidFill>
                  <a:srgbClr val="FF6600"/>
                </a:solidFill>
              </a:rPr>
              <a:t>Mambertti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Northwestern</a:t>
            </a: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88050" y="3657600"/>
            <a:ext cx="94591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Julio Ibarra</a:t>
            </a: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FIU, </a:t>
            </a:r>
            <a:r>
              <a:rPr lang="en-US" sz="1200" b="1" dirty="0">
                <a:solidFill>
                  <a:srgbClr val="FF6600"/>
                </a:solidFill>
              </a:rPr>
              <a:t>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05470" y="4267200"/>
            <a:ext cx="128818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Michael Stanton</a:t>
            </a: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USP, </a:t>
            </a:r>
            <a:r>
              <a:rPr lang="en-US" sz="1200" b="1" dirty="0">
                <a:solidFill>
                  <a:srgbClr val="FF6600"/>
                </a:solidFill>
              </a:rPr>
              <a:t>Brazil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8800" y="1905000"/>
            <a:ext cx="10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Rick </a:t>
            </a:r>
            <a:r>
              <a:rPr lang="en-US" sz="1200" dirty="0" err="1">
                <a:solidFill>
                  <a:srgbClr val="FF6600"/>
                </a:solidFill>
              </a:rPr>
              <a:t>McGeer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HP, </a:t>
            </a:r>
            <a:r>
              <a:rPr lang="en-US" sz="1200" b="1" dirty="0">
                <a:solidFill>
                  <a:srgbClr val="FF6600"/>
                </a:solidFill>
              </a:rPr>
              <a:t>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57634" y="3429000"/>
            <a:ext cx="89885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Aki </a:t>
            </a:r>
            <a:r>
              <a:rPr lang="en-US" sz="1200" dirty="0" err="1">
                <a:solidFill>
                  <a:srgbClr val="FF6600"/>
                </a:solidFill>
              </a:rPr>
              <a:t>Nakao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U. Tokyo</a:t>
            </a: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Japan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5400" y="3429000"/>
            <a:ext cx="136497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Paul Mueller</a:t>
            </a:r>
          </a:p>
          <a:p>
            <a:pPr algn="ctr"/>
            <a:r>
              <a:rPr lang="en-US" sz="1200" dirty="0">
                <a:solidFill>
                  <a:srgbClr val="FF6600"/>
                </a:solidFill>
              </a:rPr>
              <a:t>U. Kaiserslautern</a:t>
            </a: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Germany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26982" y="2667000"/>
            <a:ext cx="123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Piet </a:t>
            </a:r>
            <a:r>
              <a:rPr lang="en-US" sz="1200" dirty="0" err="1">
                <a:solidFill>
                  <a:srgbClr val="FF6600"/>
                </a:solidFill>
              </a:rPr>
              <a:t>Demeester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dirty="0" err="1">
                <a:solidFill>
                  <a:srgbClr val="FF6600"/>
                </a:solidFill>
              </a:rPr>
              <a:t>Ughent</a:t>
            </a:r>
            <a:endParaRPr lang="en-US" sz="1200" dirty="0">
              <a:solidFill>
                <a:srgbClr val="FF6600"/>
              </a:solidFill>
            </a:endParaRPr>
          </a:p>
          <a:p>
            <a:pPr algn="ctr"/>
            <a:r>
              <a:rPr lang="en-US" sz="1200" b="1" dirty="0">
                <a:solidFill>
                  <a:srgbClr val="FF6600"/>
                </a:solidFill>
              </a:rPr>
              <a:t>Belgium</a:t>
            </a:r>
          </a:p>
        </p:txBody>
      </p:sp>
      <p:cxnSp>
        <p:nvCxnSpPr>
          <p:cNvPr id="28" name="Straight Connector 27"/>
          <p:cNvCxnSpPr>
            <a:endCxn id="15" idx="1"/>
          </p:cNvCxnSpPr>
          <p:nvPr/>
        </p:nvCxnSpPr>
        <p:spPr>
          <a:xfrm>
            <a:off x="2057400" y="2895600"/>
            <a:ext cx="1252069" cy="832224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057400" y="1600200"/>
            <a:ext cx="228600" cy="609600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838200" y="1676400"/>
            <a:ext cx="533400" cy="762000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3" idx="3"/>
          </p:cNvCxnSpPr>
          <p:nvPr/>
        </p:nvCxnSpPr>
        <p:spPr>
          <a:xfrm flipH="1" flipV="1">
            <a:off x="2824480" y="1143000"/>
            <a:ext cx="5176520" cy="2057400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0" idx="3"/>
            <a:endCxn id="12" idx="1"/>
          </p:cNvCxnSpPr>
          <p:nvPr/>
        </p:nvCxnSpPr>
        <p:spPr>
          <a:xfrm flipV="1">
            <a:off x="2032000" y="2127250"/>
            <a:ext cx="2235200" cy="425450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6" idx="3"/>
          </p:cNvCxnSpPr>
          <p:nvPr/>
        </p:nvCxnSpPr>
        <p:spPr>
          <a:xfrm>
            <a:off x="1981200" y="2743200"/>
            <a:ext cx="3276600" cy="246966"/>
          </a:xfrm>
          <a:prstGeom prst="line">
            <a:avLst/>
          </a:prstGeom>
          <a:ln>
            <a:solidFill>
              <a:srgbClr val="FF66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0" y="2819400"/>
            <a:ext cx="641172" cy="85756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410200" y="914400"/>
            <a:ext cx="3657600" cy="144780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982436"/>
            <a:ext cx="1118616" cy="998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3024" y="990600"/>
            <a:ext cx="340957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/>
              <a:t>Compute </a:t>
            </a:r>
            <a:r>
              <a:rPr lang="en-US" sz="2400" i="1" dirty="0"/>
              <a:t>“green index” </a:t>
            </a:r>
            <a:r>
              <a:rPr lang="en-US" sz="2400" dirty="0"/>
              <a:t>for cities worldwide</a:t>
            </a:r>
          </a:p>
        </p:txBody>
      </p:sp>
    </p:spTree>
    <p:extLst>
      <p:ext uri="{BB962C8B-B14F-4D97-AF65-F5344CB8AC3E}">
        <p14:creationId xmlns:p14="http://schemas.microsoft.com/office/powerpoint/2010/main" val="1048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 in the Classroom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4495800"/>
            <a:ext cx="3793068" cy="213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3749980"/>
            <a:ext cx="2550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GENI as a remote, virtual lab for </a:t>
            </a:r>
          </a:p>
          <a:p>
            <a:r>
              <a:rPr lang="en-US" sz="1400" dirty="0"/>
              <a:t>networking, distributed systems</a:t>
            </a:r>
          </a:p>
          <a:p>
            <a:r>
              <a:rPr lang="en-US" sz="1400" dirty="0"/>
              <a:t>and cloud computing classes</a:t>
            </a:r>
          </a:p>
        </p:txBody>
      </p:sp>
      <p:pic>
        <p:nvPicPr>
          <p:cNvPr id="10" name="Picture 9" descr="Jeannie-Classro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066800"/>
            <a:ext cx="3886200" cy="2598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819400"/>
            <a:ext cx="34628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6000 students</a:t>
            </a:r>
          </a:p>
          <a:p>
            <a:r>
              <a:rPr lang="en-US" dirty="0"/>
              <a:t>have used GENI in</a:t>
            </a:r>
          </a:p>
          <a:p>
            <a:r>
              <a:rPr lang="en-US" dirty="0"/>
              <a:t>classes taught by 90</a:t>
            </a:r>
          </a:p>
          <a:p>
            <a:r>
              <a:rPr lang="en-US" dirty="0"/>
              <a:t>instructors</a:t>
            </a:r>
          </a:p>
        </p:txBody>
      </p:sp>
    </p:spTree>
    <p:extLst>
      <p:ext uri="{BB962C8B-B14F-4D97-AF65-F5344CB8AC3E}">
        <p14:creationId xmlns:p14="http://schemas.microsoft.com/office/powerpoint/2010/main" val="206932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Medium" charset="0"/>
              </a:rPr>
              <a:t>GENI-based Courseware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239691" y="914400"/>
            <a:ext cx="2980509" cy="5660886"/>
            <a:chOff x="6239691" y="914400"/>
            <a:chExt cx="2980509" cy="5660886"/>
          </a:xfrm>
        </p:grpSpPr>
        <p:sp>
          <p:nvSpPr>
            <p:cNvPr id="38" name="Rectangle 37"/>
            <p:cNvSpPr/>
            <p:nvPr/>
          </p:nvSpPr>
          <p:spPr>
            <a:xfrm>
              <a:off x="6248400" y="914400"/>
              <a:ext cx="2895600" cy="5638800"/>
            </a:xfrm>
            <a:prstGeom prst="rect">
              <a:avLst/>
            </a:prstGeom>
            <a:solidFill>
              <a:srgbClr val="3E86C3">
                <a:alpha val="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755" y="1718846"/>
              <a:ext cx="1600200" cy="189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6555" y="3886200"/>
              <a:ext cx="1851819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65555" y="3547646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595959"/>
                  </a:solidFill>
                </a:rPr>
                <a:t>Example Demo Module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53200" y="5605046"/>
              <a:ext cx="2514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595959"/>
                  </a:solidFill>
                </a:rPr>
                <a:t>Example Assignment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39691" y="1033046"/>
              <a:ext cx="29777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GENI Modules to teach</a:t>
              </a:r>
            </a:p>
            <a:p>
              <a:pPr algn="ctr"/>
              <a:r>
                <a:rPr lang="en-US" sz="2000" b="1" dirty="0"/>
                <a:t>networking concepts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48400" y="5867400"/>
              <a:ext cx="2971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Book Antiqua" charset="0"/>
                </a:rPr>
                <a:t>Kevin </a:t>
              </a:r>
              <a:r>
                <a:rPr lang="en-US" sz="2000" dirty="0" err="1">
                  <a:latin typeface="Book Antiqua" charset="0"/>
                </a:rPr>
                <a:t>Jaffay</a:t>
              </a:r>
              <a:r>
                <a:rPr lang="en-US" sz="2000" dirty="0">
                  <a:latin typeface="Book Antiqua" charset="0"/>
                </a:rPr>
                <a:t>, Jay </a:t>
              </a:r>
              <a:r>
                <a:rPr lang="en-US" sz="2000" dirty="0" err="1">
                  <a:latin typeface="Book Antiqua" charset="0"/>
                </a:rPr>
                <a:t>Aikat</a:t>
              </a:r>
              <a:endParaRPr lang="en-US" sz="2000" dirty="0">
                <a:latin typeface="Book Antiqua" charset="0"/>
              </a:endParaRPr>
            </a:p>
            <a:p>
              <a:pPr algn="ctr"/>
              <a:r>
                <a:rPr lang="en-US" sz="2000" i="1" dirty="0">
                  <a:latin typeface="Book Antiqua" charset="0"/>
                </a:rPr>
                <a:t>UNC-Chapel Hill</a:t>
              </a:r>
              <a:endParaRPr lang="en-US" sz="2000" i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914400"/>
            <a:ext cx="6248400" cy="2743200"/>
            <a:chOff x="0" y="3810000"/>
            <a:chExt cx="6248400" cy="2743200"/>
          </a:xfrm>
        </p:grpSpPr>
        <p:sp>
          <p:nvSpPr>
            <p:cNvPr id="46" name="Rectangle 45"/>
            <p:cNvSpPr/>
            <p:nvPr/>
          </p:nvSpPr>
          <p:spPr>
            <a:xfrm>
              <a:off x="0" y="3810000"/>
              <a:ext cx="6248400" cy="2743200"/>
            </a:xfrm>
            <a:prstGeom prst="rect">
              <a:avLst/>
            </a:prstGeom>
            <a:solidFill>
              <a:srgbClr val="7F110F">
                <a:alpha val="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4318000"/>
              <a:ext cx="3112135" cy="2209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67000" y="3911600"/>
              <a:ext cx="2032000" cy="20320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677358" y="5791200"/>
              <a:ext cx="20618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Mike Zink</a:t>
              </a:r>
            </a:p>
            <a:p>
              <a:pPr algn="ctr"/>
              <a:r>
                <a:rPr lang="en-US" sz="2000" i="1" dirty="0"/>
                <a:t>UMass Amherst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72001" y="4010561"/>
              <a:ext cx="16002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Labs on GENI for networking textbook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76200" y="3657600"/>
            <a:ext cx="6324600" cy="2895600"/>
            <a:chOff x="-76200" y="990600"/>
            <a:chExt cx="6324600" cy="2895600"/>
          </a:xfrm>
        </p:grpSpPr>
        <p:sp>
          <p:nvSpPr>
            <p:cNvPr id="47" name="Rectangle 46"/>
            <p:cNvSpPr/>
            <p:nvPr/>
          </p:nvSpPr>
          <p:spPr>
            <a:xfrm>
              <a:off x="0" y="990600"/>
              <a:ext cx="6248400" cy="2895600"/>
            </a:xfrm>
            <a:prstGeom prst="rect">
              <a:avLst/>
            </a:prstGeom>
            <a:solidFill>
              <a:srgbClr val="441973">
                <a:alpha val="17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Screen Shot 2014-06-16 at 8.01.06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990600"/>
              <a:ext cx="3186711" cy="13716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9200" y="1905000"/>
              <a:ext cx="3029639" cy="167640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-76200" y="2254984"/>
              <a:ext cx="13716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Shivendra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Panwar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Thanasis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Korakis</a:t>
              </a:r>
              <a:endPara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  <a:p>
              <a:pPr algn="ctr"/>
              <a:r>
                <a:rPr lang="en-US" sz="20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</a:rPr>
                <a:t>NYU Poly</a:t>
              </a:r>
              <a:endParaRPr lang="en-US" sz="2000" i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0" y="1066800"/>
              <a:ext cx="2819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Massive Online Open Courses on GENI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267200" y="2057400"/>
              <a:ext cx="1981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/>
                <a:t>Use GENI to educate the Internet users, not the Internet creators.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9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GENI?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and deploying GENI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is GENI being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used?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An experimenter’s view of GENI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What’s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next?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GENI: Terms and Definitions</a:t>
            </a: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3886200" cy="3124200"/>
          </a:xfrm>
        </p:spPr>
        <p:txBody>
          <a:bodyPr/>
          <a:lstStyle/>
          <a:p>
            <a:pPr lvl="1"/>
            <a:r>
              <a:rPr lang="en-US" dirty="0">
                <a:latin typeface="Arial" charset="0"/>
                <a:ea typeface="Kozuka Gothic Pro L" charset="0"/>
              </a:rPr>
              <a:t>An experiment uses resources in a slice</a:t>
            </a:r>
          </a:p>
          <a:p>
            <a:pPr lvl="1"/>
            <a:r>
              <a:rPr lang="en-US" dirty="0">
                <a:latin typeface="Arial" charset="0"/>
                <a:ea typeface="Kozuka Gothic Pro L" charset="0"/>
              </a:rPr>
              <a:t>Slices isolate experiments</a:t>
            </a:r>
          </a:p>
          <a:p>
            <a:pPr lvl="1"/>
            <a:r>
              <a:rPr lang="en-US" dirty="0">
                <a:latin typeface="Arial" charset="0"/>
                <a:ea typeface="Kozuka Gothic Pro L" charset="0"/>
              </a:rPr>
              <a:t>Experimenters are responsible for their slices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29001" y="2590800"/>
            <a:ext cx="5943599" cy="3200400"/>
            <a:chOff x="152400" y="533400"/>
            <a:chExt cx="8862993" cy="5428162"/>
          </a:xfrm>
        </p:grpSpPr>
        <p:pic>
          <p:nvPicPr>
            <p:cNvPr id="6" name="Picture 5" descr="GENIMa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1066800"/>
              <a:ext cx="8862993" cy="4894762"/>
            </a:xfrm>
            <a:prstGeom prst="rect">
              <a:avLst/>
            </a:prstGeom>
            <a:scene3d>
              <a:camera prst="orthographicFront">
                <a:rot lat="18720000" lon="2820000" rev="18900000"/>
              </a:camera>
              <a:lightRig rig="threePt" dir="t"/>
            </a:scene3d>
            <a:sp3d z="-1016000"/>
          </p:spPr>
        </p:pic>
        <p:pic>
          <p:nvPicPr>
            <p:cNvPr id="7" name="Picture 6" descr="prog.jpg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6041" y="1143000"/>
              <a:ext cx="902159" cy="107831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450641" y="533400"/>
              <a:ext cx="4572000" cy="2438400"/>
              <a:chOff x="1905000" y="1600200"/>
              <a:chExt cx="4572000" cy="2438400"/>
            </a:xfrm>
            <a:scene3d>
              <a:camera prst="orthographicFront">
                <a:rot lat="18720000" lon="2820000" rev="18900000"/>
              </a:camera>
              <a:lightRig rig="threePt" dir="t"/>
            </a:scene3d>
          </p:grpSpPr>
          <p:grpSp>
            <p:nvGrpSpPr>
              <p:cNvPr id="37" name="Group 36"/>
              <p:cNvGrpSpPr/>
              <p:nvPr/>
            </p:nvGrpSpPr>
            <p:grpSpPr>
              <a:xfrm>
                <a:off x="1981200" y="1600200"/>
                <a:ext cx="4495800" cy="2438400"/>
                <a:chOff x="3276600" y="1371600"/>
                <a:chExt cx="4495800" cy="2438400"/>
              </a:xfrm>
              <a:solidFill>
                <a:srgbClr val="800000"/>
              </a:solidFill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3276600" y="1371600"/>
                  <a:ext cx="4495800" cy="2308318"/>
                  <a:chOff x="3276600" y="2743200"/>
                  <a:chExt cx="4495800" cy="2308318"/>
                </a:xfrm>
                <a:grpFill/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3657600" y="2743200"/>
                    <a:ext cx="152400" cy="1524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276600" y="3886200"/>
                    <a:ext cx="45719" cy="762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4648200" y="4191000"/>
                    <a:ext cx="152400" cy="1524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5410200" y="4419600"/>
                    <a:ext cx="152400" cy="1524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7620000" y="3657600"/>
                    <a:ext cx="152400" cy="1524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6858000" y="4495800"/>
                    <a:ext cx="152400" cy="152400"/>
                  </a:xfrm>
                  <a:prstGeom prst="ellips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1" name="Straight Connector 50"/>
                  <p:cNvCxnSpPr>
                    <a:stCxn id="45" idx="4"/>
                    <a:endCxn id="46" idx="7"/>
                  </p:cNvCxnSpPr>
                  <p:nvPr/>
                </p:nvCxnSpPr>
                <p:spPr>
                  <a:xfrm flipH="1">
                    <a:off x="3315624" y="2895600"/>
                    <a:ext cx="418176" cy="1001759"/>
                  </a:xfrm>
                  <a:prstGeom prst="lin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46" idx="6"/>
                    <a:endCxn id="40" idx="1"/>
                  </p:cNvCxnSpPr>
                  <p:nvPr/>
                </p:nvCxnSpPr>
                <p:spPr>
                  <a:xfrm>
                    <a:off x="3322319" y="3924300"/>
                    <a:ext cx="281399" cy="1127218"/>
                  </a:xfrm>
                  <a:prstGeom prst="lin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49" idx="2"/>
                    <a:endCxn id="47" idx="6"/>
                  </p:cNvCxnSpPr>
                  <p:nvPr/>
                </p:nvCxnSpPr>
                <p:spPr>
                  <a:xfrm flipH="1">
                    <a:off x="4800600" y="3733800"/>
                    <a:ext cx="2819400" cy="533400"/>
                  </a:xfrm>
                  <a:prstGeom prst="lin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0" idx="2"/>
                    <a:endCxn id="48" idx="6"/>
                  </p:cNvCxnSpPr>
                  <p:nvPr/>
                </p:nvCxnSpPr>
                <p:spPr>
                  <a:xfrm flipH="1" flipV="1">
                    <a:off x="5562600" y="4495800"/>
                    <a:ext cx="1295400" cy="76200"/>
                  </a:xfrm>
                  <a:prstGeom prst="line">
                    <a:avLst/>
                  </a:prstGeom>
                  <a:grpFill/>
                  <a:ln>
                    <a:solidFill>
                      <a:srgbClr val="8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0" name="Oval 39"/>
                <p:cNvSpPr/>
                <p:nvPr/>
              </p:nvSpPr>
              <p:spPr>
                <a:xfrm>
                  <a:off x="3581400" y="36576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" name="Straight Connector 40"/>
                <p:cNvCxnSpPr>
                  <a:stCxn id="45" idx="5"/>
                  <a:endCxn id="40" idx="0"/>
                </p:cNvCxnSpPr>
                <p:nvPr/>
              </p:nvCxnSpPr>
              <p:spPr>
                <a:xfrm flipH="1">
                  <a:off x="3657600" y="1501682"/>
                  <a:ext cx="130082" cy="2155918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>
                  <a:stCxn id="45" idx="6"/>
                  <a:endCxn id="47" idx="2"/>
                </p:cNvCxnSpPr>
                <p:nvPr/>
              </p:nvCxnSpPr>
              <p:spPr>
                <a:xfrm>
                  <a:off x="3810000" y="1447800"/>
                  <a:ext cx="838200" cy="1447800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40" idx="7"/>
                  <a:endCxn id="48" idx="1"/>
                </p:cNvCxnSpPr>
                <p:nvPr/>
              </p:nvCxnSpPr>
              <p:spPr>
                <a:xfrm flipV="1">
                  <a:off x="3711482" y="3070318"/>
                  <a:ext cx="1721036" cy="609600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>
                  <a:stCxn id="49" idx="4"/>
                  <a:endCxn id="50" idx="1"/>
                </p:cNvCxnSpPr>
                <p:nvPr/>
              </p:nvCxnSpPr>
              <p:spPr>
                <a:xfrm flipH="1">
                  <a:off x="6880318" y="2438400"/>
                  <a:ext cx="815882" cy="708118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Oval 37"/>
              <p:cNvSpPr/>
              <p:nvPr/>
            </p:nvSpPr>
            <p:spPr>
              <a:xfrm>
                <a:off x="1905000" y="2667000"/>
                <a:ext cx="152400" cy="152400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590800" y="990600"/>
              <a:ext cx="4191000" cy="3352800"/>
              <a:chOff x="2590800" y="990600"/>
              <a:chExt cx="4191000" cy="33528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733800" y="990600"/>
                <a:ext cx="0" cy="21336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819400" y="1447800"/>
                <a:ext cx="0" cy="22860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2590800" y="2133600"/>
                <a:ext cx="0" cy="21336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3886200" y="1828800"/>
                <a:ext cx="0" cy="22098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4495800" y="1981200"/>
                <a:ext cx="0" cy="22098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5638800" y="2209800"/>
                <a:ext cx="0" cy="21336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781800" y="1905000"/>
                <a:ext cx="0" cy="2133600"/>
              </a:xfrm>
              <a:prstGeom prst="line">
                <a:avLst/>
              </a:prstGeom>
              <a:ln w="28575" cmpd="sng">
                <a:solidFill>
                  <a:srgbClr val="80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2" descr="MCj04158000000[1]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2363986"/>
              <a:ext cx="948284" cy="114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2438400" y="1600200"/>
              <a:ext cx="4953000" cy="2209800"/>
              <a:chOff x="3124200" y="2895600"/>
              <a:chExt cx="4953000" cy="2209800"/>
            </a:xfrm>
            <a:scene3d>
              <a:camera prst="orthographicFront">
                <a:rot lat="18720000" lon="2820000" rev="18900000"/>
              </a:camera>
              <a:lightRig rig="threePt" dir="t"/>
            </a:scene3d>
          </p:grpSpPr>
          <p:sp>
            <p:nvSpPr>
              <p:cNvPr id="19" name="Oval 18"/>
              <p:cNvSpPr/>
              <p:nvPr/>
            </p:nvSpPr>
            <p:spPr>
              <a:xfrm>
                <a:off x="3581400" y="28956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124200" y="40386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572000" y="43434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781800" y="46482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620000" y="41910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924800" y="4953000"/>
                <a:ext cx="152400" cy="1524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19" idx="6"/>
                <a:endCxn id="21" idx="2"/>
              </p:cNvCxnSpPr>
              <p:nvPr/>
            </p:nvCxnSpPr>
            <p:spPr>
              <a:xfrm>
                <a:off x="3733800" y="2971800"/>
                <a:ext cx="838200" cy="1447800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0" idx="6"/>
                <a:endCxn id="21" idx="2"/>
              </p:cNvCxnSpPr>
              <p:nvPr/>
            </p:nvCxnSpPr>
            <p:spPr>
              <a:xfrm>
                <a:off x="3276600" y="4114800"/>
                <a:ext cx="1295400" cy="304800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1" idx="6"/>
                <a:endCxn id="22" idx="2"/>
              </p:cNvCxnSpPr>
              <p:nvPr/>
            </p:nvCxnSpPr>
            <p:spPr>
              <a:xfrm>
                <a:off x="4724400" y="4419600"/>
                <a:ext cx="2057400" cy="304800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3" idx="2"/>
                <a:endCxn id="22" idx="7"/>
              </p:cNvCxnSpPr>
              <p:nvPr/>
            </p:nvCxnSpPr>
            <p:spPr>
              <a:xfrm flipH="1">
                <a:off x="6911882" y="4267200"/>
                <a:ext cx="708118" cy="403318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4" idx="2"/>
                <a:endCxn id="22" idx="6"/>
              </p:cNvCxnSpPr>
              <p:nvPr/>
            </p:nvCxnSpPr>
            <p:spPr>
              <a:xfrm flipH="1" flipV="1">
                <a:off x="6934200" y="4724400"/>
                <a:ext cx="990600" cy="304800"/>
              </a:xfrm>
              <a:prstGeom prst="line">
                <a:avLst/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2819400" y="1981200"/>
              <a:ext cx="3810000" cy="2819400"/>
              <a:chOff x="2819400" y="1981200"/>
              <a:chExt cx="3810000" cy="28194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2819400" y="25146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3886200" y="27432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5638800" y="31242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6629400" y="29718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6477000" y="34290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3733800" y="1981200"/>
                <a:ext cx="0" cy="1371600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lgDashDot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/>
          <p:cNvSpPr/>
          <p:nvPr/>
        </p:nvSpPr>
        <p:spPr>
          <a:xfrm>
            <a:off x="533400" y="11430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u="sng" dirty="0">
                <a:ea typeface="Kozuka Gothic Pro L" charset="0"/>
              </a:rPr>
              <a:t>Slice</a:t>
            </a:r>
            <a:endParaRPr lang="en-US" dirty="0">
              <a:ea typeface="Kozuka Gothic Pro L" charset="0"/>
            </a:endParaRPr>
          </a:p>
          <a:p>
            <a:pPr marL="0" indent="0">
              <a:buNone/>
            </a:pPr>
            <a:r>
              <a:rPr lang="en-US" dirty="0">
                <a:ea typeface="Kozuka Gothic Pro L" charset="0"/>
              </a:rPr>
              <a:t>Abstraction for a collection of resources capable of running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19980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75"/>
          <p:cNvGrpSpPr>
            <a:grpSpLocks/>
          </p:cNvGrpSpPr>
          <p:nvPr/>
        </p:nvGrpSpPr>
        <p:grpSpPr bwMode="auto">
          <a:xfrm>
            <a:off x="1143000" y="1600200"/>
            <a:ext cx="7162800" cy="4618038"/>
            <a:chOff x="720" y="1104"/>
            <a:chExt cx="4512" cy="2909"/>
          </a:xfrm>
        </p:grpSpPr>
        <p:pic>
          <p:nvPicPr>
            <p:cNvPr id="20496" name="Picture 7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2" y="1193"/>
              <a:ext cx="3840" cy="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" y="3024"/>
              <a:ext cx="750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Picture 78" descr="Examples of the good are on-line banking, social networks, and open courseware that already enables tens of millions of people, including tens of thousands of high school students, to learn from famous professors.  Examples 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4" y="1104"/>
              <a:ext cx="816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499" name="Group 79"/>
            <p:cNvGrpSpPr>
              <a:grpSpLocks/>
            </p:cNvGrpSpPr>
            <p:nvPr/>
          </p:nvGrpSpPr>
          <p:grpSpPr bwMode="auto">
            <a:xfrm>
              <a:off x="720" y="2160"/>
              <a:ext cx="1392" cy="1073"/>
              <a:chOff x="1632" y="2976"/>
              <a:chExt cx="1213" cy="878"/>
            </a:xfrm>
          </p:grpSpPr>
          <p:pic>
            <p:nvPicPr>
              <p:cNvPr id="20504" name="Picture 80" descr="image of online Teledanci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776" y="2976"/>
                <a:ext cx="1008" cy="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505" name="Text Box 81"/>
              <p:cNvSpPr txBox="1">
                <a:spLocks noChangeArrowheads="1"/>
              </p:cNvSpPr>
              <p:nvPr/>
            </p:nvSpPr>
            <p:spPr bwMode="auto">
              <a:xfrm>
                <a:off x="1632" y="3744"/>
                <a:ext cx="1213" cy="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n-US" sz="800"/>
                  <a:t>Credit: MONET Group at UIUC</a:t>
                </a:r>
              </a:p>
            </p:txBody>
          </p:sp>
        </p:grpSp>
        <p:pic>
          <p:nvPicPr>
            <p:cNvPr id="20500" name="Picture 44" descr="http://www.terradaily.com/images/nsf-teragrid-supercomputer-spruce-bg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36" y="2976"/>
              <a:ext cx="1296" cy="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01" name="Group 20"/>
            <p:cNvGrpSpPr>
              <a:grpSpLocks/>
            </p:cNvGrpSpPr>
            <p:nvPr/>
          </p:nvGrpSpPr>
          <p:grpSpPr bwMode="auto">
            <a:xfrm>
              <a:off x="3264" y="1488"/>
              <a:ext cx="576" cy="768"/>
              <a:chOff x="2130" y="817"/>
              <a:chExt cx="319" cy="486"/>
            </a:xfrm>
          </p:grpSpPr>
          <p:pic>
            <p:nvPicPr>
              <p:cNvPr id="20502" name="Picture 21" descr="Compaq ipaq Pocket PC front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30" y="817"/>
                <a:ext cx="319" cy="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3" name="Picture 22" descr="msnbc pocket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182" y="886"/>
                <a:ext cx="213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0483" name="Group 20"/>
          <p:cNvGrpSpPr>
            <a:grpSpLocks/>
          </p:cNvGrpSpPr>
          <p:nvPr/>
        </p:nvGrpSpPr>
        <p:grpSpPr bwMode="auto">
          <a:xfrm>
            <a:off x="5638800" y="2173288"/>
            <a:ext cx="914400" cy="1219200"/>
            <a:chOff x="2130" y="817"/>
            <a:chExt cx="319" cy="486"/>
          </a:xfrm>
        </p:grpSpPr>
        <p:pic>
          <p:nvPicPr>
            <p:cNvPr id="20494" name="Picture 21" descr="Compaq ipaq Pocket PC fron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30" y="817"/>
              <a:ext cx="319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22" descr="msnbc pocket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182" y="886"/>
              <a:ext cx="21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4" name="Circular Arrow 246"/>
          <p:cNvSpPr>
            <a:spLocks noChangeArrowheads="1"/>
          </p:cNvSpPr>
          <p:nvPr/>
        </p:nvSpPr>
        <p:spPr bwMode="auto">
          <a:xfrm rot="20365746" flipV="1">
            <a:off x="1447800" y="1752600"/>
            <a:ext cx="3770313" cy="4238625"/>
          </a:xfrm>
          <a:custGeom>
            <a:avLst/>
            <a:gdLst>
              <a:gd name="T0" fmla="*/ 1348947 w 3770313"/>
              <a:gd name="T1" fmla="*/ 330592 h 4238625"/>
              <a:gd name="T2" fmla="*/ 2312403 w 3770313"/>
              <a:gd name="T3" fmla="*/ 55222 h 4238625"/>
              <a:gd name="T4" fmla="*/ 2421385 w 3770313"/>
              <a:gd name="T5" fmla="*/ 330593 h 4238625"/>
              <a:gd name="T6" fmla="*/ 2181009 w 3770313"/>
              <a:gd name="T7" fmla="*/ 493516 h 4238625"/>
              <a:gd name="T8" fmla="*/ 0 60000 65536"/>
              <a:gd name="T9" fmla="*/ 0 60000 65536"/>
              <a:gd name="T10" fmla="*/ 0 60000 65536"/>
              <a:gd name="T11" fmla="*/ 0 60000 65536"/>
              <a:gd name="T12" fmla="*/ 644581 w 3770313"/>
              <a:gd name="T13" fmla="*/ 713163 h 4238625"/>
              <a:gd name="T14" fmla="*/ 3125733 w 3770313"/>
              <a:gd name="T15" fmla="*/ 3525462 h 423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70313" h="4238625">
                <a:moveTo>
                  <a:pt x="1320706" y="236445"/>
                </a:moveTo>
                <a:lnTo>
                  <a:pt x="1320705" y="236444"/>
                </a:lnTo>
                <a:cubicBezTo>
                  <a:pt x="1502484" y="166433"/>
                  <a:pt x="1693169" y="130715"/>
                  <a:pt x="1885156" y="130716"/>
                </a:cubicBezTo>
                <a:cubicBezTo>
                  <a:pt x="2016293" y="130716"/>
                  <a:pt x="2147018" y="147381"/>
                  <a:pt x="2274880" y="180399"/>
                </a:cubicBezTo>
                <a:lnTo>
                  <a:pt x="2312402" y="55222"/>
                </a:lnTo>
                <a:lnTo>
                  <a:pt x="2421385" y="330593"/>
                </a:lnTo>
                <a:lnTo>
                  <a:pt x="2181009" y="493516"/>
                </a:lnTo>
                <a:lnTo>
                  <a:pt x="2218532" y="368348"/>
                </a:lnTo>
                <a:lnTo>
                  <a:pt x="2218531" y="368348"/>
                </a:lnTo>
                <a:cubicBezTo>
                  <a:pt x="2109026" y="340761"/>
                  <a:pt x="1997252" y="326848"/>
                  <a:pt x="1885152" y="326848"/>
                </a:cubicBezTo>
                <a:cubicBezTo>
                  <a:pt x="1712270" y="326847"/>
                  <a:pt x="1540594" y="359939"/>
                  <a:pt x="1377157" y="424765"/>
                </a:cubicBezTo>
                <a:close/>
              </a:path>
            </a:pathLst>
          </a:custGeom>
          <a:solidFill>
            <a:srgbClr val="FFFF89"/>
          </a:solidFill>
          <a:ln w="2540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Circular Arrow 245"/>
          <p:cNvSpPr>
            <a:spLocks/>
          </p:cNvSpPr>
          <p:nvPr/>
        </p:nvSpPr>
        <p:spPr bwMode="auto">
          <a:xfrm rot="1918326" flipV="1">
            <a:off x="2743200" y="-304800"/>
            <a:ext cx="3771900" cy="4237038"/>
          </a:xfrm>
          <a:custGeom>
            <a:avLst/>
            <a:gdLst>
              <a:gd name="T0" fmla="*/ 1349926 w 3771900"/>
              <a:gd name="T1" fmla="*/ 330473 h 4237038"/>
              <a:gd name="T2" fmla="*/ 2313068 w 3771900"/>
              <a:gd name="T3" fmla="*/ 55127 h 4237038"/>
              <a:gd name="T4" fmla="*/ 2421976 w 3771900"/>
              <a:gd name="T5" fmla="*/ 330474 h 4237038"/>
              <a:gd name="T6" fmla="*/ 2181620 w 3771900"/>
              <a:gd name="T7" fmla="*/ 493605 h 4237038"/>
              <a:gd name="T8" fmla="*/ 0 60000 65536"/>
              <a:gd name="T9" fmla="*/ 0 60000 65536"/>
              <a:gd name="T10" fmla="*/ 0 60000 65536"/>
              <a:gd name="T11" fmla="*/ 0 60000 65536"/>
              <a:gd name="T12" fmla="*/ 644852 w 3771900"/>
              <a:gd name="T13" fmla="*/ 712969 h 4237038"/>
              <a:gd name="T14" fmla="*/ 3127048 w 3771900"/>
              <a:gd name="T15" fmla="*/ 3524069 h 42370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71900" h="4237038">
                <a:moveTo>
                  <a:pt x="1321691" y="236290"/>
                </a:moveTo>
                <a:lnTo>
                  <a:pt x="1321691" y="236290"/>
                </a:lnTo>
                <a:cubicBezTo>
                  <a:pt x="1503418" y="166417"/>
                  <a:pt x="1694034" y="130771"/>
                  <a:pt x="1885950" y="130772"/>
                </a:cubicBezTo>
                <a:cubicBezTo>
                  <a:pt x="2017037" y="130772"/>
                  <a:pt x="2147713" y="147403"/>
                  <a:pt x="2275530" y="180355"/>
                </a:cubicBezTo>
                <a:lnTo>
                  <a:pt x="2313068" y="55127"/>
                </a:lnTo>
                <a:lnTo>
                  <a:pt x="2421976" y="330474"/>
                </a:lnTo>
                <a:lnTo>
                  <a:pt x="2181620" y="493605"/>
                </a:lnTo>
                <a:lnTo>
                  <a:pt x="2219158" y="368387"/>
                </a:lnTo>
                <a:lnTo>
                  <a:pt x="2219157" y="368387"/>
                </a:lnTo>
                <a:cubicBezTo>
                  <a:pt x="2109704" y="340866"/>
                  <a:pt x="1997988" y="326986"/>
                  <a:pt x="1885946" y="326986"/>
                </a:cubicBezTo>
                <a:cubicBezTo>
                  <a:pt x="1713143" y="326985"/>
                  <a:pt x="1541543" y="360001"/>
                  <a:pt x="1378164" y="424683"/>
                </a:cubicBezTo>
                <a:close/>
              </a:path>
            </a:pathLst>
          </a:custGeom>
          <a:solidFill>
            <a:srgbClr val="FFFF89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Circular Arrow 242"/>
          <p:cNvSpPr>
            <a:spLocks/>
          </p:cNvSpPr>
          <p:nvPr/>
        </p:nvSpPr>
        <p:spPr bwMode="auto">
          <a:xfrm rot="7912348">
            <a:off x="4121944" y="184944"/>
            <a:ext cx="3770312" cy="4241800"/>
          </a:xfrm>
          <a:custGeom>
            <a:avLst/>
            <a:gdLst>
              <a:gd name="T0" fmla="*/ 1348526 w 3770312"/>
              <a:gd name="T1" fmla="*/ 330835 h 4241800"/>
              <a:gd name="T2" fmla="*/ 2312690 w 3770312"/>
              <a:gd name="T3" fmla="*/ 55335 h 4241800"/>
              <a:gd name="T4" fmla="*/ 2421786 w 3770312"/>
              <a:gd name="T5" fmla="*/ 330836 h 4241800"/>
              <a:gd name="T6" fmla="*/ 2181296 w 3770312"/>
              <a:gd name="T7" fmla="*/ 493628 h 4241800"/>
              <a:gd name="T8" fmla="*/ 0 60000 65536"/>
              <a:gd name="T9" fmla="*/ 0 60000 65536"/>
              <a:gd name="T10" fmla="*/ 0 60000 65536"/>
              <a:gd name="T11" fmla="*/ 0 60000 65536"/>
              <a:gd name="T12" fmla="*/ 644580 w 3770312"/>
              <a:gd name="T13" fmla="*/ 713627 h 4241800"/>
              <a:gd name="T14" fmla="*/ 3125732 w 3770312"/>
              <a:gd name="T15" fmla="*/ 3528157 h 4241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70312" h="4241800">
                <a:moveTo>
                  <a:pt x="1320302" y="236685"/>
                </a:moveTo>
                <a:lnTo>
                  <a:pt x="1320301" y="236684"/>
                </a:lnTo>
                <a:cubicBezTo>
                  <a:pt x="1502201" y="166515"/>
                  <a:pt x="1693026" y="130715"/>
                  <a:pt x="1885156" y="130716"/>
                </a:cubicBezTo>
                <a:cubicBezTo>
                  <a:pt x="2016392" y="130716"/>
                  <a:pt x="2147215" y="147419"/>
                  <a:pt x="2275168" y="180513"/>
                </a:cubicBezTo>
                <a:lnTo>
                  <a:pt x="2312691" y="55335"/>
                </a:lnTo>
                <a:lnTo>
                  <a:pt x="2421787" y="330836"/>
                </a:lnTo>
                <a:lnTo>
                  <a:pt x="2181297" y="493628"/>
                </a:lnTo>
                <a:lnTo>
                  <a:pt x="2218821" y="368458"/>
                </a:lnTo>
                <a:lnTo>
                  <a:pt x="2218820" y="368458"/>
                </a:lnTo>
                <a:cubicBezTo>
                  <a:pt x="2109223" y="340798"/>
                  <a:pt x="1997351" y="326848"/>
                  <a:pt x="1885151" y="326848"/>
                </a:cubicBezTo>
                <a:cubicBezTo>
                  <a:pt x="1712126" y="326847"/>
                  <a:pt x="1540310" y="360023"/>
                  <a:pt x="1376753" y="425011"/>
                </a:cubicBezTo>
                <a:close/>
              </a:path>
            </a:pathLst>
          </a:custGeom>
          <a:solidFill>
            <a:srgbClr val="FFFF89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ounded Rectangle 105"/>
          <p:cNvSpPr>
            <a:spLocks noChangeArrowheads="1"/>
          </p:cNvSpPr>
          <p:nvPr/>
        </p:nvSpPr>
        <p:spPr bwMode="auto">
          <a:xfrm>
            <a:off x="512763" y="4267200"/>
            <a:ext cx="3221037" cy="1755775"/>
          </a:xfrm>
          <a:prstGeom prst="roundRect">
            <a:avLst>
              <a:gd name="adj" fmla="val 10000"/>
            </a:avLst>
          </a:prstGeom>
          <a:solidFill>
            <a:srgbClr val="FFFF89"/>
          </a:solidFill>
          <a:ln w="635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488" name="Rounded Rectangle 4"/>
          <p:cNvSpPr>
            <a:spLocks noChangeArrowheads="1"/>
          </p:cNvSpPr>
          <p:nvPr/>
        </p:nvSpPr>
        <p:spPr bwMode="auto">
          <a:xfrm>
            <a:off x="609600" y="4416425"/>
            <a:ext cx="3048000" cy="1527175"/>
          </a:xfrm>
          <a:prstGeom prst="rect">
            <a:avLst/>
          </a:prstGeom>
          <a:solidFill>
            <a:srgbClr val="FFFF89"/>
          </a:solidFill>
          <a:ln w="9525">
            <a:noFill/>
            <a:miter lim="800000"/>
            <a:headEnd/>
            <a:tailEnd/>
          </a:ln>
        </p:spPr>
        <p:txBody>
          <a:bodyPr lIns="30480" tIns="30480" rIns="30480" bIns="30480" anchor="ctr">
            <a:prstTxWarp prst="textNoShape">
              <a:avLst/>
            </a:prstTxWarp>
          </a:bodyPr>
          <a:lstStyle/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</a:pPr>
            <a:r>
              <a:rPr lang="en-US" sz="2000" b="1" i="1">
                <a:solidFill>
                  <a:srgbClr val="5F584E"/>
                </a:solidFill>
              </a:rPr>
              <a:t>Society Issues</a:t>
            </a:r>
          </a:p>
          <a:p>
            <a:pPr algn="ctr" defTabSz="711200" eaLnBrk="0" hangingPunct="0">
              <a:lnSpc>
                <a:spcPct val="90000"/>
              </a:lnSpc>
              <a:spcAft>
                <a:spcPct val="35000"/>
              </a:spcAft>
            </a:pPr>
            <a:r>
              <a:rPr lang="en-US" sz="2000">
                <a:solidFill>
                  <a:srgbClr val="5F584E"/>
                </a:solidFill>
              </a:rPr>
              <a:t>We increasingly rely on the Internet but are unsure we can trust its security, privacy or resilience</a:t>
            </a:r>
          </a:p>
        </p:txBody>
      </p:sp>
      <p:sp>
        <p:nvSpPr>
          <p:cNvPr id="109" name="Rounded Rectangle 108"/>
          <p:cNvSpPr>
            <a:spLocks noChangeArrowheads="1"/>
          </p:cNvSpPr>
          <p:nvPr/>
        </p:nvSpPr>
        <p:spPr bwMode="auto">
          <a:xfrm>
            <a:off x="533400" y="1143000"/>
            <a:ext cx="3352800" cy="1828800"/>
          </a:xfrm>
          <a:prstGeom prst="roundRect">
            <a:avLst>
              <a:gd name="adj" fmla="val 10000"/>
            </a:avLst>
          </a:prstGeom>
          <a:solidFill>
            <a:srgbClr val="FFFF89"/>
          </a:solidFill>
          <a:ln w="635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0" name="Rounded Rectangle 4"/>
          <p:cNvSpPr/>
          <p:nvPr/>
        </p:nvSpPr>
        <p:spPr>
          <a:xfrm>
            <a:off x="609600" y="1143000"/>
            <a:ext cx="3200400" cy="18288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6670" tIns="26670" rIns="26670" bIns="26670" anchor="ctr">
            <a:prstTxWarp prst="textNoShape">
              <a:avLst/>
            </a:prstTxWarp>
          </a:bodyPr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b="1" i="1">
                <a:solidFill>
                  <a:srgbClr val="5F584E"/>
                </a:solidFill>
                <a:cs typeface="Kozuka Gothic Pro L" charset="0"/>
              </a:rPr>
              <a:t>Science Issues</a:t>
            </a:r>
            <a:endParaRPr lang="en-US" sz="2000">
              <a:solidFill>
                <a:srgbClr val="5F584E"/>
              </a:solidFill>
              <a:cs typeface="Kozuka Gothic Pro L" charset="0"/>
            </a:endParaRPr>
          </a:p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>
                <a:solidFill>
                  <a:srgbClr val="5F584E"/>
                </a:solidFill>
                <a:cs typeface="Kozuka Gothic Pro L" charset="0"/>
              </a:rPr>
              <a:t>We cannot currently understand or predict the behavior of complex,</a:t>
            </a:r>
            <a:br>
              <a:rPr lang="en-US" sz="2000">
                <a:solidFill>
                  <a:srgbClr val="5F584E"/>
                </a:solidFill>
                <a:cs typeface="Kozuka Gothic Pro L" charset="0"/>
              </a:rPr>
            </a:br>
            <a:r>
              <a:rPr lang="en-US" sz="2000">
                <a:solidFill>
                  <a:srgbClr val="5F584E"/>
                </a:solidFill>
                <a:cs typeface="Kozuka Gothic Pro L" charset="0"/>
              </a:rPr>
              <a:t>large-scale networks</a:t>
            </a:r>
            <a:endParaRPr lang="en-US" sz="1400">
              <a:solidFill>
                <a:srgbClr val="FFFFFF"/>
              </a:solidFill>
              <a:cs typeface="Kozuka Gothic Pro L" charset="0"/>
            </a:endParaRPr>
          </a:p>
        </p:txBody>
      </p:sp>
      <p:sp>
        <p:nvSpPr>
          <p:cNvPr id="115" name="Rounded Rectangle 114"/>
          <p:cNvSpPr>
            <a:spLocks noChangeArrowheads="1"/>
          </p:cNvSpPr>
          <p:nvPr/>
        </p:nvSpPr>
        <p:spPr bwMode="auto">
          <a:xfrm>
            <a:off x="5219700" y="1411288"/>
            <a:ext cx="3543300" cy="1905000"/>
          </a:xfrm>
          <a:prstGeom prst="roundRect">
            <a:avLst>
              <a:gd name="adj" fmla="val 10000"/>
            </a:avLst>
          </a:prstGeom>
          <a:solidFill>
            <a:srgbClr val="FFFF89"/>
          </a:solidFill>
          <a:ln w="6350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492" name="Rounded Rectangle 4"/>
          <p:cNvSpPr>
            <a:spLocks noChangeArrowheads="1"/>
          </p:cNvSpPr>
          <p:nvPr/>
        </p:nvSpPr>
        <p:spPr bwMode="auto">
          <a:xfrm>
            <a:off x="5181600" y="1412875"/>
            <a:ext cx="3657600" cy="19018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ctr" defTabSz="889000" eaLnBrk="0" hangingPunct="0">
              <a:lnSpc>
                <a:spcPct val="90000"/>
              </a:lnSpc>
              <a:spcAft>
                <a:spcPct val="35000"/>
              </a:spcAft>
            </a:pPr>
            <a:r>
              <a:rPr lang="en-US" sz="2000" b="1" i="1">
                <a:solidFill>
                  <a:srgbClr val="5F584E"/>
                </a:solidFill>
              </a:rPr>
              <a:t>Innovation Issues</a:t>
            </a:r>
          </a:p>
          <a:p>
            <a:pPr algn="ctr" defTabSz="889000" eaLnBrk="0" hangingPunct="0">
              <a:lnSpc>
                <a:spcPct val="90000"/>
              </a:lnSpc>
              <a:spcAft>
                <a:spcPct val="35000"/>
              </a:spcAft>
            </a:pPr>
            <a:r>
              <a:rPr lang="en-US" sz="2000">
                <a:solidFill>
                  <a:srgbClr val="5F584E"/>
                </a:solidFill>
              </a:rPr>
              <a:t>Substantial barriers to</a:t>
            </a:r>
            <a:br>
              <a:rPr lang="en-US" sz="2000">
                <a:solidFill>
                  <a:srgbClr val="5F584E"/>
                </a:solidFill>
              </a:rPr>
            </a:br>
            <a:r>
              <a:rPr lang="en-US" sz="2000">
                <a:solidFill>
                  <a:srgbClr val="5F584E"/>
                </a:solidFill>
              </a:rPr>
              <a:t>at-scale experimentation with new architectures, services, and technologies</a:t>
            </a:r>
          </a:p>
        </p:txBody>
      </p:sp>
      <p:sp>
        <p:nvSpPr>
          <p:cNvPr id="20493" name="Rectangle 5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153400" cy="990600"/>
          </a:xfrm>
        </p:spPr>
        <p:txBody>
          <a:bodyPr/>
          <a:lstStyle/>
          <a:p>
            <a:pPr eaLnBrk="1" hangingPunct="1"/>
            <a:r>
              <a:rPr lang="en-US" dirty="0"/>
              <a:t>Why GENI?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-114300" y="6096000"/>
            <a:ext cx="9372599" cy="762000"/>
          </a:xfrm>
          <a:prstGeom prst="rect">
            <a:avLst/>
          </a:prstGeom>
          <a:solidFill>
            <a:srgbClr val="C6B28C">
              <a:alpha val="62000"/>
            </a:srgbClr>
          </a:solidFill>
          <a:ln w="28575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These issues are becoming increasingly important with</a:t>
            </a:r>
          </a:p>
          <a:p>
            <a:pPr algn="ctr"/>
            <a:r>
              <a:rPr lang="en-US" sz="2000" dirty="0"/>
              <a:t>ubiquitous connectivity, </a:t>
            </a:r>
            <a:r>
              <a:rPr lang="en-US" sz="2000" dirty="0" err="1"/>
              <a:t>IoT</a:t>
            </a:r>
            <a:r>
              <a:rPr lang="en-US" sz="2000" dirty="0"/>
              <a:t>, cybercrime.</a:t>
            </a:r>
          </a:p>
        </p:txBody>
      </p:sp>
    </p:spTree>
    <p:extLst>
      <p:ext uri="{BB962C8B-B14F-4D97-AF65-F5344CB8AC3E}">
        <p14:creationId xmlns:p14="http://schemas.microsoft.com/office/powerpoint/2010/main" val="148837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3359464" y="2510886"/>
            <a:ext cx="1492250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Slice credentials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Clearinghouse and Aggregates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02" y="4311365"/>
            <a:ext cx="8458200" cy="23622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charset="0"/>
                <a:ea typeface="Kozuka Gothic Pro L" charset="0"/>
              </a:rPr>
              <a:t>Clearinghouse: Manages users, projects and slices</a:t>
            </a:r>
          </a:p>
          <a:p>
            <a:pPr lvl="1"/>
            <a:r>
              <a:rPr lang="en-US" sz="1600" dirty="0">
                <a:latin typeface="Arial" charset="0"/>
                <a:ea typeface="Kozuka Gothic Pro L" charset="0"/>
              </a:rPr>
              <a:t>Standard credentials shared via custom API or new Common CH API</a:t>
            </a:r>
          </a:p>
          <a:p>
            <a:pPr lvl="1"/>
            <a:r>
              <a:rPr lang="en-US" sz="1600" dirty="0">
                <a:latin typeface="Arial" charset="0"/>
                <a:ea typeface="Kozuka Gothic Pro L" charset="0"/>
              </a:rPr>
              <a:t>GENI supported accounts: GENI Portal/CH, </a:t>
            </a:r>
            <a:r>
              <a:rPr lang="en-US" sz="1600" dirty="0" err="1">
                <a:latin typeface="Arial" charset="0"/>
                <a:ea typeface="Kozuka Gothic Pro L" charset="0"/>
              </a:rPr>
              <a:t>PlanetLab</a:t>
            </a:r>
            <a:r>
              <a:rPr lang="en-US" sz="1600" dirty="0">
                <a:latin typeface="Arial" charset="0"/>
                <a:ea typeface="Kozuka Gothic Pro L" charset="0"/>
              </a:rPr>
              <a:t> CH, </a:t>
            </a:r>
            <a:r>
              <a:rPr lang="en-US" sz="1600" dirty="0" err="1">
                <a:latin typeface="Arial" charset="0"/>
                <a:ea typeface="Kozuka Gothic Pro L" charset="0"/>
              </a:rPr>
              <a:t>ProtoGENI</a:t>
            </a:r>
            <a:r>
              <a:rPr lang="en-US" sz="1600" dirty="0">
                <a:latin typeface="Arial" charset="0"/>
                <a:ea typeface="Kozuka Gothic Pro L" charset="0"/>
              </a:rPr>
              <a:t> CH</a:t>
            </a:r>
          </a:p>
          <a:p>
            <a:r>
              <a:rPr lang="en-US" sz="2200" dirty="0">
                <a:latin typeface="Arial" charset="0"/>
                <a:ea typeface="Kozuka Gothic Pro L" charset="0"/>
              </a:rPr>
              <a:t>Aggregate: Provides resources to GENI experimenters</a:t>
            </a:r>
          </a:p>
          <a:p>
            <a:pPr lvl="1"/>
            <a:r>
              <a:rPr lang="en-US" sz="1600" dirty="0">
                <a:latin typeface="Arial" charset="0"/>
                <a:ea typeface="Kozuka Gothic Pro L" charset="0"/>
              </a:rPr>
              <a:t>Typically owned and managed by an organization</a:t>
            </a:r>
          </a:p>
          <a:p>
            <a:pPr lvl="1"/>
            <a:r>
              <a:rPr lang="en-US" sz="1600" dirty="0">
                <a:latin typeface="Arial" charset="0"/>
                <a:ea typeface="Kozuka Gothic Pro L" charset="0"/>
              </a:rPr>
              <a:t>Speaks the GENI AM API</a:t>
            </a:r>
          </a:p>
          <a:p>
            <a:pPr lvl="1"/>
            <a:r>
              <a:rPr lang="en-US" sz="1600" dirty="0">
                <a:latin typeface="Arial" charset="0"/>
                <a:ea typeface="Kozuka Gothic Pro L" charset="0"/>
              </a:rPr>
              <a:t>Examples: </a:t>
            </a:r>
            <a:r>
              <a:rPr lang="en-US" sz="1600" dirty="0" err="1">
                <a:latin typeface="Arial" charset="0"/>
                <a:ea typeface="Kozuka Gothic Pro L" charset="0"/>
              </a:rPr>
              <a:t>PlanetLab</a:t>
            </a:r>
            <a:r>
              <a:rPr lang="en-US" sz="1600" dirty="0">
                <a:latin typeface="Arial" charset="0"/>
                <a:ea typeface="Kozuka Gothic Pro L" charset="0"/>
              </a:rPr>
              <a:t>, </a:t>
            </a:r>
            <a:r>
              <a:rPr lang="en-US" sz="1600" dirty="0" err="1">
                <a:latin typeface="Arial" charset="0"/>
                <a:ea typeface="Kozuka Gothic Pro L" charset="0"/>
              </a:rPr>
              <a:t>Emulab</a:t>
            </a:r>
            <a:r>
              <a:rPr lang="en-US" sz="1600" dirty="0">
                <a:latin typeface="Arial" charset="0"/>
                <a:ea typeface="Kozuka Gothic Pro L" charset="0"/>
              </a:rPr>
              <a:t>, GENI Racks on various campuses</a:t>
            </a:r>
          </a:p>
          <a:p>
            <a:pPr lvl="1"/>
            <a:endParaRPr lang="en-US" dirty="0">
              <a:latin typeface="Arial" charset="0"/>
              <a:ea typeface="Kozuka Gothic Pro L" charset="0"/>
            </a:endParaRPr>
          </a:p>
          <a:p>
            <a:pPr lvl="1"/>
            <a:endParaRPr lang="en-US" dirty="0">
              <a:latin typeface="Arial" charset="0"/>
              <a:ea typeface="Kozuka Gothic Pro L" charset="0"/>
            </a:endParaRPr>
          </a:p>
        </p:txBody>
      </p:sp>
      <p:pic>
        <p:nvPicPr>
          <p:cNvPr id="4" name="Picture 2" descr="MCj04158000000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3424" y="1668378"/>
            <a:ext cx="174783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4"/>
          <p:cNvSpPr>
            <a:spLocks/>
          </p:cNvSpPr>
          <p:nvPr/>
        </p:nvSpPr>
        <p:spPr bwMode="auto">
          <a:xfrm>
            <a:off x="2445064" y="1457826"/>
            <a:ext cx="3048000" cy="533400"/>
          </a:xfrm>
          <a:custGeom>
            <a:avLst/>
            <a:gdLst>
              <a:gd name="T0" fmla="*/ 0 w 1680"/>
              <a:gd name="T1" fmla="*/ 2147483647 h 480"/>
              <a:gd name="T2" fmla="*/ 2147483647 w 1680"/>
              <a:gd name="T3" fmla="*/ 2147483647 h 480"/>
              <a:gd name="T4" fmla="*/ 2147483647 w 1680"/>
              <a:gd name="T5" fmla="*/ 2147483647 h 480"/>
              <a:gd name="T6" fmla="*/ 0 60000 65536"/>
              <a:gd name="T7" fmla="*/ 0 60000 65536"/>
              <a:gd name="T8" fmla="*/ 0 60000 65536"/>
              <a:gd name="T9" fmla="*/ 0 w 1680"/>
              <a:gd name="T10" fmla="*/ 0 h 480"/>
              <a:gd name="T11" fmla="*/ 1680 w 168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0" h="480">
                <a:moveTo>
                  <a:pt x="0" y="480"/>
                </a:moveTo>
                <a:cubicBezTo>
                  <a:pt x="172" y="288"/>
                  <a:pt x="344" y="96"/>
                  <a:pt x="624" y="48"/>
                </a:cubicBezTo>
                <a:cubicBezTo>
                  <a:pt x="904" y="0"/>
                  <a:pt x="1292" y="96"/>
                  <a:pt x="1680" y="19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2521264" y="2053686"/>
            <a:ext cx="2971800" cy="533400"/>
          </a:xfrm>
          <a:custGeom>
            <a:avLst/>
            <a:gdLst>
              <a:gd name="T0" fmla="*/ 2147483647 w 1776"/>
              <a:gd name="T1" fmla="*/ 0 h 584"/>
              <a:gd name="T2" fmla="*/ 2147483647 w 1776"/>
              <a:gd name="T3" fmla="*/ 2147483647 h 584"/>
              <a:gd name="T4" fmla="*/ 0 w 1776"/>
              <a:gd name="T5" fmla="*/ 2147483647 h 584"/>
              <a:gd name="T6" fmla="*/ 0 60000 65536"/>
              <a:gd name="T7" fmla="*/ 0 60000 65536"/>
              <a:gd name="T8" fmla="*/ 0 60000 65536"/>
              <a:gd name="T9" fmla="*/ 0 w 1776"/>
              <a:gd name="T10" fmla="*/ 0 h 584"/>
              <a:gd name="T11" fmla="*/ 1776 w 1776"/>
              <a:gd name="T12" fmla="*/ 584 h 5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76" h="584">
                <a:moveTo>
                  <a:pt x="1776" y="0"/>
                </a:moveTo>
                <a:cubicBezTo>
                  <a:pt x="1588" y="236"/>
                  <a:pt x="1400" y="472"/>
                  <a:pt x="1104" y="528"/>
                </a:cubicBezTo>
                <a:cubicBezTo>
                  <a:pt x="808" y="584"/>
                  <a:pt x="404" y="460"/>
                  <a:pt x="0" y="33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54664" y="1596486"/>
            <a:ext cx="2051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Create &amp; Register Slice</a:t>
            </a: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574858" y="3811542"/>
            <a:ext cx="1233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dirty="0">
                <a:ea typeface="ＭＳ Ｐゴシック" charset="0"/>
                <a:cs typeface="ＭＳ Ｐゴシック" charset="0"/>
              </a:rPr>
              <a:t>Researcher</a:t>
            </a:r>
          </a:p>
        </p:txBody>
      </p:sp>
      <p:pic>
        <p:nvPicPr>
          <p:cNvPr id="12" name="Picture 11" descr="34-cluster_front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264" y="2663286"/>
            <a:ext cx="1752600" cy="13144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83664" y="2739486"/>
            <a:ext cx="5334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endCxn id="15" idx="1"/>
          </p:cNvCxnSpPr>
          <p:nvPr/>
        </p:nvCxnSpPr>
        <p:spPr>
          <a:xfrm flipV="1">
            <a:off x="2673664" y="3349086"/>
            <a:ext cx="3810000" cy="76200"/>
          </a:xfrm>
          <a:prstGeom prst="straightConnector1">
            <a:avLst/>
          </a:prstGeom>
          <a:ln w="9525" cmpd="sng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3283264" y="3349086"/>
            <a:ext cx="2101006" cy="84638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Aggregate Manager API</a:t>
            </a:r>
          </a:p>
          <a:p>
            <a:pPr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    </a:t>
            </a:r>
            <a:r>
              <a:rPr lang="en-US" sz="1050" dirty="0">
                <a:ea typeface="ＭＳ Ｐゴシック" charset="0"/>
                <a:cs typeface="ＭＳ Ｐゴシック" charset="0"/>
              </a:rPr>
              <a:t>- </a:t>
            </a:r>
            <a:r>
              <a:rPr lang="en-US" sz="1050" dirty="0" err="1">
                <a:ea typeface="ＭＳ Ｐゴシック" charset="0"/>
                <a:cs typeface="ＭＳ Ｐゴシック" charset="0"/>
              </a:rPr>
              <a:t>listResources</a:t>
            </a:r>
            <a:endParaRPr lang="en-US" sz="105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050" dirty="0">
                <a:ea typeface="ＭＳ Ｐゴシック" charset="0"/>
                <a:cs typeface="ＭＳ Ｐゴシック" charset="0"/>
              </a:rPr>
              <a:t>      - </a:t>
            </a:r>
            <a:r>
              <a:rPr lang="en-US" sz="1050" dirty="0" err="1">
                <a:ea typeface="ＭＳ Ｐゴシック" charset="0"/>
                <a:cs typeface="ＭＳ Ｐゴシック" charset="0"/>
              </a:rPr>
              <a:t>createSliver</a:t>
            </a:r>
            <a:endParaRPr lang="en-US" sz="105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050" dirty="0">
                <a:ea typeface="ＭＳ Ｐゴシック" charset="0"/>
                <a:cs typeface="ＭＳ Ｐゴシック" charset="0"/>
              </a:rPr>
              <a:t>      …</a:t>
            </a: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6337166" y="3962121"/>
            <a:ext cx="8484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sz="1100" dirty="0">
                <a:ea typeface="ＭＳ Ｐゴシック" charset="0"/>
                <a:cs typeface="ＭＳ Ｐゴシック" charset="0"/>
              </a:rPr>
              <a:t>Aggregate</a:t>
            </a:r>
          </a:p>
          <a:p>
            <a:pPr algn="ctr" eaLnBrk="1" hangingPunct="1"/>
            <a:r>
              <a:rPr lang="en-US" sz="1100" dirty="0">
                <a:ea typeface="ＭＳ Ｐゴシック" charset="0"/>
                <a:cs typeface="ＭＳ Ｐゴシック" charset="0"/>
              </a:rPr>
              <a:t>Manager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7316636" y="3962121"/>
            <a:ext cx="16816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sz="1100" dirty="0">
                <a:ea typeface="ＭＳ Ｐゴシック" charset="0"/>
                <a:cs typeface="ＭＳ Ｐゴシック" charset="0"/>
              </a:rPr>
              <a:t>Aggregate Resources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527827" y="1002371"/>
            <a:ext cx="1142861" cy="1651000"/>
            <a:chOff x="6248470" y="2997200"/>
            <a:chExt cx="1142861" cy="1651000"/>
          </a:xfrm>
        </p:grpSpPr>
        <p:grpSp>
          <p:nvGrpSpPr>
            <p:cNvPr id="17" name="Group 16"/>
            <p:cNvGrpSpPr/>
            <p:nvPr/>
          </p:nvGrpSpPr>
          <p:grpSpPr>
            <a:xfrm>
              <a:off x="6280305" y="2997200"/>
              <a:ext cx="1066800" cy="1422400"/>
              <a:chOff x="-1219200" y="1752600"/>
              <a:chExt cx="914400" cy="1219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1219200" y="2286000"/>
                <a:ext cx="914400" cy="6858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-1219200" y="1752600"/>
                <a:ext cx="914400" cy="502919"/>
              </a:xfrm>
              <a:prstGeom prst="triangl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33400" y="1905000"/>
                <a:ext cx="152400" cy="30480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485792" y="3659215"/>
              <a:ext cx="625853" cy="235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dirty="0"/>
                <a:t>users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85792" y="4163438"/>
              <a:ext cx="625853" cy="235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dirty="0"/>
                <a:t>slices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48470" y="4371201"/>
              <a:ext cx="11428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clearinghouse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94605" y="3911326"/>
              <a:ext cx="808227" cy="2359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60000"/>
                </a:lnSpc>
              </a:pPr>
              <a:r>
                <a:rPr lang="en-US" sz="1400" dirty="0"/>
                <a:t>projects</a:t>
              </a:r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2119473" y="1909390"/>
            <a:ext cx="533400" cy="1840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2175485" y="3767071"/>
            <a:ext cx="4434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sz="1100" dirty="0">
                <a:ea typeface="ＭＳ Ｐゴシック" charset="0"/>
                <a:cs typeface="ＭＳ Ｐゴシック" charset="0"/>
              </a:rPr>
              <a:t>Tool</a:t>
            </a:r>
          </a:p>
        </p:txBody>
      </p:sp>
    </p:spTree>
    <p:extLst>
      <p:ext uri="{BB962C8B-B14F-4D97-AF65-F5344CB8AC3E}">
        <p14:creationId xmlns:p14="http://schemas.microsoft.com/office/powerpoint/2010/main" val="10451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GENI: Terms and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03830"/>
            <a:ext cx="8458200" cy="137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Sliver: One or more resources provided by an aggregate</a:t>
            </a:r>
          </a:p>
          <a:p>
            <a:pPr lvl="1"/>
            <a:r>
              <a:rPr lang="en-US" dirty="0"/>
              <a:t>E.g. Bare machines, virtual machines, VLANs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611563" y="2841625"/>
            <a:ext cx="2136775" cy="1581150"/>
            <a:chOff x="2971" y="430"/>
            <a:chExt cx="1728" cy="1158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54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601" y="1432"/>
              <a:ext cx="30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111" y="1360"/>
              <a:ext cx="12" cy="52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340" y="1049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4501" y="574"/>
              <a:ext cx="5" cy="36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4135" y="490"/>
              <a:ext cx="30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 flipV="1">
              <a:off x="3529" y="568"/>
              <a:ext cx="54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3128" y="814"/>
              <a:ext cx="5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967163" y="3457575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ea typeface="ＭＳ Ｐゴシック" charset="-128"/>
                <a:cs typeface="ＭＳ Ｐゴシック" charset="-128"/>
              </a:rPr>
              <a:t>Backbone #1</a:t>
            </a: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3195638" y="4217988"/>
            <a:ext cx="2136775" cy="1579562"/>
            <a:chOff x="2971" y="430"/>
            <a:chExt cx="1728" cy="1158"/>
          </a:xfrm>
        </p:grpSpPr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3054" y="1109"/>
              <a:ext cx="103" cy="23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205" y="1366"/>
              <a:ext cx="42" cy="13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601" y="1432"/>
              <a:ext cx="30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4111" y="1360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4340" y="1048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4585" y="839"/>
              <a:ext cx="60" cy="71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4501" y="574"/>
              <a:ext cx="5" cy="36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4135" y="491"/>
              <a:ext cx="30" cy="50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H="1" flipV="1">
              <a:off x="3529" y="568"/>
              <a:ext cx="54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128" y="814"/>
              <a:ext cx="5" cy="42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3552825" y="483235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ea typeface="ＭＳ Ｐゴシック" charset="-128"/>
                <a:cs typeface="ＭＳ Ｐゴシック" charset="-128"/>
              </a:rPr>
              <a:t>Backbone #2</a:t>
            </a:r>
          </a:p>
        </p:txBody>
      </p:sp>
      <p:grpSp>
        <p:nvGrpSpPr>
          <p:cNvPr id="35" name="Group 38"/>
          <p:cNvGrpSpPr>
            <a:grpSpLocks/>
          </p:cNvGrpSpPr>
          <p:nvPr/>
        </p:nvGrpSpPr>
        <p:grpSpPr bwMode="auto">
          <a:xfrm>
            <a:off x="5391150" y="2392363"/>
            <a:ext cx="1543050" cy="1244600"/>
            <a:chOff x="2971" y="430"/>
            <a:chExt cx="1728" cy="1158"/>
          </a:xfrm>
        </p:grpSpPr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3055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3206" y="1366"/>
              <a:ext cx="41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4340" y="1047"/>
              <a:ext cx="124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4502" y="573"/>
              <a:ext cx="5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7" name="Line 50"/>
            <p:cNvSpPr>
              <a:spLocks noChangeShapeType="1"/>
            </p:cNvSpPr>
            <p:nvPr/>
          </p:nvSpPr>
          <p:spPr bwMode="auto">
            <a:xfrm flipH="1" flipV="1">
              <a:off x="3529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3127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5754688" y="2641600"/>
            <a:ext cx="93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Campus</a:t>
            </a:r>
            <a:br>
              <a:rPr lang="en-US" sz="1600">
                <a:ea typeface="ＭＳ Ｐゴシック" charset="-128"/>
                <a:cs typeface="ＭＳ Ｐゴシック" charset="-128"/>
              </a:rPr>
            </a:br>
            <a:r>
              <a:rPr lang="en-US" sz="1600">
                <a:ea typeface="ＭＳ Ｐゴシック" charset="-128"/>
                <a:cs typeface="ＭＳ Ｐゴシック" charset="-128"/>
              </a:rPr>
              <a:t>#3</a:t>
            </a:r>
          </a:p>
        </p:txBody>
      </p:sp>
      <p:grpSp>
        <p:nvGrpSpPr>
          <p:cNvPr id="50" name="Group 53"/>
          <p:cNvGrpSpPr>
            <a:grpSpLocks/>
          </p:cNvGrpSpPr>
          <p:nvPr/>
        </p:nvGrpSpPr>
        <p:grpSpPr bwMode="auto">
          <a:xfrm>
            <a:off x="2419350" y="4614863"/>
            <a:ext cx="1185863" cy="1244600"/>
            <a:chOff x="2971" y="430"/>
            <a:chExt cx="1728" cy="1158"/>
          </a:xfrm>
        </p:grpSpPr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3054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4338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 flipH="1">
              <a:off x="3852" y="520"/>
              <a:ext cx="19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2" name="Line 65"/>
            <p:cNvSpPr>
              <a:spLocks noChangeShapeType="1"/>
            </p:cNvSpPr>
            <p:nvPr/>
          </p:nvSpPr>
          <p:spPr bwMode="auto">
            <a:xfrm flipH="1" flipV="1">
              <a:off x="3528" y="567"/>
              <a:ext cx="5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126" y="814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grpSp>
        <p:nvGrpSpPr>
          <p:cNvPr id="64" name="Group 67"/>
          <p:cNvGrpSpPr>
            <a:grpSpLocks/>
          </p:cNvGrpSpPr>
          <p:nvPr/>
        </p:nvGrpSpPr>
        <p:grpSpPr bwMode="auto">
          <a:xfrm>
            <a:off x="4213225" y="5308600"/>
            <a:ext cx="1185863" cy="1244600"/>
            <a:chOff x="2971" y="430"/>
            <a:chExt cx="1728" cy="1158"/>
          </a:xfrm>
        </p:grpSpPr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054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205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4338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5" name="Line 78"/>
            <p:cNvSpPr>
              <a:spLocks noChangeShapeType="1"/>
            </p:cNvSpPr>
            <p:nvPr/>
          </p:nvSpPr>
          <p:spPr bwMode="auto">
            <a:xfrm flipH="1">
              <a:off x="3852" y="520"/>
              <a:ext cx="19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6" name="Line 79"/>
            <p:cNvSpPr>
              <a:spLocks noChangeShapeType="1"/>
            </p:cNvSpPr>
            <p:nvPr/>
          </p:nvSpPr>
          <p:spPr bwMode="auto">
            <a:xfrm flipH="1" flipV="1">
              <a:off x="3528" y="567"/>
              <a:ext cx="5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3126" y="814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78" name="Text Box 81"/>
          <p:cNvSpPr txBox="1">
            <a:spLocks noChangeArrowheads="1"/>
          </p:cNvSpPr>
          <p:nvPr/>
        </p:nvSpPr>
        <p:spPr bwMode="auto">
          <a:xfrm>
            <a:off x="4276725" y="5637213"/>
            <a:ext cx="93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Campus</a:t>
            </a:r>
            <a:br>
              <a:rPr lang="en-US" sz="1600">
                <a:ea typeface="ＭＳ Ｐゴシック" charset="-128"/>
                <a:cs typeface="ＭＳ Ｐゴシック" charset="-128"/>
              </a:rPr>
            </a:br>
            <a:r>
              <a:rPr lang="en-US" sz="1600">
                <a:ea typeface="ＭＳ Ｐゴシック" charset="-128"/>
                <a:cs typeface="ＭＳ Ｐゴシック" charset="-128"/>
              </a:rPr>
              <a:t>#2</a:t>
            </a:r>
          </a:p>
        </p:txBody>
      </p:sp>
      <p:grpSp>
        <p:nvGrpSpPr>
          <p:cNvPr id="79" name="Group 82"/>
          <p:cNvGrpSpPr>
            <a:grpSpLocks/>
          </p:cNvGrpSpPr>
          <p:nvPr/>
        </p:nvGrpSpPr>
        <p:grpSpPr bwMode="auto">
          <a:xfrm>
            <a:off x="4857750" y="3767138"/>
            <a:ext cx="1543050" cy="1244600"/>
            <a:chOff x="2971" y="430"/>
            <a:chExt cx="1728" cy="1158"/>
          </a:xfrm>
        </p:grpSpPr>
        <p:sp>
          <p:nvSpPr>
            <p:cNvPr id="80" name="Freeform 83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2" name="Freeform 85"/>
            <p:cNvSpPr>
              <a:spLocks/>
            </p:cNvSpPr>
            <p:nvPr/>
          </p:nvSpPr>
          <p:spPr bwMode="auto">
            <a:xfrm>
              <a:off x="3055" y="1108"/>
              <a:ext cx="103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3" name="Freeform 86"/>
            <p:cNvSpPr>
              <a:spLocks/>
            </p:cNvSpPr>
            <p:nvPr/>
          </p:nvSpPr>
          <p:spPr bwMode="auto">
            <a:xfrm>
              <a:off x="3206" y="1366"/>
              <a:ext cx="41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4" name="Freeform 87"/>
            <p:cNvSpPr>
              <a:spLocks/>
            </p:cNvSpPr>
            <p:nvPr/>
          </p:nvSpPr>
          <p:spPr bwMode="auto">
            <a:xfrm>
              <a:off x="3600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5" name="Freeform 88"/>
            <p:cNvSpPr>
              <a:spLocks/>
            </p:cNvSpPr>
            <p:nvPr/>
          </p:nvSpPr>
          <p:spPr bwMode="auto">
            <a:xfrm>
              <a:off x="4111" y="1361"/>
              <a:ext cx="12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6" name="Freeform 89"/>
            <p:cNvSpPr>
              <a:spLocks/>
            </p:cNvSpPr>
            <p:nvPr/>
          </p:nvSpPr>
          <p:spPr bwMode="auto">
            <a:xfrm>
              <a:off x="4340" y="1047"/>
              <a:ext cx="124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7" name="Freeform 90"/>
            <p:cNvSpPr>
              <a:spLocks/>
            </p:cNvSpPr>
            <p:nvPr/>
          </p:nvSpPr>
          <p:spPr bwMode="auto">
            <a:xfrm>
              <a:off x="4585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8" name="Freeform 91"/>
            <p:cNvSpPr>
              <a:spLocks/>
            </p:cNvSpPr>
            <p:nvPr/>
          </p:nvSpPr>
          <p:spPr bwMode="auto">
            <a:xfrm>
              <a:off x="4502" y="573"/>
              <a:ext cx="5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89" name="Freeform 92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0" name="Line 93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1" name="Line 94"/>
            <p:cNvSpPr>
              <a:spLocks noChangeShapeType="1"/>
            </p:cNvSpPr>
            <p:nvPr/>
          </p:nvSpPr>
          <p:spPr bwMode="auto">
            <a:xfrm flipH="1" flipV="1">
              <a:off x="3529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2" name="Freeform 95"/>
            <p:cNvSpPr>
              <a:spLocks/>
            </p:cNvSpPr>
            <p:nvPr/>
          </p:nvSpPr>
          <p:spPr bwMode="auto">
            <a:xfrm>
              <a:off x="3127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93" name="Text Box 96"/>
          <p:cNvSpPr txBox="1">
            <a:spLocks noChangeArrowheads="1"/>
          </p:cNvSpPr>
          <p:nvPr/>
        </p:nvSpPr>
        <p:spPr bwMode="auto">
          <a:xfrm>
            <a:off x="5268913" y="4184650"/>
            <a:ext cx="838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Access</a:t>
            </a:r>
            <a:br>
              <a:rPr lang="en-US" sz="1600">
                <a:ea typeface="ＭＳ Ｐゴシック" charset="-128"/>
                <a:cs typeface="ＭＳ Ｐゴシック" charset="-128"/>
              </a:rPr>
            </a:br>
            <a:r>
              <a:rPr lang="en-US" sz="1600">
                <a:ea typeface="ＭＳ Ｐゴシック" charset="-128"/>
                <a:cs typeface="ＭＳ Ｐゴシック" charset="-128"/>
              </a:rPr>
              <a:t>#1</a:t>
            </a:r>
          </a:p>
        </p:txBody>
      </p:sp>
      <p:grpSp>
        <p:nvGrpSpPr>
          <p:cNvPr id="94" name="Group 97"/>
          <p:cNvGrpSpPr>
            <a:grpSpLocks/>
          </p:cNvGrpSpPr>
          <p:nvPr/>
        </p:nvGrpSpPr>
        <p:grpSpPr bwMode="auto">
          <a:xfrm>
            <a:off x="6934200" y="2457450"/>
            <a:ext cx="1958975" cy="1309688"/>
            <a:chOff x="2971" y="430"/>
            <a:chExt cx="1728" cy="1158"/>
          </a:xfrm>
        </p:grpSpPr>
        <p:sp>
          <p:nvSpPr>
            <p:cNvPr id="95" name="Freeform 9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6" name="Freeform 99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7" name="Freeform 100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8" name="Freeform 101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99" name="Freeform 102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0" name="Freeform 103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1" name="Freeform 104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2" name="Freeform 105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3" name="Freeform 106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4" name="Freeform 107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5" name="Line 108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6" name="Line 109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07" name="Freeform 110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108" name="Text Box 111"/>
          <p:cNvSpPr txBox="1">
            <a:spLocks noChangeArrowheads="1"/>
          </p:cNvSpPr>
          <p:nvPr/>
        </p:nvSpPr>
        <p:spPr bwMode="auto">
          <a:xfrm>
            <a:off x="7232650" y="2808288"/>
            <a:ext cx="1266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Commercial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Clouds</a:t>
            </a:r>
          </a:p>
        </p:txBody>
      </p:sp>
      <p:grpSp>
        <p:nvGrpSpPr>
          <p:cNvPr id="109" name="Group 112"/>
          <p:cNvGrpSpPr>
            <a:grpSpLocks/>
          </p:cNvGrpSpPr>
          <p:nvPr/>
        </p:nvGrpSpPr>
        <p:grpSpPr bwMode="auto">
          <a:xfrm>
            <a:off x="5688013" y="4684713"/>
            <a:ext cx="1958975" cy="1309687"/>
            <a:chOff x="2971" y="430"/>
            <a:chExt cx="1728" cy="1158"/>
          </a:xfrm>
        </p:grpSpPr>
        <p:sp>
          <p:nvSpPr>
            <p:cNvPr id="110" name="Freeform 113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1" name="Freeform 11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CCFFCC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2" name="Freeform 115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3" name="Freeform 116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4" name="Freeform 117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8" name="Freeform 121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19" name="Freeform 122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0" name="Line 123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1" name="Line 124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2" name="Freeform 125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grpSp>
        <p:nvGrpSpPr>
          <p:cNvPr id="123" name="Group 126"/>
          <p:cNvGrpSpPr>
            <a:grpSpLocks/>
          </p:cNvGrpSpPr>
          <p:nvPr/>
        </p:nvGrpSpPr>
        <p:grpSpPr bwMode="auto">
          <a:xfrm>
            <a:off x="6956425" y="3708400"/>
            <a:ext cx="1958975" cy="1309688"/>
            <a:chOff x="2971" y="430"/>
            <a:chExt cx="1728" cy="1158"/>
          </a:xfrm>
        </p:grpSpPr>
        <p:sp>
          <p:nvSpPr>
            <p:cNvPr id="124" name="Freeform 127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5" name="Freeform 128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6" name="Freeform 129"/>
            <p:cNvSpPr>
              <a:spLocks/>
            </p:cNvSpPr>
            <p:nvPr/>
          </p:nvSpPr>
          <p:spPr bwMode="auto">
            <a:xfrm>
              <a:off x="3055" y="1108"/>
              <a:ext cx="102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7" name="Freeform 130"/>
            <p:cNvSpPr>
              <a:spLocks/>
            </p:cNvSpPr>
            <p:nvPr/>
          </p:nvSpPr>
          <p:spPr bwMode="auto">
            <a:xfrm>
              <a:off x="3205" y="1366"/>
              <a:ext cx="42" cy="11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8" name="Freeform 131"/>
            <p:cNvSpPr>
              <a:spLocks/>
            </p:cNvSpPr>
            <p:nvPr/>
          </p:nvSpPr>
          <p:spPr bwMode="auto">
            <a:xfrm>
              <a:off x="3601" y="1432"/>
              <a:ext cx="29" cy="48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29" name="Freeform 132"/>
            <p:cNvSpPr>
              <a:spLocks/>
            </p:cNvSpPr>
            <p:nvPr/>
          </p:nvSpPr>
          <p:spPr bwMode="auto">
            <a:xfrm>
              <a:off x="4111" y="1361"/>
              <a:ext cx="13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0" name="Freeform 133"/>
            <p:cNvSpPr>
              <a:spLocks/>
            </p:cNvSpPr>
            <p:nvPr/>
          </p:nvSpPr>
          <p:spPr bwMode="auto">
            <a:xfrm>
              <a:off x="4339" y="1048"/>
              <a:ext cx="126" cy="188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1" name="Freeform 134"/>
            <p:cNvSpPr>
              <a:spLocks/>
            </p:cNvSpPr>
            <p:nvPr/>
          </p:nvSpPr>
          <p:spPr bwMode="auto">
            <a:xfrm>
              <a:off x="4586" y="838"/>
              <a:ext cx="59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2" name="Freeform 135"/>
            <p:cNvSpPr>
              <a:spLocks/>
            </p:cNvSpPr>
            <p:nvPr/>
          </p:nvSpPr>
          <p:spPr bwMode="auto">
            <a:xfrm>
              <a:off x="4502" y="575"/>
              <a:ext cx="7" cy="35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3" name="Freeform 136"/>
            <p:cNvSpPr>
              <a:spLocks/>
            </p:cNvSpPr>
            <p:nvPr/>
          </p:nvSpPr>
          <p:spPr bwMode="auto">
            <a:xfrm>
              <a:off x="4135" y="490"/>
              <a:ext cx="31" cy="48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4" name="Line 137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5" name="Line 138"/>
            <p:cNvSpPr>
              <a:spLocks noChangeShapeType="1"/>
            </p:cNvSpPr>
            <p:nvPr/>
          </p:nvSpPr>
          <p:spPr bwMode="auto">
            <a:xfrm flipH="1" flipV="1">
              <a:off x="3528" y="568"/>
              <a:ext cx="55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36" name="Freeform 139"/>
            <p:cNvSpPr>
              <a:spLocks/>
            </p:cNvSpPr>
            <p:nvPr/>
          </p:nvSpPr>
          <p:spPr bwMode="auto">
            <a:xfrm>
              <a:off x="3126" y="815"/>
              <a:ext cx="7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FFFF99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137" name="Text Box 140"/>
          <p:cNvSpPr txBox="1">
            <a:spLocks noChangeArrowheads="1"/>
          </p:cNvSpPr>
          <p:nvPr/>
        </p:nvSpPr>
        <p:spPr bwMode="auto">
          <a:xfrm>
            <a:off x="7337425" y="4059238"/>
            <a:ext cx="1268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Corporate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GENI suites</a:t>
            </a: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5942013" y="5100638"/>
            <a:ext cx="1347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Other-Nation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Projects</a:t>
            </a:r>
          </a:p>
        </p:txBody>
      </p:sp>
      <p:sp>
        <p:nvSpPr>
          <p:cNvPr id="139" name="Text Box 142"/>
          <p:cNvSpPr txBox="1">
            <a:spLocks noChangeArrowheads="1"/>
          </p:cNvSpPr>
          <p:nvPr/>
        </p:nvSpPr>
        <p:spPr bwMode="auto">
          <a:xfrm>
            <a:off x="2438400" y="4956175"/>
            <a:ext cx="1052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Research</a:t>
            </a:r>
          </a:p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Testbed</a:t>
            </a:r>
          </a:p>
        </p:txBody>
      </p:sp>
      <p:grpSp>
        <p:nvGrpSpPr>
          <p:cNvPr id="140" name="Group 143"/>
          <p:cNvGrpSpPr>
            <a:grpSpLocks/>
          </p:cNvGrpSpPr>
          <p:nvPr/>
        </p:nvGrpSpPr>
        <p:grpSpPr bwMode="auto">
          <a:xfrm>
            <a:off x="2536825" y="3632200"/>
            <a:ext cx="1187450" cy="1244600"/>
            <a:chOff x="2971" y="430"/>
            <a:chExt cx="1728" cy="1158"/>
          </a:xfrm>
        </p:grpSpPr>
        <p:sp>
          <p:nvSpPr>
            <p:cNvPr id="141" name="Freeform 144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2" name="Freeform 145"/>
            <p:cNvSpPr>
              <a:spLocks/>
            </p:cNvSpPr>
            <p:nvPr/>
          </p:nvSpPr>
          <p:spPr bwMode="auto">
            <a:xfrm>
              <a:off x="2971" y="430"/>
              <a:ext cx="1728" cy="1158"/>
            </a:xfrm>
            <a:custGeom>
              <a:avLst/>
              <a:gdLst>
                <a:gd name="T0" fmla="*/ 96 w 1728"/>
                <a:gd name="T1" fmla="*/ 402 h 1158"/>
                <a:gd name="T2" fmla="*/ 12 w 1728"/>
                <a:gd name="T3" fmla="*/ 486 h 1158"/>
                <a:gd name="T4" fmla="*/ 0 w 1728"/>
                <a:gd name="T5" fmla="*/ 546 h 1158"/>
                <a:gd name="T6" fmla="*/ 24 w 1728"/>
                <a:gd name="T7" fmla="*/ 624 h 1158"/>
                <a:gd name="T8" fmla="*/ 84 w 1728"/>
                <a:gd name="T9" fmla="*/ 678 h 1158"/>
                <a:gd name="T10" fmla="*/ 48 w 1728"/>
                <a:gd name="T11" fmla="*/ 732 h 1158"/>
                <a:gd name="T12" fmla="*/ 36 w 1728"/>
                <a:gd name="T13" fmla="*/ 786 h 1158"/>
                <a:gd name="T14" fmla="*/ 48 w 1728"/>
                <a:gd name="T15" fmla="*/ 852 h 1158"/>
                <a:gd name="T16" fmla="*/ 144 w 1728"/>
                <a:gd name="T17" fmla="*/ 936 h 1158"/>
                <a:gd name="T18" fmla="*/ 210 w 1728"/>
                <a:gd name="T19" fmla="*/ 948 h 1158"/>
                <a:gd name="T20" fmla="*/ 234 w 1728"/>
                <a:gd name="T21" fmla="*/ 948 h 1158"/>
                <a:gd name="T22" fmla="*/ 282 w 1728"/>
                <a:gd name="T23" fmla="*/ 1008 h 1158"/>
                <a:gd name="T24" fmla="*/ 420 w 1728"/>
                <a:gd name="T25" fmla="*/ 1074 h 1158"/>
                <a:gd name="T26" fmla="*/ 582 w 1728"/>
                <a:gd name="T27" fmla="*/ 1080 h 1158"/>
                <a:gd name="T28" fmla="*/ 660 w 1728"/>
                <a:gd name="T29" fmla="*/ 1050 h 1158"/>
                <a:gd name="T30" fmla="*/ 756 w 1728"/>
                <a:gd name="T31" fmla="*/ 1128 h 1158"/>
                <a:gd name="T32" fmla="*/ 882 w 1728"/>
                <a:gd name="T33" fmla="*/ 1158 h 1158"/>
                <a:gd name="T34" fmla="*/ 966 w 1728"/>
                <a:gd name="T35" fmla="*/ 1146 h 1158"/>
                <a:gd name="T36" fmla="*/ 1104 w 1728"/>
                <a:gd name="T37" fmla="*/ 1056 h 1158"/>
                <a:gd name="T38" fmla="*/ 1140 w 1728"/>
                <a:gd name="T39" fmla="*/ 984 h 1158"/>
                <a:gd name="T40" fmla="*/ 1200 w 1728"/>
                <a:gd name="T41" fmla="*/ 1008 h 1158"/>
                <a:gd name="T42" fmla="*/ 1314 w 1728"/>
                <a:gd name="T43" fmla="*/ 1008 h 1158"/>
                <a:gd name="T44" fmla="*/ 1392 w 1728"/>
                <a:gd name="T45" fmla="*/ 978 h 1158"/>
                <a:gd name="T46" fmla="*/ 1458 w 1728"/>
                <a:gd name="T47" fmla="*/ 924 h 1158"/>
                <a:gd name="T48" fmla="*/ 1488 w 1728"/>
                <a:gd name="T49" fmla="*/ 846 h 1158"/>
                <a:gd name="T50" fmla="*/ 1494 w 1728"/>
                <a:gd name="T51" fmla="*/ 804 h 1158"/>
                <a:gd name="T52" fmla="*/ 1584 w 1728"/>
                <a:gd name="T53" fmla="*/ 774 h 1158"/>
                <a:gd name="T54" fmla="*/ 1662 w 1728"/>
                <a:gd name="T55" fmla="*/ 720 h 1158"/>
                <a:gd name="T56" fmla="*/ 1710 w 1728"/>
                <a:gd name="T57" fmla="*/ 648 h 1158"/>
                <a:gd name="T58" fmla="*/ 1728 w 1728"/>
                <a:gd name="T59" fmla="*/ 564 h 1158"/>
                <a:gd name="T60" fmla="*/ 1716 w 1728"/>
                <a:gd name="T61" fmla="*/ 480 h 1158"/>
                <a:gd name="T62" fmla="*/ 1674 w 1728"/>
                <a:gd name="T63" fmla="*/ 408 h 1158"/>
                <a:gd name="T64" fmla="*/ 1680 w 1728"/>
                <a:gd name="T65" fmla="*/ 372 h 1158"/>
                <a:gd name="T66" fmla="*/ 1674 w 1728"/>
                <a:gd name="T67" fmla="*/ 270 h 1158"/>
                <a:gd name="T68" fmla="*/ 1596 w 1728"/>
                <a:gd name="T69" fmla="*/ 174 h 1158"/>
                <a:gd name="T70" fmla="*/ 1530 w 1728"/>
                <a:gd name="T71" fmla="*/ 144 h 1158"/>
                <a:gd name="T72" fmla="*/ 1506 w 1728"/>
                <a:gd name="T73" fmla="*/ 84 h 1158"/>
                <a:gd name="T74" fmla="*/ 1410 w 1728"/>
                <a:gd name="T75" fmla="*/ 12 h 1158"/>
                <a:gd name="T76" fmla="*/ 1296 w 1728"/>
                <a:gd name="T77" fmla="*/ 6 h 1158"/>
                <a:gd name="T78" fmla="*/ 1224 w 1728"/>
                <a:gd name="T79" fmla="*/ 36 h 1158"/>
                <a:gd name="T80" fmla="*/ 1194 w 1728"/>
                <a:gd name="T81" fmla="*/ 60 h 1158"/>
                <a:gd name="T82" fmla="*/ 1134 w 1728"/>
                <a:gd name="T83" fmla="*/ 18 h 1158"/>
                <a:gd name="T84" fmla="*/ 1056 w 1728"/>
                <a:gd name="T85" fmla="*/ 0 h 1158"/>
                <a:gd name="T86" fmla="*/ 966 w 1728"/>
                <a:gd name="T87" fmla="*/ 24 h 1158"/>
                <a:gd name="T88" fmla="*/ 900 w 1728"/>
                <a:gd name="T89" fmla="*/ 90 h 1158"/>
                <a:gd name="T90" fmla="*/ 864 w 1728"/>
                <a:gd name="T91" fmla="*/ 66 h 1158"/>
                <a:gd name="T92" fmla="*/ 792 w 1728"/>
                <a:gd name="T93" fmla="*/ 42 h 1158"/>
                <a:gd name="T94" fmla="*/ 696 w 1728"/>
                <a:gd name="T95" fmla="*/ 42 h 1158"/>
                <a:gd name="T96" fmla="*/ 594 w 1728"/>
                <a:gd name="T97" fmla="*/ 96 h 1158"/>
                <a:gd name="T98" fmla="*/ 558 w 1728"/>
                <a:gd name="T99" fmla="*/ 138 h 1158"/>
                <a:gd name="T100" fmla="*/ 426 w 1728"/>
                <a:gd name="T101" fmla="*/ 108 h 1158"/>
                <a:gd name="T102" fmla="*/ 318 w 1728"/>
                <a:gd name="T103" fmla="*/ 126 h 1158"/>
                <a:gd name="T104" fmla="*/ 234 w 1728"/>
                <a:gd name="T105" fmla="*/ 180 h 1158"/>
                <a:gd name="T106" fmla="*/ 174 w 1728"/>
                <a:gd name="T107" fmla="*/ 258 h 1158"/>
                <a:gd name="T108" fmla="*/ 150 w 1728"/>
                <a:gd name="T109" fmla="*/ 354 h 1158"/>
                <a:gd name="T110" fmla="*/ 156 w 1728"/>
                <a:gd name="T111" fmla="*/ 384 h 1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8"/>
                <a:gd name="T169" fmla="*/ 0 h 1158"/>
                <a:gd name="T170" fmla="*/ 1728 w 1728"/>
                <a:gd name="T171" fmla="*/ 1158 h 11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8" h="1158">
                  <a:moveTo>
                    <a:pt x="156" y="384"/>
                  </a:moveTo>
                  <a:lnTo>
                    <a:pt x="96" y="402"/>
                  </a:lnTo>
                  <a:lnTo>
                    <a:pt x="42" y="438"/>
                  </a:lnTo>
                  <a:lnTo>
                    <a:pt x="12" y="486"/>
                  </a:lnTo>
                  <a:lnTo>
                    <a:pt x="6" y="516"/>
                  </a:lnTo>
                  <a:lnTo>
                    <a:pt x="0" y="546"/>
                  </a:lnTo>
                  <a:lnTo>
                    <a:pt x="6" y="588"/>
                  </a:lnTo>
                  <a:lnTo>
                    <a:pt x="24" y="624"/>
                  </a:lnTo>
                  <a:lnTo>
                    <a:pt x="48" y="654"/>
                  </a:lnTo>
                  <a:lnTo>
                    <a:pt x="84" y="678"/>
                  </a:lnTo>
                  <a:lnTo>
                    <a:pt x="48" y="732"/>
                  </a:lnTo>
                  <a:lnTo>
                    <a:pt x="42" y="756"/>
                  </a:lnTo>
                  <a:lnTo>
                    <a:pt x="36" y="786"/>
                  </a:lnTo>
                  <a:lnTo>
                    <a:pt x="42" y="816"/>
                  </a:lnTo>
                  <a:lnTo>
                    <a:pt x="48" y="852"/>
                  </a:lnTo>
                  <a:lnTo>
                    <a:pt x="90" y="900"/>
                  </a:lnTo>
                  <a:lnTo>
                    <a:pt x="144" y="936"/>
                  </a:lnTo>
                  <a:lnTo>
                    <a:pt x="174" y="942"/>
                  </a:lnTo>
                  <a:lnTo>
                    <a:pt x="210" y="948"/>
                  </a:lnTo>
                  <a:lnTo>
                    <a:pt x="222" y="948"/>
                  </a:lnTo>
                  <a:lnTo>
                    <a:pt x="234" y="948"/>
                  </a:lnTo>
                  <a:lnTo>
                    <a:pt x="282" y="1008"/>
                  </a:lnTo>
                  <a:lnTo>
                    <a:pt x="348" y="1050"/>
                  </a:lnTo>
                  <a:lnTo>
                    <a:pt x="420" y="1074"/>
                  </a:lnTo>
                  <a:lnTo>
                    <a:pt x="498" y="1086"/>
                  </a:lnTo>
                  <a:lnTo>
                    <a:pt x="582" y="1080"/>
                  </a:lnTo>
                  <a:lnTo>
                    <a:pt x="660" y="1050"/>
                  </a:lnTo>
                  <a:lnTo>
                    <a:pt x="702" y="1092"/>
                  </a:lnTo>
                  <a:lnTo>
                    <a:pt x="756" y="1128"/>
                  </a:lnTo>
                  <a:lnTo>
                    <a:pt x="816" y="1152"/>
                  </a:lnTo>
                  <a:lnTo>
                    <a:pt x="882" y="1158"/>
                  </a:lnTo>
                  <a:lnTo>
                    <a:pt x="924" y="1152"/>
                  </a:lnTo>
                  <a:lnTo>
                    <a:pt x="966" y="1146"/>
                  </a:lnTo>
                  <a:lnTo>
                    <a:pt x="1044" y="1110"/>
                  </a:lnTo>
                  <a:lnTo>
                    <a:pt x="1104" y="1056"/>
                  </a:lnTo>
                  <a:lnTo>
                    <a:pt x="1122" y="1020"/>
                  </a:lnTo>
                  <a:lnTo>
                    <a:pt x="1140" y="984"/>
                  </a:lnTo>
                  <a:lnTo>
                    <a:pt x="1200" y="1008"/>
                  </a:lnTo>
                  <a:lnTo>
                    <a:pt x="1266" y="1014"/>
                  </a:lnTo>
                  <a:lnTo>
                    <a:pt x="1314" y="1008"/>
                  </a:lnTo>
                  <a:lnTo>
                    <a:pt x="1356" y="996"/>
                  </a:lnTo>
                  <a:lnTo>
                    <a:pt x="1392" y="978"/>
                  </a:lnTo>
                  <a:lnTo>
                    <a:pt x="1428" y="954"/>
                  </a:lnTo>
                  <a:lnTo>
                    <a:pt x="1458" y="924"/>
                  </a:lnTo>
                  <a:lnTo>
                    <a:pt x="1476" y="888"/>
                  </a:lnTo>
                  <a:lnTo>
                    <a:pt x="1488" y="846"/>
                  </a:lnTo>
                  <a:lnTo>
                    <a:pt x="1494" y="804"/>
                  </a:lnTo>
                  <a:lnTo>
                    <a:pt x="1542" y="792"/>
                  </a:lnTo>
                  <a:lnTo>
                    <a:pt x="1584" y="774"/>
                  </a:lnTo>
                  <a:lnTo>
                    <a:pt x="1626" y="750"/>
                  </a:lnTo>
                  <a:lnTo>
                    <a:pt x="1662" y="720"/>
                  </a:lnTo>
                  <a:lnTo>
                    <a:pt x="1686" y="690"/>
                  </a:lnTo>
                  <a:lnTo>
                    <a:pt x="1710" y="648"/>
                  </a:lnTo>
                  <a:lnTo>
                    <a:pt x="1722" y="606"/>
                  </a:lnTo>
                  <a:lnTo>
                    <a:pt x="1728" y="564"/>
                  </a:lnTo>
                  <a:lnTo>
                    <a:pt x="1722" y="522"/>
                  </a:lnTo>
                  <a:lnTo>
                    <a:pt x="1716" y="480"/>
                  </a:lnTo>
                  <a:lnTo>
                    <a:pt x="1698" y="444"/>
                  </a:lnTo>
                  <a:lnTo>
                    <a:pt x="1674" y="408"/>
                  </a:lnTo>
                  <a:lnTo>
                    <a:pt x="1680" y="372"/>
                  </a:lnTo>
                  <a:lnTo>
                    <a:pt x="1686" y="336"/>
                  </a:lnTo>
                  <a:lnTo>
                    <a:pt x="1674" y="270"/>
                  </a:lnTo>
                  <a:lnTo>
                    <a:pt x="1644" y="216"/>
                  </a:lnTo>
                  <a:lnTo>
                    <a:pt x="1596" y="174"/>
                  </a:lnTo>
                  <a:lnTo>
                    <a:pt x="1530" y="144"/>
                  </a:lnTo>
                  <a:lnTo>
                    <a:pt x="1524" y="114"/>
                  </a:lnTo>
                  <a:lnTo>
                    <a:pt x="1506" y="84"/>
                  </a:lnTo>
                  <a:lnTo>
                    <a:pt x="1464" y="42"/>
                  </a:lnTo>
                  <a:lnTo>
                    <a:pt x="1410" y="12"/>
                  </a:lnTo>
                  <a:lnTo>
                    <a:pt x="1338" y="0"/>
                  </a:lnTo>
                  <a:lnTo>
                    <a:pt x="1296" y="6"/>
                  </a:lnTo>
                  <a:lnTo>
                    <a:pt x="1260" y="18"/>
                  </a:lnTo>
                  <a:lnTo>
                    <a:pt x="1224" y="36"/>
                  </a:lnTo>
                  <a:lnTo>
                    <a:pt x="1194" y="60"/>
                  </a:lnTo>
                  <a:lnTo>
                    <a:pt x="1164" y="36"/>
                  </a:lnTo>
                  <a:lnTo>
                    <a:pt x="1134" y="18"/>
                  </a:lnTo>
                  <a:lnTo>
                    <a:pt x="1098" y="6"/>
                  </a:lnTo>
                  <a:lnTo>
                    <a:pt x="1056" y="0"/>
                  </a:lnTo>
                  <a:lnTo>
                    <a:pt x="1008" y="6"/>
                  </a:lnTo>
                  <a:lnTo>
                    <a:pt x="966" y="24"/>
                  </a:lnTo>
                  <a:lnTo>
                    <a:pt x="930" y="54"/>
                  </a:lnTo>
                  <a:lnTo>
                    <a:pt x="900" y="90"/>
                  </a:lnTo>
                  <a:lnTo>
                    <a:pt x="864" y="66"/>
                  </a:lnTo>
                  <a:lnTo>
                    <a:pt x="828" y="48"/>
                  </a:lnTo>
                  <a:lnTo>
                    <a:pt x="792" y="42"/>
                  </a:lnTo>
                  <a:lnTo>
                    <a:pt x="750" y="36"/>
                  </a:lnTo>
                  <a:lnTo>
                    <a:pt x="696" y="42"/>
                  </a:lnTo>
                  <a:lnTo>
                    <a:pt x="642" y="60"/>
                  </a:lnTo>
                  <a:lnTo>
                    <a:pt x="594" y="96"/>
                  </a:lnTo>
                  <a:lnTo>
                    <a:pt x="558" y="138"/>
                  </a:lnTo>
                  <a:lnTo>
                    <a:pt x="492" y="114"/>
                  </a:lnTo>
                  <a:lnTo>
                    <a:pt x="426" y="108"/>
                  </a:lnTo>
                  <a:lnTo>
                    <a:pt x="372" y="114"/>
                  </a:lnTo>
                  <a:lnTo>
                    <a:pt x="318" y="126"/>
                  </a:lnTo>
                  <a:lnTo>
                    <a:pt x="270" y="150"/>
                  </a:lnTo>
                  <a:lnTo>
                    <a:pt x="234" y="180"/>
                  </a:lnTo>
                  <a:lnTo>
                    <a:pt x="198" y="216"/>
                  </a:lnTo>
                  <a:lnTo>
                    <a:pt x="174" y="258"/>
                  </a:lnTo>
                  <a:lnTo>
                    <a:pt x="156" y="306"/>
                  </a:lnTo>
                  <a:lnTo>
                    <a:pt x="150" y="354"/>
                  </a:lnTo>
                  <a:lnTo>
                    <a:pt x="156" y="372"/>
                  </a:lnTo>
                  <a:lnTo>
                    <a:pt x="156" y="384"/>
                  </a:lnTo>
                  <a:close/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3" name="Freeform 146"/>
            <p:cNvSpPr>
              <a:spLocks/>
            </p:cNvSpPr>
            <p:nvPr/>
          </p:nvSpPr>
          <p:spPr bwMode="auto">
            <a:xfrm>
              <a:off x="3054" y="1108"/>
              <a:ext cx="104" cy="24"/>
            </a:xfrm>
            <a:custGeom>
              <a:avLst/>
              <a:gdLst>
                <a:gd name="T0" fmla="*/ 0 w 102"/>
                <a:gd name="T1" fmla="*/ 0 h 24"/>
                <a:gd name="T2" fmla="*/ 48 w 102"/>
                <a:gd name="T3" fmla="*/ 18 h 24"/>
                <a:gd name="T4" fmla="*/ 90 w 102"/>
                <a:gd name="T5" fmla="*/ 24 h 24"/>
                <a:gd name="T6" fmla="*/ 96 w 102"/>
                <a:gd name="T7" fmla="*/ 24 h 24"/>
                <a:gd name="T8" fmla="*/ 102 w 102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4"/>
                <a:gd name="T17" fmla="*/ 102 w 10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4">
                  <a:moveTo>
                    <a:pt x="0" y="0"/>
                  </a:moveTo>
                  <a:lnTo>
                    <a:pt x="48" y="18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102" y="24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4" name="Freeform 147"/>
            <p:cNvSpPr>
              <a:spLocks/>
            </p:cNvSpPr>
            <p:nvPr/>
          </p:nvSpPr>
          <p:spPr bwMode="auto">
            <a:xfrm>
              <a:off x="3204" y="1366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24 w 42"/>
                <a:gd name="T3" fmla="*/ 6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12"/>
                  </a:moveTo>
                  <a:lnTo>
                    <a:pt x="24" y="6"/>
                  </a:lnTo>
                  <a:lnTo>
                    <a:pt x="4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5" name="Freeform 148"/>
            <p:cNvSpPr>
              <a:spLocks/>
            </p:cNvSpPr>
            <p:nvPr/>
          </p:nvSpPr>
          <p:spPr bwMode="auto">
            <a:xfrm>
              <a:off x="3602" y="1431"/>
              <a:ext cx="30" cy="49"/>
            </a:xfrm>
            <a:custGeom>
              <a:avLst/>
              <a:gdLst>
                <a:gd name="T0" fmla="*/ 0 w 30"/>
                <a:gd name="T1" fmla="*/ 0 h 48"/>
                <a:gd name="T2" fmla="*/ 12 w 30"/>
                <a:gd name="T3" fmla="*/ 24 h 48"/>
                <a:gd name="T4" fmla="*/ 3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0" y="0"/>
                  </a:moveTo>
                  <a:lnTo>
                    <a:pt x="12" y="24"/>
                  </a:lnTo>
                  <a:lnTo>
                    <a:pt x="3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6" name="Freeform 149"/>
            <p:cNvSpPr>
              <a:spLocks/>
            </p:cNvSpPr>
            <p:nvPr/>
          </p:nvSpPr>
          <p:spPr bwMode="auto">
            <a:xfrm>
              <a:off x="4110" y="1361"/>
              <a:ext cx="14" cy="53"/>
            </a:xfrm>
            <a:custGeom>
              <a:avLst/>
              <a:gdLst>
                <a:gd name="T0" fmla="*/ 0 w 12"/>
                <a:gd name="T1" fmla="*/ 54 h 54"/>
                <a:gd name="T2" fmla="*/ 6 w 12"/>
                <a:gd name="T3" fmla="*/ 30 h 54"/>
                <a:gd name="T4" fmla="*/ 12 w 12"/>
                <a:gd name="T5" fmla="*/ 0 h 54"/>
                <a:gd name="T6" fmla="*/ 0 60000 65536"/>
                <a:gd name="T7" fmla="*/ 0 60000 65536"/>
                <a:gd name="T8" fmla="*/ 0 60000 65536"/>
                <a:gd name="T9" fmla="*/ 0 w 12"/>
                <a:gd name="T10" fmla="*/ 0 h 54"/>
                <a:gd name="T11" fmla="*/ 12 w 12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4">
                  <a:moveTo>
                    <a:pt x="0" y="54"/>
                  </a:moveTo>
                  <a:lnTo>
                    <a:pt x="6" y="30"/>
                  </a:lnTo>
                  <a:lnTo>
                    <a:pt x="12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7" name="Freeform 150"/>
            <p:cNvSpPr>
              <a:spLocks/>
            </p:cNvSpPr>
            <p:nvPr/>
          </p:nvSpPr>
          <p:spPr bwMode="auto">
            <a:xfrm>
              <a:off x="4339" y="1047"/>
              <a:ext cx="127" cy="186"/>
            </a:xfrm>
            <a:custGeom>
              <a:avLst/>
              <a:gdLst>
                <a:gd name="T0" fmla="*/ 126 w 126"/>
                <a:gd name="T1" fmla="*/ 186 h 186"/>
                <a:gd name="T2" fmla="*/ 126 w 126"/>
                <a:gd name="T3" fmla="*/ 186 h 186"/>
                <a:gd name="T4" fmla="*/ 120 w 126"/>
                <a:gd name="T5" fmla="*/ 126 h 186"/>
                <a:gd name="T6" fmla="*/ 90 w 126"/>
                <a:gd name="T7" fmla="*/ 78 h 186"/>
                <a:gd name="T8" fmla="*/ 54 w 126"/>
                <a:gd name="T9" fmla="*/ 30 h 186"/>
                <a:gd name="T10" fmla="*/ 0 w 126"/>
                <a:gd name="T11" fmla="*/ 0 h 1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86"/>
                <a:gd name="T20" fmla="*/ 126 w 126"/>
                <a:gd name="T21" fmla="*/ 186 h 1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86">
                  <a:moveTo>
                    <a:pt x="126" y="186"/>
                  </a:moveTo>
                  <a:lnTo>
                    <a:pt x="126" y="186"/>
                  </a:lnTo>
                  <a:lnTo>
                    <a:pt x="120" y="126"/>
                  </a:lnTo>
                  <a:lnTo>
                    <a:pt x="90" y="78"/>
                  </a:lnTo>
                  <a:lnTo>
                    <a:pt x="54" y="30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8" name="Freeform 151"/>
            <p:cNvSpPr>
              <a:spLocks/>
            </p:cNvSpPr>
            <p:nvPr/>
          </p:nvSpPr>
          <p:spPr bwMode="auto">
            <a:xfrm>
              <a:off x="4586" y="838"/>
              <a:ext cx="60" cy="72"/>
            </a:xfrm>
            <a:custGeom>
              <a:avLst/>
              <a:gdLst>
                <a:gd name="T0" fmla="*/ 0 w 60"/>
                <a:gd name="T1" fmla="*/ 72 h 72"/>
                <a:gd name="T2" fmla="*/ 30 w 60"/>
                <a:gd name="T3" fmla="*/ 42 h 72"/>
                <a:gd name="T4" fmla="*/ 60 w 60"/>
                <a:gd name="T5" fmla="*/ 0 h 72"/>
                <a:gd name="T6" fmla="*/ 0 60000 65536"/>
                <a:gd name="T7" fmla="*/ 0 60000 65536"/>
                <a:gd name="T8" fmla="*/ 0 60000 65536"/>
                <a:gd name="T9" fmla="*/ 0 w 60"/>
                <a:gd name="T10" fmla="*/ 0 h 72"/>
                <a:gd name="T11" fmla="*/ 60 w 60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72">
                  <a:moveTo>
                    <a:pt x="0" y="72"/>
                  </a:moveTo>
                  <a:lnTo>
                    <a:pt x="30" y="42"/>
                  </a:lnTo>
                  <a:lnTo>
                    <a:pt x="6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49" name="Freeform 152"/>
            <p:cNvSpPr>
              <a:spLocks/>
            </p:cNvSpPr>
            <p:nvPr/>
          </p:nvSpPr>
          <p:spPr bwMode="auto">
            <a:xfrm>
              <a:off x="4500" y="573"/>
              <a:ext cx="7" cy="37"/>
            </a:xfrm>
            <a:custGeom>
              <a:avLst/>
              <a:gdLst>
                <a:gd name="T0" fmla="*/ 6 w 6"/>
                <a:gd name="T1" fmla="*/ 36 h 36"/>
                <a:gd name="T2" fmla="*/ 6 w 6"/>
                <a:gd name="T3" fmla="*/ 36 h 36"/>
                <a:gd name="T4" fmla="*/ 6 w 6"/>
                <a:gd name="T5" fmla="*/ 30 h 36"/>
                <a:gd name="T6" fmla="*/ 6 w 6"/>
                <a:gd name="T7" fmla="*/ 18 h 36"/>
                <a:gd name="T8" fmla="*/ 0 w 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6"/>
                <a:gd name="T17" fmla="*/ 6 w 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6">
                  <a:moveTo>
                    <a:pt x="6" y="36"/>
                  </a:moveTo>
                  <a:lnTo>
                    <a:pt x="6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0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50" name="Freeform 153"/>
            <p:cNvSpPr>
              <a:spLocks/>
            </p:cNvSpPr>
            <p:nvPr/>
          </p:nvSpPr>
          <p:spPr bwMode="auto">
            <a:xfrm>
              <a:off x="4135" y="491"/>
              <a:ext cx="30" cy="47"/>
            </a:xfrm>
            <a:custGeom>
              <a:avLst/>
              <a:gdLst>
                <a:gd name="T0" fmla="*/ 30 w 30"/>
                <a:gd name="T1" fmla="*/ 0 h 48"/>
                <a:gd name="T2" fmla="*/ 12 w 30"/>
                <a:gd name="T3" fmla="*/ 24 h 48"/>
                <a:gd name="T4" fmla="*/ 0 w 30"/>
                <a:gd name="T5" fmla="*/ 48 h 48"/>
                <a:gd name="T6" fmla="*/ 0 60000 65536"/>
                <a:gd name="T7" fmla="*/ 0 60000 65536"/>
                <a:gd name="T8" fmla="*/ 0 60000 65536"/>
                <a:gd name="T9" fmla="*/ 0 w 30"/>
                <a:gd name="T10" fmla="*/ 0 h 48"/>
                <a:gd name="T11" fmla="*/ 30 w 30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48">
                  <a:moveTo>
                    <a:pt x="30" y="0"/>
                  </a:moveTo>
                  <a:lnTo>
                    <a:pt x="12" y="24"/>
                  </a:lnTo>
                  <a:lnTo>
                    <a:pt x="0" y="48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51" name="Line 154"/>
            <p:cNvSpPr>
              <a:spLocks noChangeShapeType="1"/>
            </p:cNvSpPr>
            <p:nvPr/>
          </p:nvSpPr>
          <p:spPr bwMode="auto">
            <a:xfrm flipH="1">
              <a:off x="3853" y="520"/>
              <a:ext cx="18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52" name="Line 155"/>
            <p:cNvSpPr>
              <a:spLocks noChangeShapeType="1"/>
            </p:cNvSpPr>
            <p:nvPr/>
          </p:nvSpPr>
          <p:spPr bwMode="auto">
            <a:xfrm flipH="1" flipV="1">
              <a:off x="3530" y="567"/>
              <a:ext cx="53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53" name="Freeform 156"/>
            <p:cNvSpPr>
              <a:spLocks/>
            </p:cNvSpPr>
            <p:nvPr/>
          </p:nvSpPr>
          <p:spPr bwMode="auto">
            <a:xfrm>
              <a:off x="3128" y="814"/>
              <a:ext cx="5" cy="41"/>
            </a:xfrm>
            <a:custGeom>
              <a:avLst/>
              <a:gdLst>
                <a:gd name="T0" fmla="*/ 0 w 6"/>
                <a:gd name="T1" fmla="*/ 0 h 42"/>
                <a:gd name="T2" fmla="*/ 6 w 6"/>
                <a:gd name="T3" fmla="*/ 18 h 42"/>
                <a:gd name="T4" fmla="*/ 6 w 6"/>
                <a:gd name="T5" fmla="*/ 42 h 42"/>
                <a:gd name="T6" fmla="*/ 0 60000 65536"/>
                <a:gd name="T7" fmla="*/ 0 60000 65536"/>
                <a:gd name="T8" fmla="*/ 0 60000 65536"/>
                <a:gd name="T9" fmla="*/ 0 w 6"/>
                <a:gd name="T10" fmla="*/ 0 h 42"/>
                <a:gd name="T11" fmla="*/ 6 w 6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42">
                  <a:moveTo>
                    <a:pt x="0" y="0"/>
                  </a:moveTo>
                  <a:lnTo>
                    <a:pt x="6" y="18"/>
                  </a:lnTo>
                  <a:lnTo>
                    <a:pt x="6" y="42"/>
                  </a:lnTo>
                </a:path>
              </a:pathLst>
            </a:custGeom>
            <a:solidFill>
              <a:srgbClr val="DEF3FA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a typeface="Kozuka Gothic Pro L" charset="0"/>
                <a:cs typeface="Kozuka Gothic Pro L" charset="0"/>
              </a:endParaRPr>
            </a:p>
          </p:txBody>
        </p:sp>
      </p:grpSp>
      <p:sp>
        <p:nvSpPr>
          <p:cNvPr id="154" name="Text Box 157"/>
          <p:cNvSpPr txBox="1">
            <a:spLocks noChangeArrowheads="1"/>
          </p:cNvSpPr>
          <p:nvPr/>
        </p:nvSpPr>
        <p:spPr bwMode="auto">
          <a:xfrm>
            <a:off x="2679700" y="3852863"/>
            <a:ext cx="93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ＭＳ Ｐゴシック" charset="-128"/>
                <a:cs typeface="ＭＳ Ｐゴシック" charset="-128"/>
              </a:rPr>
              <a:t>Campus</a:t>
            </a:r>
          </a:p>
        </p:txBody>
      </p:sp>
      <p:sp>
        <p:nvSpPr>
          <p:cNvPr id="155" name="Freeform 158"/>
          <p:cNvSpPr>
            <a:spLocks/>
          </p:cNvSpPr>
          <p:nvPr/>
        </p:nvSpPr>
        <p:spPr bwMode="auto">
          <a:xfrm>
            <a:off x="2257425" y="3098800"/>
            <a:ext cx="5384800" cy="1917700"/>
          </a:xfrm>
          <a:custGeom>
            <a:avLst/>
            <a:gdLst/>
            <a:ahLst/>
            <a:cxnLst>
              <a:cxn ang="0">
                <a:pos x="176" y="816"/>
              </a:cxn>
              <a:cxn ang="0">
                <a:pos x="1280" y="720"/>
              </a:cxn>
              <a:cxn ang="0">
                <a:pos x="2432" y="144"/>
              </a:cxn>
              <a:cxn ang="0">
                <a:pos x="3344" y="48"/>
              </a:cxn>
              <a:cxn ang="0">
                <a:pos x="3776" y="432"/>
              </a:cxn>
              <a:cxn ang="0">
                <a:pos x="3440" y="1152"/>
              </a:cxn>
              <a:cxn ang="0">
                <a:pos x="2864" y="1440"/>
              </a:cxn>
              <a:cxn ang="0">
                <a:pos x="1904" y="1200"/>
              </a:cxn>
              <a:cxn ang="0">
                <a:pos x="1088" y="1248"/>
              </a:cxn>
              <a:cxn ang="0">
                <a:pos x="224" y="1056"/>
              </a:cxn>
              <a:cxn ang="0">
                <a:pos x="176" y="816"/>
              </a:cxn>
            </a:cxnLst>
            <a:rect l="0" t="0" r="r" b="b"/>
            <a:pathLst>
              <a:path w="3792" h="1448">
                <a:moveTo>
                  <a:pt x="176" y="816"/>
                </a:moveTo>
                <a:cubicBezTo>
                  <a:pt x="352" y="760"/>
                  <a:pt x="904" y="832"/>
                  <a:pt x="1280" y="720"/>
                </a:cubicBezTo>
                <a:cubicBezTo>
                  <a:pt x="1656" y="608"/>
                  <a:pt x="2088" y="256"/>
                  <a:pt x="2432" y="144"/>
                </a:cubicBezTo>
                <a:cubicBezTo>
                  <a:pt x="2776" y="32"/>
                  <a:pt x="3120" y="0"/>
                  <a:pt x="3344" y="48"/>
                </a:cubicBezTo>
                <a:cubicBezTo>
                  <a:pt x="3568" y="96"/>
                  <a:pt x="3760" y="248"/>
                  <a:pt x="3776" y="432"/>
                </a:cubicBezTo>
                <a:cubicBezTo>
                  <a:pt x="3792" y="616"/>
                  <a:pt x="3592" y="984"/>
                  <a:pt x="3440" y="1152"/>
                </a:cubicBezTo>
                <a:cubicBezTo>
                  <a:pt x="3288" y="1320"/>
                  <a:pt x="3120" y="1432"/>
                  <a:pt x="2864" y="1440"/>
                </a:cubicBezTo>
                <a:cubicBezTo>
                  <a:pt x="2608" y="1448"/>
                  <a:pt x="2200" y="1232"/>
                  <a:pt x="1904" y="1200"/>
                </a:cubicBezTo>
                <a:cubicBezTo>
                  <a:pt x="1608" y="1168"/>
                  <a:pt x="1368" y="1272"/>
                  <a:pt x="1088" y="1248"/>
                </a:cubicBezTo>
                <a:cubicBezTo>
                  <a:pt x="808" y="1224"/>
                  <a:pt x="376" y="1128"/>
                  <a:pt x="224" y="1056"/>
                </a:cubicBezTo>
                <a:cubicBezTo>
                  <a:pt x="72" y="984"/>
                  <a:pt x="0" y="872"/>
                  <a:pt x="176" y="816"/>
                </a:cubicBezTo>
                <a:close/>
              </a:path>
            </a:pathLst>
          </a:custGeom>
          <a:gradFill rotWithShape="1">
            <a:gsLst>
              <a:gs pos="0">
                <a:srgbClr val="FFFF00">
                  <a:gamma/>
                  <a:tint val="21176"/>
                  <a:invGamma/>
                </a:srgbClr>
              </a:gs>
              <a:gs pos="50000">
                <a:srgbClr val="FFFF00">
                  <a:alpha val="39000"/>
                </a:srgbClr>
              </a:gs>
              <a:gs pos="100000">
                <a:srgbClr val="FFFF00">
                  <a:gamma/>
                  <a:tint val="21176"/>
                  <a:invGamma/>
                </a:srgbClr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ea typeface="ＭＳ Ｐゴシック" pitchFamily="-107" charset="-128"/>
              <a:cs typeface="+mn-cs"/>
            </a:endParaRPr>
          </a:p>
        </p:txBody>
      </p:sp>
      <p:sp>
        <p:nvSpPr>
          <p:cNvPr id="158" name="Text Box 161"/>
          <p:cNvSpPr txBox="1">
            <a:spLocks noChangeArrowheads="1"/>
          </p:cNvSpPr>
          <p:nvPr/>
        </p:nvSpPr>
        <p:spPr bwMode="auto">
          <a:xfrm>
            <a:off x="4899025" y="38608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a typeface="ＭＳ Ｐゴシック" charset="-128"/>
                <a:cs typeface="ＭＳ Ｐゴシック" charset="-128"/>
              </a:rPr>
              <a:t>My GENI Slice</a:t>
            </a:r>
          </a:p>
        </p:txBody>
      </p:sp>
      <p:pic>
        <p:nvPicPr>
          <p:cNvPr id="159" name="Picture 2" descr="MCj04158000000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90600" y="3657600"/>
            <a:ext cx="1317495" cy="158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Rounded Rectangular Callout 160"/>
          <p:cNvSpPr/>
          <p:nvPr/>
        </p:nvSpPr>
        <p:spPr>
          <a:xfrm>
            <a:off x="685800" y="2819400"/>
            <a:ext cx="2590800" cy="688848"/>
          </a:xfrm>
          <a:prstGeom prst="wedgeRoundRectCallout">
            <a:avLst>
              <a:gd name="adj1" fmla="val -19503"/>
              <a:gd name="adj2" fmla="val 6649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685800" y="2895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ea typeface="ＭＳ Ｐゴシック" charset="-128"/>
                <a:cs typeface="ＭＳ Ｐゴシック" charset="-128"/>
              </a:rPr>
              <a:t>My slice contains slivers from many aggregates.</a:t>
            </a:r>
          </a:p>
        </p:txBody>
      </p:sp>
    </p:spTree>
    <p:extLst>
      <p:ext uri="{BB962C8B-B14F-4D97-AF65-F5344CB8AC3E}">
        <p14:creationId xmlns:p14="http://schemas.microsoft.com/office/powerpoint/2010/main" val="10935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1981200"/>
          </a:xfrm>
        </p:spPr>
        <p:txBody>
          <a:bodyPr/>
          <a:lstStyle/>
          <a:p>
            <a:r>
              <a:rPr lang="en-US" sz="2400" b="1" dirty="0" err="1">
                <a:latin typeface="Arial" charset="0"/>
                <a:ea typeface="Kozuka Gothic Pro L" charset="0"/>
              </a:rPr>
              <a:t>RSpecs</a:t>
            </a:r>
            <a:r>
              <a:rPr lang="en-US" sz="2400" b="1" dirty="0">
                <a:latin typeface="Arial" charset="0"/>
                <a:ea typeface="Kozuka Gothic Pro L" charset="0"/>
              </a:rPr>
              <a:t>:</a:t>
            </a:r>
            <a:r>
              <a:rPr lang="en-US" sz="2400" dirty="0">
                <a:latin typeface="Arial" charset="0"/>
                <a:ea typeface="Kozuka Gothic Pro L" charset="0"/>
              </a:rPr>
              <a:t> Lingua franca for describing and requesting resources</a:t>
            </a:r>
          </a:p>
          <a:p>
            <a:pPr lvl="1"/>
            <a:r>
              <a:rPr lang="en-US" sz="2000" b="1" dirty="0">
                <a:latin typeface="Arial" charset="0"/>
                <a:ea typeface="Kozuka Gothic Pro L" charset="0"/>
              </a:rPr>
              <a:t>“Machine language” </a:t>
            </a:r>
            <a:r>
              <a:rPr lang="en-US" sz="2000" dirty="0">
                <a:latin typeface="Arial" charset="0"/>
                <a:ea typeface="Kozuka Gothic Pro L" charset="0"/>
              </a:rPr>
              <a:t>for negotiating resources between experiment and aggregate</a:t>
            </a:r>
          </a:p>
          <a:p>
            <a:pPr lvl="1"/>
            <a:r>
              <a:rPr lang="en-US" sz="2000" dirty="0">
                <a:latin typeface="Arial" charset="0"/>
                <a:ea typeface="Kozuka Gothic Pro L" charset="0"/>
              </a:rPr>
              <a:t>Experimenter tools eliminate the need for most experimenters to write or read </a:t>
            </a:r>
            <a:r>
              <a:rPr lang="en-US" sz="2000" dirty="0" err="1">
                <a:latin typeface="Arial" charset="0"/>
                <a:ea typeface="Kozuka Gothic Pro L" charset="0"/>
              </a:rPr>
              <a:t>RSpec</a:t>
            </a:r>
            <a:endParaRPr lang="en-US" sz="2000" dirty="0">
              <a:latin typeface="Arial" charset="0"/>
              <a:ea typeface="Kozuka Gothic Pro L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50900" y="3867120"/>
            <a:ext cx="7696200" cy="2209800"/>
          </a:xfrm>
          <a:prstGeom prst="rect">
            <a:avLst/>
          </a:prstGeom>
          <a:solidFill>
            <a:srgbClr val="DCCFB6"/>
          </a:solidFill>
          <a:ln>
            <a:noFill/>
          </a:ln>
          <a:extLst/>
        </p:spPr>
        <p:txBody>
          <a:bodyPr wrap="none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&lt;?xml version="1.0" encoding="UTF-8"?&gt;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&lt;</a:t>
            </a:r>
            <a:r>
              <a:rPr lang="en-US" sz="1200" dirty="0" err="1">
                <a:latin typeface="Courier" charset="0"/>
                <a:cs typeface="Courier" charset="0"/>
              </a:rPr>
              <a:t>rspec</a:t>
            </a:r>
            <a:r>
              <a:rPr lang="en-US" sz="1200" dirty="0">
                <a:latin typeface="Courier" charset="0"/>
                <a:cs typeface="Courier" charset="0"/>
              </a:rPr>
              <a:t> </a:t>
            </a:r>
            <a:r>
              <a:rPr lang="en-US" sz="1200" dirty="0" err="1">
                <a:latin typeface="Courier" charset="0"/>
                <a:cs typeface="Courier" charset="0"/>
              </a:rPr>
              <a:t>xmlns</a:t>
            </a:r>
            <a:r>
              <a:rPr lang="en-US" sz="1200" dirty="0">
                <a:latin typeface="Courier" charset="0"/>
                <a:cs typeface="Courier" charset="0"/>
              </a:rPr>
              <a:t>="http://</a:t>
            </a:r>
            <a:r>
              <a:rPr lang="en-US" sz="1200" dirty="0" err="1">
                <a:latin typeface="Courier" charset="0"/>
                <a:cs typeface="Courier" charset="0"/>
              </a:rPr>
              <a:t>www.protogeni.net</a:t>
            </a:r>
            <a:r>
              <a:rPr lang="en-US" sz="1200" dirty="0">
                <a:latin typeface="Courier" charset="0"/>
                <a:cs typeface="Courier" charset="0"/>
              </a:rPr>
              <a:t>/resources/</a:t>
            </a:r>
            <a:r>
              <a:rPr lang="en-US" sz="1200" dirty="0" err="1">
                <a:latin typeface="Courier" charset="0"/>
                <a:cs typeface="Courier" charset="0"/>
              </a:rPr>
              <a:t>rspec</a:t>
            </a:r>
            <a:r>
              <a:rPr lang="en-US" sz="1200" dirty="0">
                <a:latin typeface="Courier" charset="0"/>
                <a:cs typeface="Courier" charset="0"/>
              </a:rPr>
              <a:t>/2"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   </a:t>
            </a:r>
            <a:r>
              <a:rPr lang="en-US" sz="1200" dirty="0" err="1">
                <a:latin typeface="Courier" charset="0"/>
                <a:cs typeface="Courier" charset="0"/>
              </a:rPr>
              <a:t>xmlns:xsi</a:t>
            </a:r>
            <a:r>
              <a:rPr lang="en-US" sz="1200" dirty="0">
                <a:latin typeface="Courier" charset="0"/>
                <a:cs typeface="Courier" charset="0"/>
              </a:rPr>
              <a:t>="http://www.w3.org/2001/</a:t>
            </a:r>
            <a:r>
              <a:rPr lang="en-US" sz="1200" dirty="0" err="1">
                <a:latin typeface="Courier" charset="0"/>
                <a:cs typeface="Courier" charset="0"/>
              </a:rPr>
              <a:t>XMLSchema</a:t>
            </a:r>
            <a:r>
              <a:rPr lang="en-US" sz="1200" dirty="0">
                <a:latin typeface="Courier" charset="0"/>
                <a:cs typeface="Courier" charset="0"/>
              </a:rPr>
              <a:t>-instance"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   </a:t>
            </a:r>
            <a:r>
              <a:rPr lang="en-US" sz="1200" dirty="0" err="1">
                <a:latin typeface="Courier" charset="0"/>
                <a:cs typeface="Courier" charset="0"/>
              </a:rPr>
              <a:t>xsi:schemaLocation</a:t>
            </a:r>
            <a:r>
              <a:rPr lang="en-US" sz="1200" dirty="0">
                <a:latin typeface="Courier" charset="0"/>
                <a:cs typeface="Courier" charset="0"/>
              </a:rPr>
              <a:t>="http://</a:t>
            </a:r>
            <a:r>
              <a:rPr lang="en-US" sz="1200" dirty="0" err="1">
                <a:latin typeface="Courier" charset="0"/>
                <a:cs typeface="Courier" charset="0"/>
              </a:rPr>
              <a:t>www.protogeni.net</a:t>
            </a:r>
            <a:r>
              <a:rPr lang="en-US" sz="1200" dirty="0">
                <a:latin typeface="Courier" charset="0"/>
                <a:cs typeface="Courier" charset="0"/>
              </a:rPr>
              <a:t>/resources/</a:t>
            </a:r>
            <a:r>
              <a:rPr lang="en-US" sz="1200" dirty="0" err="1">
                <a:latin typeface="Courier" charset="0"/>
                <a:cs typeface="Courier" charset="0"/>
              </a:rPr>
              <a:t>rspec</a:t>
            </a:r>
            <a:r>
              <a:rPr lang="en-US" sz="1200" dirty="0">
                <a:latin typeface="Courier" charset="0"/>
                <a:cs typeface="Courier" charset="0"/>
              </a:rPr>
              <a:t>/2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                       http://</a:t>
            </a:r>
            <a:r>
              <a:rPr lang="en-US" sz="1200" dirty="0" err="1">
                <a:latin typeface="Courier" charset="0"/>
                <a:cs typeface="Courier" charset="0"/>
              </a:rPr>
              <a:t>www.protogeni.net</a:t>
            </a:r>
            <a:r>
              <a:rPr lang="en-US" sz="1200" dirty="0">
                <a:latin typeface="Courier" charset="0"/>
                <a:cs typeface="Courier" charset="0"/>
              </a:rPr>
              <a:t>/resources/</a:t>
            </a:r>
            <a:r>
              <a:rPr lang="en-US" sz="1200" dirty="0" err="1">
                <a:latin typeface="Courier" charset="0"/>
                <a:cs typeface="Courier" charset="0"/>
              </a:rPr>
              <a:t>rspec</a:t>
            </a:r>
            <a:r>
              <a:rPr lang="en-US" sz="1200" dirty="0">
                <a:latin typeface="Courier" charset="0"/>
                <a:cs typeface="Courier" charset="0"/>
              </a:rPr>
              <a:t>/2/</a:t>
            </a:r>
            <a:r>
              <a:rPr lang="en-US" sz="1200" dirty="0" err="1">
                <a:latin typeface="Courier" charset="0"/>
                <a:cs typeface="Courier" charset="0"/>
              </a:rPr>
              <a:t>request.xsd</a:t>
            </a:r>
            <a:r>
              <a:rPr lang="en-US" sz="1200" dirty="0">
                <a:latin typeface="Courier" charset="0"/>
                <a:cs typeface="Courier" charset="0"/>
              </a:rPr>
              <a:t>"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   type="request" &gt;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&lt;node </a:t>
            </a:r>
            <a:r>
              <a:rPr lang="en-US" sz="1200" dirty="0" err="1">
                <a:latin typeface="Courier" charset="0"/>
                <a:cs typeface="Courier" charset="0"/>
              </a:rPr>
              <a:t>client_id</a:t>
            </a:r>
            <a:r>
              <a:rPr lang="en-US" sz="1200" dirty="0">
                <a:latin typeface="Courier" charset="0"/>
                <a:cs typeface="Courier" charset="0"/>
              </a:rPr>
              <a:t>="my-node"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    exclusive="true"&gt;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  &lt;</a:t>
            </a:r>
            <a:r>
              <a:rPr lang="en-US" sz="1200" dirty="0" err="1">
                <a:latin typeface="Courier" charset="0"/>
                <a:cs typeface="Courier" charset="0"/>
              </a:rPr>
              <a:t>sliver_type</a:t>
            </a:r>
            <a:r>
              <a:rPr lang="en-US" sz="1200" dirty="0">
                <a:latin typeface="Courier" charset="0"/>
                <a:cs typeface="Courier" charset="0"/>
              </a:rPr>
              <a:t> name="raw-pc" /&gt;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  &lt;/node&gt;</a:t>
            </a:r>
          </a:p>
          <a:p>
            <a:pPr eaLnBrk="1" hangingPunct="1"/>
            <a:r>
              <a:rPr lang="en-US" sz="1200" dirty="0">
                <a:latin typeface="Courier" charset="0"/>
                <a:cs typeface="Courier" charset="0"/>
              </a:rPr>
              <a:t>&lt;/</a:t>
            </a:r>
            <a:r>
              <a:rPr lang="en-US" sz="1200" dirty="0" err="1">
                <a:latin typeface="Courier" charset="0"/>
                <a:cs typeface="Courier" charset="0"/>
              </a:rPr>
              <a:t>rspec</a:t>
            </a:r>
            <a:r>
              <a:rPr lang="en-US" sz="1200" dirty="0">
                <a:latin typeface="Courier" charset="0"/>
                <a:cs typeface="Courier" charset="0"/>
              </a:rPr>
              <a:t>&gt;</a:t>
            </a:r>
            <a:endParaRPr lang="en-US" sz="12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24400" y="5605462"/>
            <a:ext cx="3644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r>
              <a:rPr lang="en-US" sz="1600" b="1"/>
              <a:t>RSpec for requesting a single node</a:t>
            </a:r>
          </a:p>
        </p:txBody>
      </p:sp>
    </p:spTree>
    <p:extLst>
      <p:ext uri="{BB962C8B-B14F-4D97-AF65-F5344CB8AC3E}">
        <p14:creationId xmlns:p14="http://schemas.microsoft.com/office/powerpoint/2010/main" val="15756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Reserving Resources using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RSpecs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and the AM API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126672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595959"/>
                </a:solidFill>
              </a:rPr>
              <a:t>Experimenter </a:t>
            </a:r>
            <a:r>
              <a:rPr lang="en-US" sz="1800" b="1" dirty="0">
                <a:solidFill>
                  <a:srgbClr val="FF6600"/>
                </a:solidFill>
              </a:rPr>
              <a:t>tools</a:t>
            </a:r>
            <a:r>
              <a:rPr lang="en-US" sz="1800" dirty="0">
                <a:solidFill>
                  <a:srgbClr val="FF6600"/>
                </a:solidFill>
              </a:rPr>
              <a:t> </a:t>
            </a:r>
            <a:r>
              <a:rPr lang="en-US" sz="1800" dirty="0">
                <a:solidFill>
                  <a:srgbClr val="595959"/>
                </a:solidFill>
              </a:rPr>
              <a:t>and </a:t>
            </a:r>
            <a:r>
              <a:rPr lang="en-US" sz="1800" b="1" dirty="0">
                <a:solidFill>
                  <a:srgbClr val="FF6600"/>
                </a:solidFill>
              </a:rPr>
              <a:t>aggregates</a:t>
            </a:r>
            <a:r>
              <a:rPr lang="en-US" sz="1800" dirty="0">
                <a:solidFill>
                  <a:srgbClr val="FF6600"/>
                </a:solidFill>
              </a:rPr>
              <a:t> </a:t>
            </a:r>
            <a:r>
              <a:rPr lang="en-US" sz="1800" b="1" dirty="0">
                <a:solidFill>
                  <a:srgbClr val="FF6600"/>
                </a:solidFill>
              </a:rPr>
              <a:t>talk</a:t>
            </a:r>
            <a:r>
              <a:rPr lang="en-US" sz="1800" dirty="0">
                <a:solidFill>
                  <a:srgbClr val="595959"/>
                </a:solidFill>
              </a:rPr>
              <a:t> to each other </a:t>
            </a:r>
            <a:r>
              <a:rPr lang="en-US" sz="1800" b="1" dirty="0">
                <a:solidFill>
                  <a:srgbClr val="FF6600"/>
                </a:solidFill>
              </a:rPr>
              <a:t>using</a:t>
            </a:r>
            <a:r>
              <a:rPr lang="en-US" sz="1800" dirty="0">
                <a:solidFill>
                  <a:srgbClr val="FF6600"/>
                </a:solidFill>
              </a:rPr>
              <a:t> </a:t>
            </a:r>
            <a:r>
              <a:rPr lang="en-US" sz="1800" dirty="0">
                <a:solidFill>
                  <a:srgbClr val="595959"/>
                </a:solidFill>
              </a:rPr>
              <a:t>resource specifications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rgbClr val="FF6600"/>
                </a:solidFill>
              </a:rPr>
              <a:t>RSpecs</a:t>
            </a:r>
            <a:r>
              <a:rPr lang="en-US" sz="1800" dirty="0">
                <a:solidFill>
                  <a:schemeClr val="tx1"/>
                </a:solidFill>
              </a:rPr>
              <a:t>) </a:t>
            </a:r>
            <a:r>
              <a:rPr lang="en-US" sz="1800" dirty="0">
                <a:solidFill>
                  <a:srgbClr val="595959"/>
                </a:solidFill>
              </a:rPr>
              <a:t>and the GENI Aggregate Manager API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>
                <a:solidFill>
                  <a:srgbClr val="FF6600"/>
                </a:solidFill>
              </a:rPr>
              <a:t>GENI AM API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en-US" sz="1800" b="1" dirty="0"/>
              <a:t>Advertisement </a:t>
            </a:r>
            <a:r>
              <a:rPr lang="en-US" sz="1800" b="1" dirty="0" err="1"/>
              <a:t>RSpec</a:t>
            </a:r>
            <a:r>
              <a:rPr lang="en-US" sz="1800" b="1" dirty="0"/>
              <a:t>: </a:t>
            </a:r>
            <a:r>
              <a:rPr lang="en-US" sz="1800" dirty="0"/>
              <a:t>What does an aggregate have?</a:t>
            </a:r>
          </a:p>
          <a:p>
            <a:pPr>
              <a:defRPr/>
            </a:pPr>
            <a:r>
              <a:rPr lang="en-US" sz="1800" b="1" dirty="0"/>
              <a:t>Request </a:t>
            </a:r>
            <a:r>
              <a:rPr lang="en-US" sz="1800" b="1" dirty="0" err="1"/>
              <a:t>RSpec</a:t>
            </a:r>
            <a:r>
              <a:rPr lang="en-US" sz="1800" b="1" dirty="0"/>
              <a:t>: </a:t>
            </a:r>
            <a:r>
              <a:rPr lang="en-US" sz="1800" dirty="0"/>
              <a:t>What does the experimenter want?</a:t>
            </a:r>
          </a:p>
          <a:p>
            <a:pPr>
              <a:defRPr/>
            </a:pPr>
            <a:r>
              <a:rPr lang="en-US" sz="1800" b="1" dirty="0"/>
              <a:t>Manifest </a:t>
            </a:r>
            <a:r>
              <a:rPr lang="en-US" sz="1800" b="1" dirty="0" err="1"/>
              <a:t>RSpec</a:t>
            </a:r>
            <a:r>
              <a:rPr lang="en-US" sz="1800" b="1" dirty="0"/>
              <a:t>: </a:t>
            </a:r>
            <a:r>
              <a:rPr lang="en-US" sz="1800" dirty="0"/>
              <a:t>What does the experimenter have?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895600" y="3549040"/>
            <a:ext cx="701675" cy="28956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7620000" y="3549040"/>
            <a:ext cx="1371600" cy="28956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851977" y="4482490"/>
            <a:ext cx="907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sz="1200">
                <a:ea typeface="ＭＳ Ｐゴシック" charset="0"/>
                <a:cs typeface="ＭＳ Ｐゴシック" charset="0"/>
              </a:rPr>
              <a:t>Aggregate</a:t>
            </a:r>
          </a:p>
          <a:p>
            <a:pPr algn="ctr" eaLnBrk="1" hangingPunct="1"/>
            <a:r>
              <a:rPr lang="en-US" sz="1200">
                <a:ea typeface="ＭＳ Ｐゴシック" charset="0"/>
                <a:cs typeface="ＭＳ Ｐゴシック" charset="0"/>
              </a:rPr>
              <a:t>Manager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 rot="16200000">
            <a:off x="1896810" y="4750846"/>
            <a:ext cx="2686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algn="ctr"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Experimenter</a:t>
            </a:r>
          </a:p>
          <a:p>
            <a:pPr algn="ctr" eaLnBrk="1" hangingPunct="1"/>
            <a:r>
              <a:rPr lang="en-US" sz="1400" dirty="0">
                <a:ea typeface="ＭＳ Ｐゴシック" charset="0"/>
                <a:cs typeface="ＭＳ Ｐゴシック" charset="0"/>
              </a:rPr>
              <a:t>Tool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657600" y="4244365"/>
            <a:ext cx="38100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57600" y="3891940"/>
            <a:ext cx="38862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320440"/>
            <a:ext cx="2527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419600" y="3549040"/>
            <a:ext cx="2286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 dirty="0" err="1">
                <a:latin typeface="Courier" charset="0"/>
                <a:cs typeface="Courier" charset="0"/>
              </a:rPr>
              <a:t>ListResources</a:t>
            </a:r>
            <a:r>
              <a:rPr lang="en-US" sz="1050" dirty="0">
                <a:latin typeface="Courier" charset="0"/>
                <a:cs typeface="Courier" charset="0"/>
              </a:rPr>
              <a:t>(…)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4343400" y="3939565"/>
            <a:ext cx="228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latin typeface="+mn-lt"/>
                <a:cs typeface="Courier"/>
              </a:rPr>
              <a:t>Advertisement </a:t>
            </a:r>
            <a:r>
              <a:rPr lang="en-US" sz="1050" b="1" dirty="0" err="1">
                <a:latin typeface="+mn-lt"/>
                <a:cs typeface="Courier"/>
              </a:rPr>
              <a:t>RSpec</a:t>
            </a:r>
            <a:endParaRPr lang="en-US" sz="1050" b="1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57600" y="4882540"/>
            <a:ext cx="38862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924300" y="4539640"/>
            <a:ext cx="35052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 err="1">
                <a:latin typeface="Courier"/>
                <a:cs typeface="Courier"/>
              </a:rPr>
              <a:t>CreateSliver</a:t>
            </a:r>
            <a:r>
              <a:rPr lang="en-US" sz="1050" dirty="0">
                <a:latin typeface="Courier"/>
                <a:cs typeface="Courier"/>
              </a:rPr>
              <a:t>(</a:t>
            </a:r>
            <a:r>
              <a:rPr lang="en-US" sz="1050" b="1" dirty="0">
                <a:latin typeface="+mn-lt"/>
                <a:cs typeface="Courier"/>
              </a:rPr>
              <a:t>Request </a:t>
            </a:r>
            <a:r>
              <a:rPr lang="en-US" sz="1050" b="1" dirty="0" err="1">
                <a:latin typeface="+mn-lt"/>
                <a:cs typeface="Courier"/>
              </a:rPr>
              <a:t>RSpec</a:t>
            </a:r>
            <a:r>
              <a:rPr lang="en-US" sz="1050" dirty="0">
                <a:latin typeface="Courier"/>
                <a:cs typeface="Courier"/>
              </a:rPr>
              <a:t>, …)</a:t>
            </a:r>
            <a:endParaRPr lang="en-US" sz="105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57600" y="5263540"/>
            <a:ext cx="38100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56100" y="4933340"/>
            <a:ext cx="228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latin typeface="+mn-lt"/>
                <a:cs typeface="Courier"/>
              </a:rPr>
              <a:t>Manifest </a:t>
            </a:r>
            <a:r>
              <a:rPr lang="en-US" sz="1050" b="1" dirty="0" err="1">
                <a:latin typeface="+mn-lt"/>
                <a:cs typeface="Courier"/>
              </a:rPr>
              <a:t>RSpec</a:t>
            </a:r>
            <a:endParaRPr lang="en-US" sz="1050" b="1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57600" y="6263665"/>
            <a:ext cx="38100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5873140"/>
            <a:ext cx="3886200" cy="0"/>
          </a:xfrm>
          <a:prstGeom prst="straightConnector1">
            <a:avLst/>
          </a:prstGeom>
          <a:ln w="28575" cmpd="sng">
            <a:headEnd type="none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3810000" y="5542940"/>
            <a:ext cx="3581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50" dirty="0" err="1">
                <a:latin typeface="Courier" charset="0"/>
                <a:cs typeface="Courier" charset="0"/>
              </a:rPr>
              <a:t>ListResources</a:t>
            </a:r>
            <a:r>
              <a:rPr lang="en-US" sz="1050" dirty="0">
                <a:latin typeface="Courier" charset="0"/>
                <a:cs typeface="Courier" charset="0"/>
              </a:rPr>
              <a:t>(</a:t>
            </a:r>
            <a:r>
              <a:rPr lang="en-US" sz="1050" dirty="0" err="1">
                <a:latin typeface="Courier" charset="0"/>
                <a:cs typeface="Courier" charset="0"/>
              </a:rPr>
              <a:t>SliceName</a:t>
            </a:r>
            <a:r>
              <a:rPr lang="en-US" sz="1050" dirty="0">
                <a:latin typeface="Courier" charset="0"/>
                <a:cs typeface="Courier" charset="0"/>
              </a:rPr>
              <a:t>, …)</a:t>
            </a:r>
            <a:endParaRPr lang="en-US" sz="1050" dirty="0"/>
          </a:p>
        </p:txBody>
      </p:sp>
      <p:sp>
        <p:nvSpPr>
          <p:cNvPr id="20" name="Rectangle 19"/>
          <p:cNvSpPr/>
          <p:nvPr/>
        </p:nvSpPr>
        <p:spPr>
          <a:xfrm>
            <a:off x="4343400" y="5958865"/>
            <a:ext cx="228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b="1" dirty="0">
                <a:latin typeface="+mn-lt"/>
                <a:cs typeface="Courier"/>
              </a:rPr>
              <a:t>Manifest </a:t>
            </a:r>
            <a:r>
              <a:rPr lang="en-US" sz="1050" b="1" dirty="0" err="1">
                <a:latin typeface="+mn-lt"/>
                <a:cs typeface="Courier"/>
              </a:rPr>
              <a:t>RSpec</a:t>
            </a:r>
            <a:endParaRPr lang="en-US" sz="1050" b="1" dirty="0">
              <a:latin typeface="+mn-lt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2966559" y="2861240"/>
            <a:ext cx="1746352" cy="793947"/>
          </a:xfrm>
          <a:prstGeom prst="wedgeEllipse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What do </a:t>
            </a:r>
            <a:r>
              <a:rPr lang="en-US" sz="1800" i="1" dirty="0">
                <a:solidFill>
                  <a:schemeClr val="tx1"/>
                </a:solidFill>
              </a:rPr>
              <a:t>you</a:t>
            </a:r>
            <a:r>
              <a:rPr lang="en-US" sz="1800" dirty="0">
                <a:solidFill>
                  <a:schemeClr val="tx1"/>
                </a:solidFill>
              </a:rPr>
              <a:t> have?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6850567" y="3257175"/>
            <a:ext cx="1744001" cy="792647"/>
          </a:xfrm>
          <a:prstGeom prst="wedgeEllipseCallout">
            <a:avLst>
              <a:gd name="adj1" fmla="val 35946"/>
              <a:gd name="adj2" fmla="val 58192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I have …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2966559" y="3804853"/>
            <a:ext cx="1746352" cy="793947"/>
          </a:xfrm>
          <a:prstGeom prst="wedgeEllipse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 would like …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6850567" y="4320124"/>
            <a:ext cx="1744001" cy="792647"/>
          </a:xfrm>
          <a:prstGeom prst="wedgeEllipseCallout">
            <a:avLst>
              <a:gd name="adj1" fmla="val 35946"/>
              <a:gd name="adj2" fmla="val 58192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You have …</a:t>
            </a:r>
          </a:p>
        </p:txBody>
      </p:sp>
      <p:sp>
        <p:nvSpPr>
          <p:cNvPr id="25" name="Oval Callout 24"/>
          <p:cNvSpPr/>
          <p:nvPr/>
        </p:nvSpPr>
        <p:spPr>
          <a:xfrm>
            <a:off x="2936824" y="4768370"/>
            <a:ext cx="1746352" cy="793947"/>
          </a:xfrm>
          <a:prstGeom prst="wedgeEllipseCallou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What do </a:t>
            </a:r>
            <a:r>
              <a:rPr lang="en-US" sz="1800" i="1" dirty="0">
                <a:solidFill>
                  <a:schemeClr val="tx1"/>
                </a:solidFill>
              </a:rPr>
              <a:t>I </a:t>
            </a:r>
            <a:r>
              <a:rPr lang="en-US" sz="1800" dirty="0">
                <a:solidFill>
                  <a:schemeClr val="tx1"/>
                </a:solidFill>
              </a:rPr>
              <a:t>have?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6850567" y="5403378"/>
            <a:ext cx="1744001" cy="792647"/>
          </a:xfrm>
          <a:prstGeom prst="wedgeEllipseCallout">
            <a:avLst>
              <a:gd name="adj1" fmla="val 35946"/>
              <a:gd name="adj2" fmla="val 58192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You have …</a:t>
            </a:r>
          </a:p>
        </p:txBody>
      </p:sp>
    </p:spTree>
    <p:extLst>
      <p:ext uri="{BB962C8B-B14F-4D97-AF65-F5344CB8AC3E}">
        <p14:creationId xmlns:p14="http://schemas.microsoft.com/office/powerpoint/2010/main" val="10548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GENI for Your Research and Teaching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5486400" cy="4876800"/>
          </a:xfrm>
        </p:spPr>
        <p:txBody>
          <a:bodyPr/>
          <a:lstStyle/>
          <a:p>
            <a:r>
              <a:rPr lang="en-US" sz="2400" dirty="0"/>
              <a:t>Experimenter and Educator resources on the GENI wiki</a:t>
            </a:r>
          </a:p>
          <a:p>
            <a:pPr lvl="1"/>
            <a:r>
              <a:rPr lang="en-US" sz="2000" dirty="0"/>
              <a:t>Tutorials</a:t>
            </a:r>
          </a:p>
          <a:p>
            <a:pPr lvl="1"/>
            <a:r>
              <a:rPr lang="en-US" sz="2000" dirty="0"/>
              <a:t>Ready-to-use exercises</a:t>
            </a:r>
          </a:p>
          <a:p>
            <a:r>
              <a:rPr lang="en-US" sz="2400" dirty="0"/>
              <a:t>Community support mailing lists</a:t>
            </a:r>
          </a:p>
          <a:p>
            <a:pPr lvl="1"/>
            <a:r>
              <a:rPr lang="en-US" sz="2000" dirty="0">
                <a:hlinkClick r:id="rId3"/>
              </a:rPr>
              <a:t>geni-users@googlegroups.com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geni-educators@googlegroups.com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wiki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49" y="1295400"/>
            <a:ext cx="3047518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What is GENI?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and deploying GENI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is GENI being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used?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experimenter’s view of GENI</a:t>
            </a:r>
          </a:p>
          <a:p>
            <a:r>
              <a:rPr lang="en-US" dirty="0">
                <a:solidFill>
                  <a:schemeClr val="tx1"/>
                </a:solidFill>
              </a:rPr>
              <a:t>What’s </a:t>
            </a:r>
            <a:r>
              <a:rPr lang="en-US" dirty="0" smtClean="0">
                <a:solidFill>
                  <a:schemeClr val="tx1"/>
                </a:solidFill>
              </a:rPr>
              <a:t>next?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29" y="0"/>
            <a:ext cx="8935569" cy="1143000"/>
          </a:xfrm>
        </p:spPr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0"/>
            <a:ext cx="8458200" cy="5346700"/>
          </a:xfrm>
        </p:spPr>
        <p:txBody>
          <a:bodyPr/>
          <a:lstStyle/>
          <a:p>
            <a:r>
              <a:rPr lang="en-US" dirty="0"/>
              <a:t>These are </a:t>
            </a:r>
            <a:r>
              <a:rPr lang="en-US" b="1" dirty="0"/>
              <a:t>interesting times!</a:t>
            </a:r>
          </a:p>
          <a:p>
            <a:pPr lvl="1"/>
            <a:r>
              <a:rPr lang="en-US" dirty="0"/>
              <a:t>Major trends are converging in software defined infrastructure</a:t>
            </a:r>
          </a:p>
          <a:p>
            <a:pPr lvl="1"/>
            <a:r>
              <a:rPr lang="en-US" dirty="0">
                <a:ea typeface="ＭＳ Ｐゴシック" charset="-128"/>
                <a:cs typeface="ＭＳ Ｐゴシック" charset="-128"/>
              </a:rPr>
              <a:t>Economics favors pervasive computation and storage, i.e., “cloud-in-the-loop”</a:t>
            </a:r>
            <a:endParaRPr lang="en-US" dirty="0"/>
          </a:p>
          <a:p>
            <a:pPr lvl="1"/>
            <a:r>
              <a:rPr lang="en-US" dirty="0"/>
              <a:t>In 20 years, we expect </a:t>
            </a:r>
            <a:r>
              <a:rPr lang="en-US" dirty="0">
                <a:latin typeface="Arial" charset="0"/>
                <a:cs typeface="Arial" charset="0"/>
              </a:rPr>
              <a:t>m</a:t>
            </a:r>
            <a:r>
              <a:rPr lang="en-US" altLang="x-none" dirty="0">
                <a:latin typeface="Arial" charset="0"/>
                <a:cs typeface="Arial" charset="0"/>
              </a:rPr>
              <a:t>uch fuller spectrum occupancy than today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A </a:t>
            </a:r>
            <a:r>
              <a:rPr lang="en-US" b="1" dirty="0"/>
              <a:t>deep transformation of the Internet </a:t>
            </a:r>
            <a:r>
              <a:rPr lang="en-US" dirty="0"/>
              <a:t>is now underway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GENI Operations &amp; Future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idx="1"/>
          </p:nvPr>
        </p:nvSpPr>
        <p:spPr>
          <a:xfrm>
            <a:off x="266700" y="1066800"/>
            <a:ext cx="8801100" cy="541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ENTeR</a:t>
            </a:r>
            <a:r>
              <a:rPr lang="en-US" dirty="0"/>
              <a:t>: </a:t>
            </a:r>
            <a:r>
              <a:rPr lang="en-US" sz="2400" dirty="0"/>
              <a:t>Enabling </a:t>
            </a:r>
            <a:r>
              <a:rPr lang="en-US" sz="2400" dirty="0" err="1"/>
              <a:t>NeTwork</a:t>
            </a:r>
            <a:r>
              <a:rPr lang="en-US" sz="2400" dirty="0"/>
              <a:t> Research and the Evolution of a Next Generation Midscale Research Infrastructure</a:t>
            </a:r>
            <a:endParaRPr lang="en-US" dirty="0"/>
          </a:p>
          <a:p>
            <a:r>
              <a:rPr lang="en-US" sz="2400" dirty="0"/>
              <a:t>GENI management transitioned in Fall 2018 from BBN to </a:t>
            </a:r>
            <a:r>
              <a:rPr lang="en-US" sz="2400" dirty="0" smtClean="0"/>
              <a:t>the </a:t>
            </a:r>
            <a:r>
              <a:rPr lang="en-US" sz="2400" dirty="0" err="1" smtClean="0"/>
              <a:t>ENTeR</a:t>
            </a:r>
            <a:r>
              <a:rPr lang="en-US" sz="2400" dirty="0" smtClean="0"/>
              <a:t> team </a:t>
            </a:r>
            <a:r>
              <a:rPr lang="en-US" sz="2400" dirty="0"/>
              <a:t>(2-year NSF grant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pPr lvl="1"/>
            <a:r>
              <a:rPr lang="en-US" sz="2000" dirty="0" smtClean="0"/>
              <a:t>RENCI (UNC Chapel Hill): Ilya </a:t>
            </a:r>
            <a:r>
              <a:rPr lang="en-US" sz="2000" dirty="0" err="1" smtClean="0"/>
              <a:t>Baldin</a:t>
            </a:r>
            <a:r>
              <a:rPr lang="en-US" sz="2000" dirty="0" smtClean="0"/>
              <a:t>, </a:t>
            </a:r>
            <a:r>
              <a:rPr lang="en-US" sz="2000" dirty="0" err="1" smtClean="0"/>
              <a:t>Mert</a:t>
            </a:r>
            <a:r>
              <a:rPr lang="en-US" sz="2000" dirty="0" smtClean="0"/>
              <a:t> </a:t>
            </a:r>
            <a:r>
              <a:rPr lang="en-US" sz="2000" dirty="0" err="1" smtClean="0"/>
              <a:t>Cevik</a:t>
            </a:r>
            <a:r>
              <a:rPr lang="en-US" sz="2000" dirty="0" smtClean="0"/>
              <a:t>, </a:t>
            </a:r>
            <a:r>
              <a:rPr lang="en-US" sz="2000" dirty="0" err="1" smtClean="0"/>
              <a:t>Komal</a:t>
            </a:r>
            <a:r>
              <a:rPr lang="en-US" sz="2000" dirty="0" smtClean="0"/>
              <a:t> </a:t>
            </a:r>
            <a:r>
              <a:rPr lang="en-US" sz="2000" dirty="0" err="1" smtClean="0"/>
              <a:t>Thareja</a:t>
            </a:r>
            <a:endParaRPr lang="en-US" sz="2000" dirty="0" smtClean="0"/>
          </a:p>
          <a:p>
            <a:pPr lvl="1"/>
            <a:r>
              <a:rPr lang="en-US" sz="2000" dirty="0" smtClean="0"/>
              <a:t>University of Kentucky: Jim </a:t>
            </a:r>
            <a:r>
              <a:rPr lang="en-US" sz="2000" dirty="0" err="1" smtClean="0"/>
              <a:t>Griffioen</a:t>
            </a:r>
            <a:r>
              <a:rPr lang="en-US" sz="2000" dirty="0" smtClean="0"/>
              <a:t>, Zongming Fei, </a:t>
            </a:r>
            <a:r>
              <a:rPr lang="en-US" sz="2000" dirty="0" err="1" smtClean="0"/>
              <a:t>Hussam</a:t>
            </a:r>
            <a:r>
              <a:rPr lang="en-US" sz="2000" dirty="0" smtClean="0"/>
              <a:t> Nasir, Charles </a:t>
            </a:r>
            <a:r>
              <a:rPr lang="en-US" sz="2000" dirty="0" err="1" smtClean="0"/>
              <a:t>Carptenter</a:t>
            </a:r>
            <a:endParaRPr lang="en-US" sz="2000" dirty="0" smtClean="0"/>
          </a:p>
          <a:p>
            <a:pPr lvl="1"/>
            <a:r>
              <a:rPr lang="en-US" sz="2000" dirty="0" smtClean="0"/>
              <a:t>University of </a:t>
            </a:r>
            <a:r>
              <a:rPr lang="en-US" sz="2000" dirty="0" err="1" smtClean="0"/>
              <a:t>Maryland:Tom</a:t>
            </a:r>
            <a:r>
              <a:rPr lang="en-US" sz="2000" dirty="0" smtClean="0"/>
              <a:t> Lehman, Xi Yang</a:t>
            </a:r>
          </a:p>
          <a:p>
            <a:pPr lvl="1"/>
            <a:r>
              <a:rPr lang="en-US" sz="2000" dirty="0" smtClean="0"/>
              <a:t>University of Utah: Rob Ricci, </a:t>
            </a:r>
            <a:r>
              <a:rPr lang="en-US" sz="2000" dirty="0" err="1" smtClean="0"/>
              <a:t>Aleks</a:t>
            </a:r>
            <a:r>
              <a:rPr lang="en-US" sz="2000" dirty="0" smtClean="0"/>
              <a:t> </a:t>
            </a:r>
            <a:r>
              <a:rPr lang="en-US" sz="2000" dirty="0" err="1" smtClean="0"/>
              <a:t>Maricq</a:t>
            </a:r>
            <a:endParaRPr lang="en-US" sz="2000" dirty="0" smtClean="0"/>
          </a:p>
          <a:p>
            <a:pPr lvl="1"/>
            <a:r>
              <a:rPr lang="en-US" sz="2000" dirty="0" smtClean="0"/>
              <a:t>Internet2: Matt </a:t>
            </a:r>
            <a:r>
              <a:rPr lang="en-US" sz="2000" dirty="0" err="1" smtClean="0"/>
              <a:t>Zekauskas</a:t>
            </a:r>
            <a:r>
              <a:rPr lang="en-US" sz="2000" dirty="0" smtClean="0"/>
              <a:t>, John Hicks, John Moore</a:t>
            </a:r>
            <a:endParaRPr lang="en-US" sz="105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1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GENI Operations &amp; Future</a:t>
            </a:r>
          </a:p>
        </p:txBody>
      </p:sp>
      <p:sp>
        <p:nvSpPr>
          <p:cNvPr id="31" name="Content Placeholder 7"/>
          <p:cNvSpPr>
            <a:spLocks noGrp="1"/>
          </p:cNvSpPr>
          <p:nvPr>
            <p:ph idx="1"/>
          </p:nvPr>
        </p:nvSpPr>
        <p:spPr>
          <a:xfrm>
            <a:off x="266700" y="1066800"/>
            <a:ext cx="8801100" cy="541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err="1" smtClean="0"/>
              <a:t>ENTeR</a:t>
            </a:r>
            <a:r>
              <a:rPr lang="en-US" dirty="0" smtClean="0"/>
              <a:t> team is responsible for operating the GENI infrastructure</a:t>
            </a:r>
            <a:endParaRPr lang="en-US" sz="2400" dirty="0"/>
          </a:p>
          <a:p>
            <a:r>
              <a:rPr lang="en-US" sz="2400" dirty="0"/>
              <a:t>Operates the GENI </a:t>
            </a:r>
            <a:r>
              <a:rPr lang="en-US" sz="2400" dirty="0" smtClean="0"/>
              <a:t>Portal/Clearing House</a:t>
            </a:r>
          </a:p>
          <a:p>
            <a:pPr lvl="1"/>
            <a:r>
              <a:rPr lang="en-US" sz="2000" dirty="0" smtClean="0"/>
              <a:t>User accounts (</a:t>
            </a:r>
            <a:r>
              <a:rPr lang="en-US" sz="2000" dirty="0" err="1" smtClean="0"/>
              <a:t>InCommon</a:t>
            </a:r>
            <a:r>
              <a:rPr lang="en-US" sz="2000" dirty="0" smtClean="0"/>
              <a:t>, some from NCSA), project approval</a:t>
            </a:r>
          </a:p>
          <a:p>
            <a:pPr lvl="1"/>
            <a:r>
              <a:rPr lang="en-US" sz="2000" dirty="0" smtClean="0"/>
              <a:t>Adding new GENI Racks, decommissioning old Racks</a:t>
            </a:r>
          </a:p>
          <a:p>
            <a:pPr lvl="1"/>
            <a:r>
              <a:rPr lang="en-US" sz="2000" dirty="0" smtClean="0"/>
              <a:t>Running CAs for GENI user certificates and service certificates</a:t>
            </a:r>
          </a:p>
          <a:p>
            <a:pPr lvl="1"/>
            <a:r>
              <a:rPr lang="en-US" sz="2000" dirty="0" smtClean="0"/>
              <a:t>Running Stitching Computation Services (SCS)</a:t>
            </a:r>
            <a:endParaRPr lang="en-US" sz="2000" dirty="0"/>
          </a:p>
          <a:p>
            <a:r>
              <a:rPr lang="en-US" sz="2400" dirty="0"/>
              <a:t>Monitors GENI Aggregates</a:t>
            </a:r>
          </a:p>
          <a:p>
            <a:r>
              <a:rPr lang="en-US" sz="2400" dirty="0" smtClean="0"/>
              <a:t>Updates </a:t>
            </a:r>
            <a:r>
              <a:rPr lang="en-US" sz="2400" dirty="0"/>
              <a:t>OS on GENI </a:t>
            </a:r>
            <a:r>
              <a:rPr lang="en-US" sz="2400" dirty="0" smtClean="0"/>
              <a:t>nodes</a:t>
            </a:r>
          </a:p>
          <a:p>
            <a:r>
              <a:rPr lang="en-US" sz="2400" dirty="0" smtClean="0"/>
              <a:t>Maintains the domain (geni.net) and webpages including all tutorials, wiki pages</a:t>
            </a:r>
          </a:p>
          <a:p>
            <a:r>
              <a:rPr lang="en-US" sz="2400" dirty="0" smtClean="0"/>
              <a:t>Provides user support</a:t>
            </a:r>
            <a:endParaRPr lang="en-US" sz="2400" dirty="0"/>
          </a:p>
          <a:p>
            <a:r>
              <a:rPr lang="en-US" sz="2400" dirty="0" smtClean="0"/>
              <a:t>Handles </a:t>
            </a:r>
            <a:r>
              <a:rPr lang="en-US" sz="2400" dirty="0"/>
              <a:t>Emergency </a:t>
            </a:r>
            <a:r>
              <a:rPr lang="en-US" sz="2400" dirty="0" smtClean="0"/>
              <a:t>Stop and other security issues </a:t>
            </a:r>
            <a:endParaRPr lang="en-US" sz="2400" dirty="0"/>
          </a:p>
          <a:p>
            <a:endParaRPr lang="en-US" sz="105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57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 a GENI Event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6680" y="1228683"/>
            <a:ext cx="5804556" cy="139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/>
              <a:t>GENI @ NSF MERIF Workshops</a:t>
            </a:r>
          </a:p>
          <a:p>
            <a:pPr marL="0" indent="0">
              <a:buFontTx/>
              <a:buNone/>
            </a:pPr>
            <a:r>
              <a:rPr lang="en-US" sz="2000" kern="0" dirty="0">
                <a:hlinkClick r:id="rId3"/>
              </a:rPr>
              <a:t>GWU, May 29-30, 2019</a:t>
            </a:r>
            <a:r>
              <a:rPr lang="en-US" sz="2000" kern="0" dirty="0"/>
              <a:t>, Washington DC</a:t>
            </a:r>
          </a:p>
          <a:p>
            <a:pPr marL="0" indent="0">
              <a:buFontTx/>
              <a:buNone/>
            </a:pPr>
            <a:r>
              <a:rPr lang="en-US" sz="1800" kern="0" dirty="0"/>
              <a:t>Also includes: Chameleon, </a:t>
            </a:r>
            <a:r>
              <a:rPr lang="en-US" sz="1800" kern="0" dirty="0" err="1"/>
              <a:t>CloudLab</a:t>
            </a:r>
            <a:r>
              <a:rPr lang="en-US" sz="1800" kern="0" dirty="0"/>
              <a:t>, </a:t>
            </a:r>
            <a:r>
              <a:rPr lang="en-US" sz="1800" kern="0" dirty="0">
                <a:hlinkClick r:id="rId4"/>
              </a:rPr>
              <a:t>COSMOS</a:t>
            </a:r>
            <a:r>
              <a:rPr lang="en-US" sz="1800" kern="0" dirty="0"/>
              <a:t>/</a:t>
            </a:r>
            <a:r>
              <a:rPr lang="en-US" sz="1800" kern="0" dirty="0">
                <a:hlinkClick r:id="rId5"/>
              </a:rPr>
              <a:t>ORBIT</a:t>
            </a:r>
            <a:r>
              <a:rPr lang="en-US" sz="1800" kern="0" dirty="0"/>
              <a:t>, </a:t>
            </a:r>
            <a:r>
              <a:rPr lang="en-US" sz="1800" kern="0" dirty="0">
                <a:hlinkClick r:id="rId6"/>
              </a:rPr>
              <a:t>Edge-Net</a:t>
            </a:r>
            <a:r>
              <a:rPr lang="en-US" sz="1800" kern="0" dirty="0"/>
              <a:t>, and </a:t>
            </a:r>
            <a:r>
              <a:rPr lang="en-US" sz="1800" kern="0" dirty="0">
                <a:hlinkClick r:id="rId7"/>
              </a:rPr>
              <a:t>POWDER-RENEW</a:t>
            </a:r>
            <a:endParaRPr lang="en-US" sz="1800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9728" y="3364524"/>
            <a:ext cx="533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  <a:cs typeface="Kozuka Gothic Pro 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080808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400" b="1" kern="0" dirty="0"/>
              <a:t>GENI Going Forward Workshop</a:t>
            </a:r>
          </a:p>
          <a:p>
            <a:pPr marL="0" indent="0">
              <a:buNone/>
            </a:pPr>
            <a:r>
              <a:rPr lang="en-US" sz="2000" kern="0" dirty="0"/>
              <a:t>Co-located with </a:t>
            </a:r>
            <a:r>
              <a:rPr lang="en-US" sz="2000" kern="0" dirty="0">
                <a:hlinkClick r:id="rId8"/>
              </a:rPr>
              <a:t>IEEE ICNP 2019</a:t>
            </a:r>
            <a:r>
              <a:rPr lang="en-US" sz="2000" kern="0" dirty="0"/>
              <a:t>, October 7-10, 2019, Chicago, IL</a:t>
            </a:r>
          </a:p>
          <a:p>
            <a:pPr marL="0" indent="0" algn="r">
              <a:buFontTx/>
              <a:buNone/>
            </a:pPr>
            <a:endParaRPr lang="en-US" sz="2400" b="1" kern="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200" y="5794902"/>
            <a:ext cx="8915400" cy="1139298"/>
            <a:chOff x="-152400" y="5468039"/>
            <a:chExt cx="9372599" cy="990600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-152400" y="5468039"/>
              <a:ext cx="93725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" y="5620439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000" dirty="0"/>
                <a:t>Subscribe to the </a:t>
              </a:r>
              <a:r>
                <a:rPr lang="en-US" sz="2000" dirty="0" err="1"/>
                <a:t>geni</a:t>
              </a:r>
              <a:r>
                <a:rPr lang="en-US" sz="2000" dirty="0"/>
                <a:t>-announce list </a:t>
              </a:r>
            </a:p>
            <a:p>
              <a:pPr algn="ctr"/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http://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www.geni.net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/contact-us/join-a-mailing-list/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4F9C62-B5F5-0B48-B563-86D9A47F6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972" y="3556268"/>
            <a:ext cx="2754965" cy="1836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5F38F4-6048-FF4D-8990-49E52F3353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973" y="1318277"/>
            <a:ext cx="2754964" cy="18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/>
          <a:lstStyle/>
          <a:p>
            <a:r>
              <a:rPr lang="en-US" dirty="0"/>
              <a:t>GENI: National Infrastructure</a:t>
            </a:r>
            <a:br>
              <a:rPr lang="en-US" dirty="0"/>
            </a:br>
            <a:r>
              <a:rPr lang="en-US" dirty="0"/>
              <a:t>for Research in Next-Gen Networked Systems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52400" y="5791200"/>
            <a:ext cx="9372599" cy="838200"/>
            <a:chOff x="-152400" y="5791200"/>
            <a:chExt cx="9372599" cy="838200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-152400" y="5791200"/>
              <a:ext cx="93725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5791200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000" dirty="0"/>
                <a:t>GENI provides compute resources that can be connected in experimenter specified Layer 2 topologies.</a:t>
              </a:r>
            </a:p>
          </p:txBody>
        </p:sp>
      </p:grpSp>
      <p:pic>
        <p:nvPicPr>
          <p:cNvPr id="7" name="pasted-image.pdf">
            <a:extLst>
              <a:ext uri="{FF2B5EF4-FFF2-40B4-BE49-F238E27FC236}">
                <a16:creationId xmlns="" xmlns:a16="http://schemas.microsoft.com/office/drawing/2014/main" id="{4E203C32-77B4-6546-862D-50D8A21E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071" y="1016017"/>
            <a:ext cx="7299858" cy="46989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23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36" y="2209800"/>
            <a:ext cx="7772400" cy="1362075"/>
          </a:xfrm>
        </p:spPr>
        <p:txBody>
          <a:bodyPr/>
          <a:lstStyle/>
          <a:p>
            <a:r>
              <a:rPr lang="en-US" dirty="0"/>
              <a:t>THANKS... Questions?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03464" y="5943600"/>
            <a:ext cx="9372599" cy="762000"/>
          </a:xfrm>
          <a:prstGeom prst="rect">
            <a:avLst/>
          </a:prstGeom>
          <a:solidFill>
            <a:srgbClr val="C6B28C">
              <a:alpha val="62000"/>
            </a:srgbClr>
          </a:solidFill>
          <a:ln w="28575" cmpd="sng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400" dirty="0">
              <a:ea typeface="Kozuka Gothic Pro L" charset="0"/>
              <a:cs typeface="Kozuka Gothic Pro 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36" y="6096000"/>
            <a:ext cx="8382000" cy="838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/>
              <a:t>Subscribe to the </a:t>
            </a:r>
            <a:r>
              <a:rPr lang="en-US" sz="2000" dirty="0" err="1"/>
              <a:t>geni</a:t>
            </a:r>
            <a:r>
              <a:rPr lang="en-US" sz="2000" dirty="0"/>
              <a:t>-announce list </a:t>
            </a:r>
          </a:p>
          <a:p>
            <a:pPr algn="ctr"/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http://</a:t>
            </a:r>
            <a:r>
              <a:rPr lang="en-US" sz="1400" dirty="0" err="1">
                <a:latin typeface="Courier New" charset="0"/>
                <a:ea typeface="Courier New" charset="0"/>
                <a:cs typeface="Courier New" charset="0"/>
              </a:rPr>
              <a:t>www.geni.net</a:t>
            </a:r>
            <a:r>
              <a:rPr lang="en-US" sz="1400" dirty="0">
                <a:latin typeface="Courier New" charset="0"/>
                <a:ea typeface="Courier New" charset="0"/>
                <a:cs typeface="Courier New" charset="0"/>
              </a:rPr>
              <a:t>/contact-us/join-a-mailing-list/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409460" y="4267200"/>
            <a:ext cx="850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Acknowledgement: This work is supported in part by the National Science Foundation under grants CNS-1836742, and CNS-1836715.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10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0"/>
            <a:ext cx="8937171" cy="1143000"/>
          </a:xfrm>
        </p:spPr>
        <p:txBody>
          <a:bodyPr/>
          <a:lstStyle/>
          <a:p>
            <a:r>
              <a:rPr lang="en-US" dirty="0"/>
              <a:t>Interconnected GENI Hardware</a:t>
            </a:r>
          </a:p>
        </p:txBody>
      </p:sp>
      <p:pic>
        <p:nvPicPr>
          <p:cNvPr id="8" name="Picture 23" descr="GENI ra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8618" y="1524300"/>
            <a:ext cx="2409371" cy="240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84" y="2671768"/>
            <a:ext cx="2489904" cy="48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0" y="1246205"/>
            <a:ext cx="1691276" cy="150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048" y="4571773"/>
            <a:ext cx="1404214" cy="984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1" descr="S3630-48T2XW_R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47536" y="2328322"/>
            <a:ext cx="1649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3491" y="2966454"/>
            <a:ext cx="1693124" cy="150722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60990" y="4055388"/>
            <a:ext cx="19431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GENI Racks</a:t>
            </a:r>
          </a:p>
          <a:p>
            <a:r>
              <a:rPr lang="en-US" sz="2000" dirty="0"/>
              <a:t>(50+ campuses</a:t>
            </a:r>
          </a:p>
          <a:p>
            <a:r>
              <a:rPr lang="en-US" sz="2000" dirty="0"/>
              <a:t>plus regionals)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5093" y="5522677"/>
            <a:ext cx="42334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Research LTE Deployments</a:t>
            </a:r>
          </a:p>
          <a:p>
            <a:r>
              <a:rPr lang="en-US" sz="2000" dirty="0"/>
              <a:t>(20+ installations)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8762" y="3903169"/>
            <a:ext cx="3196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OpenFlow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switches</a:t>
            </a:r>
          </a:p>
          <a:p>
            <a:r>
              <a:rPr lang="en-US" sz="2000" dirty="0"/>
              <a:t>(50+ campuses, regionals,</a:t>
            </a:r>
          </a:p>
          <a:p>
            <a:r>
              <a:rPr lang="en-US" sz="2000" dirty="0"/>
              <a:t>and national footprint)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227" y="3155534"/>
            <a:ext cx="2167418" cy="573728"/>
          </a:xfrm>
          <a:prstGeom prst="rect">
            <a:avLst/>
          </a:prstGeom>
        </p:spPr>
      </p:pic>
      <p:pic>
        <p:nvPicPr>
          <p:cNvPr id="12" name="Picture 22" descr="MC900439798[1]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68070" y="4063228"/>
            <a:ext cx="1017090" cy="101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25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GENI: I</a:t>
            </a:r>
            <a:r>
              <a:rPr lang="en-US" dirty="0">
                <a:cs typeface="Kozuka Gothic Pro L" pitchFamily="34" charset="-128"/>
              </a:rPr>
              <a:t>nfrastructure for Experimentation</a:t>
            </a:r>
            <a:endParaRPr lang="en-US" dirty="0"/>
          </a:p>
        </p:txBody>
      </p:sp>
      <p:pic>
        <p:nvPicPr>
          <p:cNvPr id="4" name="Picture 3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</p:spPr>
      </p:pic>
      <p:pic>
        <p:nvPicPr>
          <p:cNvPr id="8" name="Picture 7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21180000" lon="420000" rev="21180000"/>
            </a:camera>
            <a:lightRig rig="threePt" dir="t"/>
          </a:scene3d>
          <a:sp3d z="-254000"/>
        </p:spPr>
      </p:pic>
      <p:pic>
        <p:nvPicPr>
          <p:cNvPr id="9" name="Picture 8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20760000" lon="840000" rev="20760000"/>
            </a:camera>
            <a:lightRig rig="threePt" dir="t"/>
          </a:scene3d>
          <a:sp3d z="-508000"/>
        </p:spPr>
      </p:pic>
      <p:pic>
        <p:nvPicPr>
          <p:cNvPr id="10" name="Picture 9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20340000" lon="1260000" rev="20340000"/>
            </a:camera>
            <a:lightRig rig="threePt" dir="t"/>
          </a:scene3d>
          <a:sp3d z="-762000"/>
        </p:spPr>
      </p:pic>
      <p:pic>
        <p:nvPicPr>
          <p:cNvPr id="11" name="Picture 10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9920000" lon="1680000" rev="19920000"/>
            </a:camera>
            <a:lightRig rig="threePt" dir="t"/>
          </a:scene3d>
          <a:sp3d z="-1016000"/>
        </p:spPr>
      </p:pic>
      <p:pic>
        <p:nvPicPr>
          <p:cNvPr id="12" name="Picture 11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9500000" lon="2100000" rev="19500000"/>
            </a:camera>
            <a:lightRig rig="threePt" dir="t"/>
          </a:scene3d>
          <a:sp3d z="-1270000"/>
        </p:spPr>
      </p:pic>
      <p:pic>
        <p:nvPicPr>
          <p:cNvPr id="13" name="Picture 12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9080000" lon="2520000" rev="19080000"/>
            </a:camera>
            <a:lightRig rig="threePt" dir="t"/>
          </a:scene3d>
          <a:sp3d z="-1524000"/>
        </p:spPr>
      </p:pic>
      <p:pic>
        <p:nvPicPr>
          <p:cNvPr id="14" name="Picture 13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8720000" lon="2820000" rev="18900000"/>
            </a:camera>
            <a:lightRig rig="threePt" dir="t"/>
          </a:scene3d>
          <a:sp3d z="-1016000"/>
        </p:spPr>
      </p:pic>
      <p:grpSp>
        <p:nvGrpSpPr>
          <p:cNvPr id="19" name="Group 18"/>
          <p:cNvGrpSpPr/>
          <p:nvPr/>
        </p:nvGrpSpPr>
        <p:grpSpPr>
          <a:xfrm>
            <a:off x="-152400" y="5791200"/>
            <a:ext cx="9372599" cy="838200"/>
            <a:chOff x="-152400" y="5791200"/>
            <a:chExt cx="9372599" cy="83820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-152400" y="5791200"/>
              <a:ext cx="93725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5791200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000" dirty="0"/>
                <a:t>GENI provides compute resources that can be connected in experimenter specified Layer 2 topologies.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4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xmlns:p14="http://schemas.microsoft.com/office/powerpoint/2010/main" spd="slow" advClick="0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8720000" lon="2820000" rev="18900000"/>
            </a:camera>
            <a:lightRig rig="threePt" dir="t"/>
          </a:scene3d>
          <a:sp3d z="-1016000"/>
        </p:spPr>
      </p:pic>
      <p:grpSp>
        <p:nvGrpSpPr>
          <p:cNvPr id="270" name="Group 269"/>
          <p:cNvGrpSpPr/>
          <p:nvPr/>
        </p:nvGrpSpPr>
        <p:grpSpPr>
          <a:xfrm>
            <a:off x="-304800" y="5791200"/>
            <a:ext cx="9677399" cy="838200"/>
            <a:chOff x="1" y="5791200"/>
            <a:chExt cx="9144000" cy="838200"/>
          </a:xfrm>
        </p:grpSpPr>
        <p:sp>
          <p:nvSpPr>
            <p:cNvPr id="271" name="Rectangle 4"/>
            <p:cNvSpPr>
              <a:spLocks noChangeArrowheads="1"/>
            </p:cNvSpPr>
            <p:nvPr/>
          </p:nvSpPr>
          <p:spPr bwMode="auto">
            <a:xfrm>
              <a:off x="1" y="5791200"/>
              <a:ext cx="9144000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457200" y="5791200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endParaRPr lang="en-US" sz="2000" dirty="0"/>
            </a:p>
          </p:txBody>
        </p:sp>
      </p:grpSp>
      <p:pic>
        <p:nvPicPr>
          <p:cNvPr id="29" name="Picture 28" descr="prog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041" y="1143000"/>
            <a:ext cx="902159" cy="107831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450641" y="533400"/>
            <a:ext cx="4572000" cy="2438400"/>
            <a:chOff x="1905000" y="1600200"/>
            <a:chExt cx="4572000" cy="2438400"/>
          </a:xfrm>
          <a:scene3d>
            <a:camera prst="orthographicFront">
              <a:rot lat="18720000" lon="2820000" rev="18900000"/>
            </a:camera>
            <a:lightRig rig="threePt" dir="t"/>
          </a:scene3d>
        </p:grpSpPr>
        <p:grpSp>
          <p:nvGrpSpPr>
            <p:cNvPr id="41" name="Group 40"/>
            <p:cNvGrpSpPr/>
            <p:nvPr/>
          </p:nvGrpSpPr>
          <p:grpSpPr>
            <a:xfrm>
              <a:off x="1981200" y="1600200"/>
              <a:ext cx="4495800" cy="2438400"/>
              <a:chOff x="3276600" y="1371600"/>
              <a:chExt cx="4495800" cy="2438400"/>
            </a:xfrm>
            <a:solidFill>
              <a:srgbClr val="800000"/>
            </a:solidFill>
          </p:grpSpPr>
          <p:grpSp>
            <p:nvGrpSpPr>
              <p:cNvPr id="43" name="Group 42"/>
              <p:cNvGrpSpPr/>
              <p:nvPr/>
            </p:nvGrpSpPr>
            <p:grpSpPr>
              <a:xfrm>
                <a:off x="3276600" y="1371600"/>
                <a:ext cx="4495800" cy="2308318"/>
                <a:chOff x="3276600" y="2743200"/>
                <a:chExt cx="4495800" cy="2308318"/>
              </a:xfrm>
              <a:grpFill/>
            </p:grpSpPr>
            <p:sp>
              <p:nvSpPr>
                <p:cNvPr id="49" name="Oval 48"/>
                <p:cNvSpPr/>
                <p:nvPr/>
              </p:nvSpPr>
              <p:spPr>
                <a:xfrm>
                  <a:off x="3657600" y="27432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276600" y="3886200"/>
                  <a:ext cx="45719" cy="762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4648200" y="41910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5410200" y="44196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7620000" y="36576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858000" y="4495800"/>
                  <a:ext cx="152400" cy="152400"/>
                </a:xfrm>
                <a:prstGeom prst="ellipse">
                  <a:avLst/>
                </a:prstGeom>
                <a:grpFill/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/>
                <p:cNvCxnSpPr>
                  <a:stCxn id="49" idx="4"/>
                  <a:endCxn id="50" idx="7"/>
                </p:cNvCxnSpPr>
                <p:nvPr/>
              </p:nvCxnSpPr>
              <p:spPr>
                <a:xfrm flipH="1">
                  <a:off x="3315624" y="2895600"/>
                  <a:ext cx="418176" cy="1001759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>
                  <a:stCxn id="50" idx="6"/>
                  <a:endCxn id="44" idx="1"/>
                </p:cNvCxnSpPr>
                <p:nvPr/>
              </p:nvCxnSpPr>
              <p:spPr>
                <a:xfrm>
                  <a:off x="3322319" y="3924300"/>
                  <a:ext cx="281399" cy="1127218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>
                  <a:stCxn id="53" idx="2"/>
                  <a:endCxn id="51" idx="6"/>
                </p:cNvCxnSpPr>
                <p:nvPr/>
              </p:nvCxnSpPr>
              <p:spPr>
                <a:xfrm flipH="1">
                  <a:off x="4800600" y="3733800"/>
                  <a:ext cx="2819400" cy="533400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>
                  <a:stCxn id="54" idx="2"/>
                  <a:endCxn id="52" idx="6"/>
                </p:cNvCxnSpPr>
                <p:nvPr/>
              </p:nvCxnSpPr>
              <p:spPr>
                <a:xfrm flipH="1" flipV="1">
                  <a:off x="5562600" y="4495800"/>
                  <a:ext cx="1295400" cy="76200"/>
                </a:xfrm>
                <a:prstGeom prst="line">
                  <a:avLst/>
                </a:prstGeom>
                <a:grpFill/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Oval 43"/>
              <p:cNvSpPr/>
              <p:nvPr/>
            </p:nvSpPr>
            <p:spPr>
              <a:xfrm>
                <a:off x="3581400" y="3657600"/>
                <a:ext cx="152400" cy="152400"/>
              </a:xfrm>
              <a:prstGeom prst="ellipse">
                <a:avLst/>
              </a:prstGeom>
              <a:grpFill/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stCxn id="49" idx="5"/>
                <a:endCxn id="44" idx="0"/>
              </p:cNvCxnSpPr>
              <p:nvPr/>
            </p:nvCxnSpPr>
            <p:spPr>
              <a:xfrm flipH="1">
                <a:off x="3657600" y="1501682"/>
                <a:ext cx="130082" cy="2155918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9" idx="6"/>
                <a:endCxn id="51" idx="2"/>
              </p:cNvCxnSpPr>
              <p:nvPr/>
            </p:nvCxnSpPr>
            <p:spPr>
              <a:xfrm>
                <a:off x="3810000" y="1447800"/>
                <a:ext cx="838200" cy="1447800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4" idx="7"/>
                <a:endCxn id="52" idx="1"/>
              </p:cNvCxnSpPr>
              <p:nvPr/>
            </p:nvCxnSpPr>
            <p:spPr>
              <a:xfrm flipV="1">
                <a:off x="3711482" y="3070318"/>
                <a:ext cx="1721036" cy="609600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53" idx="4"/>
                <a:endCxn id="54" idx="1"/>
              </p:cNvCxnSpPr>
              <p:nvPr/>
            </p:nvCxnSpPr>
            <p:spPr>
              <a:xfrm flipH="1">
                <a:off x="6880318" y="2438400"/>
                <a:ext cx="815882" cy="708118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/>
            <p:cNvSpPr/>
            <p:nvPr/>
          </p:nvSpPr>
          <p:spPr>
            <a:xfrm>
              <a:off x="1905000" y="2667000"/>
              <a:ext cx="152400" cy="15240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90800" y="990600"/>
            <a:ext cx="4191000" cy="3352800"/>
            <a:chOff x="2590800" y="990600"/>
            <a:chExt cx="4191000" cy="335280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3733800" y="990600"/>
              <a:ext cx="0" cy="21336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2819400" y="1447800"/>
              <a:ext cx="0" cy="22860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590800" y="2133600"/>
              <a:ext cx="0" cy="21336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886200" y="1828800"/>
              <a:ext cx="0" cy="22098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4495800" y="1981200"/>
              <a:ext cx="0" cy="22098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638800" y="2209800"/>
              <a:ext cx="0" cy="21336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781800" y="1905000"/>
              <a:ext cx="0" cy="2133600"/>
            </a:xfrm>
            <a:prstGeom prst="line">
              <a:avLst/>
            </a:prstGeom>
            <a:ln w="28575" cmpd="sng">
              <a:solidFill>
                <a:srgbClr val="8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dirty="0"/>
              <a:t>Multiple GENI Experiments run Concurrently</a:t>
            </a:r>
          </a:p>
        </p:txBody>
      </p:sp>
      <p:pic>
        <p:nvPicPr>
          <p:cNvPr id="59" name="Picture 2" descr="MCj04158000000[1]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363986"/>
            <a:ext cx="948284" cy="11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2438400" y="1600200"/>
            <a:ext cx="4953000" cy="2209800"/>
            <a:chOff x="3124200" y="2895600"/>
            <a:chExt cx="4953000" cy="2209800"/>
          </a:xfrm>
          <a:scene3d>
            <a:camera prst="orthographicFront">
              <a:rot lat="18720000" lon="2820000" rev="18900000"/>
            </a:camera>
            <a:lightRig rig="threePt" dir="t"/>
          </a:scene3d>
        </p:grpSpPr>
        <p:sp>
          <p:nvSpPr>
            <p:cNvPr id="61" name="Oval 60"/>
            <p:cNvSpPr/>
            <p:nvPr/>
          </p:nvSpPr>
          <p:spPr>
            <a:xfrm>
              <a:off x="3581400" y="28956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24200" y="40386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72000" y="43434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781800" y="46482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7620000" y="41910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924800" y="49530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1" idx="6"/>
              <a:endCxn id="63" idx="2"/>
            </p:cNvCxnSpPr>
            <p:nvPr/>
          </p:nvCxnSpPr>
          <p:spPr>
            <a:xfrm>
              <a:off x="3733800" y="2971800"/>
              <a:ext cx="838200" cy="1447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2" idx="6"/>
              <a:endCxn id="63" idx="2"/>
            </p:cNvCxnSpPr>
            <p:nvPr/>
          </p:nvCxnSpPr>
          <p:spPr>
            <a:xfrm>
              <a:off x="3276600" y="4114800"/>
              <a:ext cx="12954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63" idx="6"/>
              <a:endCxn id="64" idx="2"/>
            </p:cNvCxnSpPr>
            <p:nvPr/>
          </p:nvCxnSpPr>
          <p:spPr>
            <a:xfrm>
              <a:off x="4724400" y="4419600"/>
              <a:ext cx="20574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5" idx="2"/>
              <a:endCxn id="64" idx="7"/>
            </p:cNvCxnSpPr>
            <p:nvPr/>
          </p:nvCxnSpPr>
          <p:spPr>
            <a:xfrm flipH="1">
              <a:off x="6911882" y="4267200"/>
              <a:ext cx="708118" cy="403318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6" idx="2"/>
              <a:endCxn id="64" idx="6"/>
            </p:cNvCxnSpPr>
            <p:nvPr/>
          </p:nvCxnSpPr>
          <p:spPr>
            <a:xfrm flipH="1" flipV="1">
              <a:off x="6934200" y="4724400"/>
              <a:ext cx="9906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819400" y="1981200"/>
            <a:ext cx="3810000" cy="2819400"/>
            <a:chOff x="2819400" y="1981200"/>
            <a:chExt cx="3810000" cy="2819400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2819400" y="25146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3886200" y="2743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638800" y="3124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6629400" y="29718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6477000" y="34290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733800" y="1981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04800" y="1295400"/>
            <a:ext cx="2057400" cy="1631216"/>
          </a:xfrm>
          <a:prstGeom prst="rect">
            <a:avLst/>
          </a:prstGeom>
          <a:ln w="38100" cmpd="sng">
            <a:solidFill>
              <a:schemeClr val="accent1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Resources may be </a:t>
            </a:r>
            <a:r>
              <a:rPr lang="en-US" sz="2000" b="1" dirty="0"/>
              <a:t>virtualized </a:t>
            </a:r>
            <a:r>
              <a:rPr lang="en-US" sz="2000" dirty="0"/>
              <a:t>and used by multiple experiments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587758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Experiments live in </a:t>
            </a:r>
            <a:r>
              <a:rPr lang="en-US" b="1" dirty="0">
                <a:solidFill>
                  <a:schemeClr val="accent1">
                    <a:lumMod val="25000"/>
                  </a:schemeClr>
                </a:solidFill>
              </a:rPr>
              <a:t>isolated</a:t>
            </a:r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 “slices”</a:t>
            </a:r>
          </a:p>
        </p:txBody>
      </p:sp>
    </p:spTree>
    <p:extLst>
      <p:ext uri="{BB962C8B-B14F-4D97-AF65-F5344CB8AC3E}">
        <p14:creationId xmlns:p14="http://schemas.microsoft.com/office/powerpoint/2010/main" val="21854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19445 L 0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33333 L 4.44444E-6 4.44444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 is “Deeply Programmable”</a:t>
            </a:r>
          </a:p>
        </p:txBody>
      </p:sp>
      <p:pic>
        <p:nvPicPr>
          <p:cNvPr id="10" name="Picture 9" descr="GENI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66800"/>
            <a:ext cx="8862993" cy="4894762"/>
          </a:xfrm>
          <a:prstGeom prst="rect">
            <a:avLst/>
          </a:prstGeom>
          <a:scene3d>
            <a:camera prst="orthographicFront">
              <a:rot lat="18720000" lon="2820000" rev="18900000"/>
            </a:camera>
            <a:lightRig rig="threePt" dir="t"/>
          </a:scene3d>
          <a:sp3d z="-1016000"/>
        </p:spPr>
      </p:pic>
      <p:pic>
        <p:nvPicPr>
          <p:cNvPr id="33" name="Picture 2" descr="MCj04158000000[1]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363986"/>
            <a:ext cx="948284" cy="114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2438400" y="1600200"/>
            <a:ext cx="4953000" cy="2209800"/>
            <a:chOff x="3124200" y="2895600"/>
            <a:chExt cx="4953000" cy="2209800"/>
          </a:xfrm>
          <a:scene3d>
            <a:camera prst="orthographicFront">
              <a:rot lat="18720000" lon="2820000" rev="18900000"/>
            </a:camera>
            <a:lightRig rig="threePt" dir="t"/>
          </a:scene3d>
        </p:grpSpPr>
        <p:sp>
          <p:nvSpPr>
            <p:cNvPr id="126" name="Oval 125"/>
            <p:cNvSpPr/>
            <p:nvPr/>
          </p:nvSpPr>
          <p:spPr>
            <a:xfrm>
              <a:off x="3581400" y="28956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24200" y="40386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572000" y="43434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6781800" y="46482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7620000" y="41910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7924800" y="4953000"/>
              <a:ext cx="152400" cy="152400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Straight Connector 131"/>
            <p:cNvCxnSpPr>
              <a:stCxn id="126" idx="6"/>
              <a:endCxn id="128" idx="2"/>
            </p:cNvCxnSpPr>
            <p:nvPr/>
          </p:nvCxnSpPr>
          <p:spPr>
            <a:xfrm>
              <a:off x="3733800" y="2971800"/>
              <a:ext cx="838200" cy="1447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27" idx="6"/>
              <a:endCxn id="128" idx="2"/>
            </p:cNvCxnSpPr>
            <p:nvPr/>
          </p:nvCxnSpPr>
          <p:spPr>
            <a:xfrm>
              <a:off x="3276600" y="4114800"/>
              <a:ext cx="12954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128" idx="6"/>
              <a:endCxn id="129" idx="2"/>
            </p:cNvCxnSpPr>
            <p:nvPr/>
          </p:nvCxnSpPr>
          <p:spPr>
            <a:xfrm>
              <a:off x="4724400" y="4419600"/>
              <a:ext cx="20574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30" idx="2"/>
              <a:endCxn id="129" idx="7"/>
            </p:cNvCxnSpPr>
            <p:nvPr/>
          </p:nvCxnSpPr>
          <p:spPr>
            <a:xfrm flipH="1">
              <a:off x="6911882" y="4267200"/>
              <a:ext cx="708118" cy="403318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31" idx="2"/>
              <a:endCxn id="129" idx="6"/>
            </p:cNvCxnSpPr>
            <p:nvPr/>
          </p:nvCxnSpPr>
          <p:spPr>
            <a:xfrm flipH="1" flipV="1">
              <a:off x="6934200" y="4724400"/>
              <a:ext cx="990600" cy="30480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3" name="Group 272"/>
          <p:cNvGrpSpPr/>
          <p:nvPr/>
        </p:nvGrpSpPr>
        <p:grpSpPr>
          <a:xfrm>
            <a:off x="2819400" y="1981200"/>
            <a:ext cx="3810000" cy="2819400"/>
            <a:chOff x="2819400" y="1981200"/>
            <a:chExt cx="3810000" cy="2819400"/>
          </a:xfrm>
        </p:grpSpPr>
        <p:cxnSp>
          <p:nvCxnSpPr>
            <p:cNvPr id="146" name="Straight Connector 145"/>
            <p:cNvCxnSpPr/>
            <p:nvPr/>
          </p:nvCxnSpPr>
          <p:spPr>
            <a:xfrm flipV="1">
              <a:off x="2819400" y="25146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3886200" y="2743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5638800" y="3124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6629400" y="29718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V="1">
              <a:off x="6477000" y="34290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3733800" y="1981200"/>
              <a:ext cx="0" cy="1371600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lgDashDot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TextBox 268"/>
          <p:cNvSpPr txBox="1">
            <a:spLocks noChangeArrowheads="1"/>
          </p:cNvSpPr>
          <p:nvPr/>
        </p:nvSpPr>
        <p:spPr bwMode="auto">
          <a:xfrm>
            <a:off x="5562600" y="1085671"/>
            <a:ext cx="3581400" cy="1200329"/>
          </a:xfrm>
          <a:prstGeom prst="rect">
            <a:avLst/>
          </a:prstGeom>
          <a:solidFill>
            <a:schemeClr val="accent1">
              <a:alpha val="68000"/>
            </a:schemeClr>
          </a:solidFill>
          <a:ln w="12700" cmpd="sng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I install software I want throughout my network slice (into firewalls, routers, switches, …) or control switches using OpenFlow</a:t>
            </a:r>
          </a:p>
        </p:txBody>
      </p:sp>
      <p:grpSp>
        <p:nvGrpSpPr>
          <p:cNvPr id="270" name="Group 269"/>
          <p:cNvGrpSpPr/>
          <p:nvPr/>
        </p:nvGrpSpPr>
        <p:grpSpPr>
          <a:xfrm>
            <a:off x="-152400" y="5715000"/>
            <a:ext cx="9448799" cy="838200"/>
            <a:chOff x="-152400" y="5715000"/>
            <a:chExt cx="9448799" cy="838200"/>
          </a:xfrm>
        </p:grpSpPr>
        <p:sp>
          <p:nvSpPr>
            <p:cNvPr id="271" name="Rectangle 4"/>
            <p:cNvSpPr>
              <a:spLocks noChangeArrowheads="1"/>
            </p:cNvSpPr>
            <p:nvPr/>
          </p:nvSpPr>
          <p:spPr bwMode="auto">
            <a:xfrm>
              <a:off x="-152400" y="5791200"/>
              <a:ext cx="9448799" cy="762000"/>
            </a:xfrm>
            <a:prstGeom prst="rect">
              <a:avLst/>
            </a:prstGeom>
            <a:solidFill>
              <a:srgbClr val="C6B28C">
                <a:alpha val="62000"/>
              </a:srgbClr>
            </a:solidFill>
            <a:ln w="28575" cmpd="sng">
              <a:solidFill>
                <a:srgbClr val="FF66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2400" dirty="0">
                <a:ea typeface="Kozuka Gothic Pro L" charset="0"/>
                <a:cs typeface="Kozuka Gothic Pro L" charset="0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457200" y="5715000"/>
              <a:ext cx="8382000" cy="838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en-US" sz="2400" dirty="0"/>
                <a:t>Everything is programmable: Experimenters create and program custom topologies, protocols and flows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4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GENI is Precision Cyberinfrastructure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4465597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All applications and services rely on cyberinfrastructure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High performance applications and services need precision cyberinfrastructure</a:t>
            </a:r>
          </a:p>
          <a:p>
            <a:pPr lvl="1"/>
            <a:r>
              <a:rPr lang="en-US" sz="2000" dirty="0"/>
              <a:t>The right resources</a:t>
            </a:r>
          </a:p>
          <a:p>
            <a:pPr lvl="1"/>
            <a:r>
              <a:rPr lang="en-US" sz="2000" dirty="0"/>
              <a:t>In the right places</a:t>
            </a:r>
          </a:p>
          <a:p>
            <a:pPr lvl="1"/>
            <a:r>
              <a:rPr lang="en-US" sz="2000" dirty="0"/>
              <a:t>Connected by the right network</a:t>
            </a:r>
          </a:p>
          <a:p>
            <a:pPr lvl="1"/>
            <a:r>
              <a:rPr lang="en-US" sz="2000" dirty="0"/>
              <a:t>Running the right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667000"/>
            <a:ext cx="1071654" cy="722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373" y="1998056"/>
            <a:ext cx="1071654" cy="72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627" y="3389826"/>
            <a:ext cx="1071654" cy="722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454" y="2666999"/>
            <a:ext cx="1071654" cy="7228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634318" y="2242034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85997" y="2359469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60227" y="2895600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37063" y="3681924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78093" y="2927778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41535" y="2957552"/>
            <a:ext cx="152400" cy="132868"/>
          </a:xfrm>
          <a:prstGeom prst="ellipse">
            <a:avLst/>
          </a:prstGeom>
          <a:solidFill>
            <a:srgbClr val="F380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068" y="1587821"/>
            <a:ext cx="373467" cy="4452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031" y="5108009"/>
            <a:ext cx="846958" cy="846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192" y="1461427"/>
            <a:ext cx="809240" cy="1205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556" y="3372057"/>
            <a:ext cx="1024002" cy="12583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250413"/>
            <a:ext cx="389112" cy="7582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5257800"/>
            <a:ext cx="1439158" cy="14391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94" y="4058771"/>
            <a:ext cx="373467" cy="445267"/>
          </a:xfrm>
          <a:prstGeom prst="rect">
            <a:avLst/>
          </a:prstGeom>
        </p:spPr>
      </p:pic>
      <p:cxnSp>
        <p:nvCxnSpPr>
          <p:cNvPr id="25" name="Straight Connector 24"/>
          <p:cNvCxnSpPr>
            <a:stCxn id="16" idx="1"/>
            <a:endCxn id="9" idx="7"/>
          </p:cNvCxnSpPr>
          <p:nvPr/>
        </p:nvCxnSpPr>
        <p:spPr>
          <a:xfrm flipH="1">
            <a:off x="5764400" y="1810455"/>
            <a:ext cx="503668" cy="451037"/>
          </a:xfrm>
          <a:prstGeom prst="line">
            <a:avLst/>
          </a:prstGeom>
          <a:ln w="28575">
            <a:solidFill>
              <a:srgbClr val="F38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1" idx="7"/>
          </p:cNvCxnSpPr>
          <p:nvPr/>
        </p:nvCxnSpPr>
        <p:spPr>
          <a:xfrm flipH="1">
            <a:off x="5390309" y="2394470"/>
            <a:ext cx="310979" cy="520588"/>
          </a:xfrm>
          <a:prstGeom prst="line">
            <a:avLst/>
          </a:prstGeom>
          <a:ln w="28575">
            <a:solidFill>
              <a:srgbClr val="F38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6"/>
            <a:endCxn id="13" idx="2"/>
          </p:cNvCxnSpPr>
          <p:nvPr/>
        </p:nvCxnSpPr>
        <p:spPr>
          <a:xfrm>
            <a:off x="5412627" y="2962034"/>
            <a:ext cx="865466" cy="32178"/>
          </a:xfrm>
          <a:prstGeom prst="line">
            <a:avLst/>
          </a:prstGeom>
          <a:ln w="28575">
            <a:solidFill>
              <a:srgbClr val="F38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2" idx="0"/>
            <a:endCxn id="13" idx="3"/>
          </p:cNvCxnSpPr>
          <p:nvPr/>
        </p:nvCxnSpPr>
        <p:spPr>
          <a:xfrm flipV="1">
            <a:off x="6013263" y="3041188"/>
            <a:ext cx="287148" cy="640736"/>
          </a:xfrm>
          <a:prstGeom prst="line">
            <a:avLst/>
          </a:prstGeom>
          <a:ln w="28575">
            <a:solidFill>
              <a:srgbClr val="F38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3" idx="0"/>
            <a:endCxn id="10" idx="4"/>
          </p:cNvCxnSpPr>
          <p:nvPr/>
        </p:nvCxnSpPr>
        <p:spPr>
          <a:xfrm flipH="1" flipV="1">
            <a:off x="6062197" y="2492337"/>
            <a:ext cx="292096" cy="4354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4" idx="3"/>
            <a:endCxn id="13" idx="6"/>
          </p:cNvCxnSpPr>
          <p:nvPr/>
        </p:nvCxnSpPr>
        <p:spPr>
          <a:xfrm flipH="1" flipV="1">
            <a:off x="6430493" y="2994212"/>
            <a:ext cx="233360" cy="76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0" idx="2"/>
            <a:endCxn id="9" idx="6"/>
          </p:cNvCxnSpPr>
          <p:nvPr/>
        </p:nvCxnSpPr>
        <p:spPr>
          <a:xfrm flipH="1" flipV="1">
            <a:off x="5786718" y="2308468"/>
            <a:ext cx="199279" cy="1174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3" idx="3"/>
            <a:endCxn id="12" idx="3"/>
          </p:cNvCxnSpPr>
          <p:nvPr/>
        </p:nvCxnSpPr>
        <p:spPr>
          <a:xfrm flipV="1">
            <a:off x="5276161" y="3795334"/>
            <a:ext cx="683220" cy="486071"/>
          </a:xfrm>
          <a:prstGeom prst="line">
            <a:avLst/>
          </a:prstGeom>
          <a:ln w="28575">
            <a:solidFill>
              <a:srgbClr val="F380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38592</TotalTime>
  <Words>1836</Words>
  <Application>Microsoft Office PowerPoint</Application>
  <PresentationFormat>On-screen Show (4:3)</PresentationFormat>
  <Paragraphs>491</Paragraphs>
  <Slides>40</Slides>
  <Notes>35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Apple Casual</vt:lpstr>
      <vt:lpstr>Apple Chancery</vt:lpstr>
      <vt:lpstr>Courier</vt:lpstr>
      <vt:lpstr>Gill Sans</vt:lpstr>
      <vt:lpstr>Kozuka Gothic Pro L</vt:lpstr>
      <vt:lpstr>MS PGothic</vt:lpstr>
      <vt:lpstr>Arial</vt:lpstr>
      <vt:lpstr>Book Antiqua</vt:lpstr>
      <vt:lpstr>Courier New</vt:lpstr>
      <vt:lpstr>Franklin Gothic Medium</vt:lpstr>
      <vt:lpstr>Times</vt:lpstr>
      <vt:lpstr>Times New Roman</vt:lpstr>
      <vt:lpstr>1_Default Design</vt:lpstr>
      <vt:lpstr>GENI: A Networked Infrastructure  for At-Scale Experiments  Zongming Fei University of Kentucky  Thanks to Abraham Matta (BU),  Violet Syrotiuk (ASU), Mark Berman (BBN),  Vic Thomas (ATC) </vt:lpstr>
      <vt:lpstr>Outline</vt:lpstr>
      <vt:lpstr>Why GENI?</vt:lpstr>
      <vt:lpstr>GENI: National Infrastructure for Research in Next-Gen Networked Systems</vt:lpstr>
      <vt:lpstr>Interconnected GENI Hardware</vt:lpstr>
      <vt:lpstr>GENI: Infrastructure for Experimentation</vt:lpstr>
      <vt:lpstr>Multiple GENI Experiments run Concurrently</vt:lpstr>
      <vt:lpstr>GENI is “Deeply Programmable”</vt:lpstr>
      <vt:lpstr>GENI is Precision Cyberinfrastructure</vt:lpstr>
      <vt:lpstr>GENI is a Nationwide Edge Computing Platform</vt:lpstr>
      <vt:lpstr>The GENI Edge Cloud connects to ClouldLab, Chameleon and AWS</vt:lpstr>
      <vt:lpstr>What is Chameleon/CloudLab?</vt:lpstr>
      <vt:lpstr>Outline</vt:lpstr>
      <vt:lpstr>PowerPoint Presentation</vt:lpstr>
      <vt:lpstr>GENI Network Architecture</vt:lpstr>
      <vt:lpstr>Federation GENI grows by GENI-enabling heterogeneous infrastructure</vt:lpstr>
      <vt:lpstr>International Federation Extends GENI’s Reach </vt:lpstr>
      <vt:lpstr>Outline</vt:lpstr>
      <vt:lpstr>GENI Growth</vt:lpstr>
      <vt:lpstr>GENI for Research and Education</vt:lpstr>
      <vt:lpstr>FIA Teams have Slices on GENI</vt:lpstr>
      <vt:lpstr>Software Defined Networking Research</vt:lpstr>
      <vt:lpstr>Edge-cloud &amp; Elastic Management Research</vt:lpstr>
      <vt:lpstr>The Rise of Global Interoperability</vt:lpstr>
      <vt:lpstr>TransGeo Distributed Clouds:  Think Globally, Compute Locally</vt:lpstr>
      <vt:lpstr>GENI in the Classroom</vt:lpstr>
      <vt:lpstr>GENI-based Courseware</vt:lpstr>
      <vt:lpstr>Outline</vt:lpstr>
      <vt:lpstr>GENI: Terms and Definitions</vt:lpstr>
      <vt:lpstr>Clearinghouse and Aggregates</vt:lpstr>
      <vt:lpstr>GENI: Terms and Definitions</vt:lpstr>
      <vt:lpstr>RSpecs</vt:lpstr>
      <vt:lpstr>Reserving Resources using RSpecs and the AM API </vt:lpstr>
      <vt:lpstr>Use GENI for Your Research and Teaching</vt:lpstr>
      <vt:lpstr>Outline</vt:lpstr>
      <vt:lpstr>What’s Next?</vt:lpstr>
      <vt:lpstr>GENI Operations &amp; Future</vt:lpstr>
      <vt:lpstr>GENI Operations &amp; Future</vt:lpstr>
      <vt:lpstr>Attend a GENI Event</vt:lpstr>
      <vt:lpstr>THANKS... Questions? 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Zongming Fei</cp:lastModifiedBy>
  <cp:revision>1381</cp:revision>
  <cp:lastPrinted>2014-06-19T21:02:44Z</cp:lastPrinted>
  <dcterms:created xsi:type="dcterms:W3CDTF">2012-10-07T21:53:19Z</dcterms:created>
  <dcterms:modified xsi:type="dcterms:W3CDTF">2019-05-30T19:11:19Z</dcterms:modified>
</cp:coreProperties>
</file>