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0"/>
  </p:notesMasterIdLst>
  <p:sldIdLst>
    <p:sldId id="320" r:id="rId3"/>
    <p:sldId id="257" r:id="rId4"/>
    <p:sldId id="258" r:id="rId5"/>
    <p:sldId id="260" r:id="rId6"/>
    <p:sldId id="438" r:id="rId7"/>
    <p:sldId id="269" r:id="rId8"/>
    <p:sldId id="270" r:id="rId9"/>
    <p:sldId id="439" r:id="rId10"/>
    <p:sldId id="390" r:id="rId11"/>
    <p:sldId id="392" r:id="rId12"/>
    <p:sldId id="262" r:id="rId13"/>
    <p:sldId id="417" r:id="rId14"/>
    <p:sldId id="442" r:id="rId15"/>
    <p:sldId id="413" r:id="rId16"/>
    <p:sldId id="418" r:id="rId17"/>
    <p:sldId id="264" r:id="rId18"/>
    <p:sldId id="268" r:id="rId19"/>
    <p:sldId id="261" r:id="rId20"/>
    <p:sldId id="287" r:id="rId21"/>
    <p:sldId id="298" r:id="rId22"/>
    <p:sldId id="288" r:id="rId23"/>
    <p:sldId id="443" r:id="rId24"/>
    <p:sldId id="289" r:id="rId25"/>
    <p:sldId id="315" r:id="rId26"/>
    <p:sldId id="447" r:id="rId27"/>
    <p:sldId id="316" r:id="rId28"/>
    <p:sldId id="290" r:id="rId29"/>
    <p:sldId id="444" r:id="rId30"/>
    <p:sldId id="377" r:id="rId31"/>
    <p:sldId id="275" r:id="rId32"/>
    <p:sldId id="445" r:id="rId33"/>
    <p:sldId id="446" r:id="rId34"/>
    <p:sldId id="321" r:id="rId35"/>
    <p:sldId id="295" r:id="rId36"/>
    <p:sldId id="317" r:id="rId37"/>
    <p:sldId id="448" r:id="rId38"/>
    <p:sldId id="449" r:id="rId39"/>
  </p:sldIdLst>
  <p:sldSz cx="9144000" cy="5143500" type="screen16x9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8E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6385" autoAdjust="0"/>
  </p:normalViewPr>
  <p:slideViewPr>
    <p:cSldViewPr>
      <p:cViewPr varScale="1">
        <p:scale>
          <a:sx n="130" d="100"/>
          <a:sy n="130" d="100"/>
        </p:scale>
        <p:origin x="1056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318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image" Target="../media/image15.emf"/><Relationship Id="rId1" Type="http://schemas.openxmlformats.org/officeDocument/2006/relationships/image" Target="../media/image14.emf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Relationship Id="rId9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7313" y="0"/>
            <a:ext cx="2982912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F46533-99CF-48F9-8C5B-12D2601D34A3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416425"/>
            <a:ext cx="55054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82913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7313" y="8829675"/>
            <a:ext cx="2982912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4B81F4-E960-423D-9112-AF8D5380A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467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B81F4-E960-423D-9112-AF8D5380A9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38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2AE0BD-1626-4AB9-90FD-B1B8BCB73550}" type="slidenum">
              <a:rPr lang="en-US"/>
              <a:pPr/>
              <a:t>10</a:t>
            </a:fld>
            <a:endParaRPr lang="en-US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3EBB39-DA11-43F5-93A9-E15E1AD6F557}" type="slidenum">
              <a:rPr lang="en-US"/>
              <a:pPr/>
              <a:t>13</a:t>
            </a:fld>
            <a:endParaRPr lang="en-US"/>
          </a:p>
        </p:txBody>
      </p:sp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A4725A-5141-4BEC-B510-2F58C98E4C94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59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059843" name="Notes Placeholder 2"/>
          <p:cNvSpPr>
            <a:spLocks noGrp="1"/>
          </p:cNvSpPr>
          <p:nvPr>
            <p:ph type="body" idx="1"/>
          </p:nvPr>
        </p:nvSpPr>
        <p:spPr/>
        <p:txBody>
          <a:bodyPr lIns="95076" tIns="47539" rIns="95076" bIns="47539"/>
          <a:lstStyle/>
          <a:p>
            <a:endParaRPr lang="en-US" dirty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4144062" y="9119909"/>
            <a:ext cx="3169478" cy="479649"/>
          </a:xfrm>
          <a:prstGeom prst="rect">
            <a:avLst/>
          </a:prstGeom>
          <a:noFill/>
        </p:spPr>
        <p:txBody>
          <a:bodyPr lIns="95076" tIns="47539" rIns="95076" bIns="47539" anchor="b"/>
          <a:lstStyle/>
          <a:p>
            <a:pPr algn="r">
              <a:defRPr/>
            </a:pPr>
            <a:fld id="{56C15184-CA1B-41F4-9D4E-27B8945D04DB}" type="slidenum">
              <a:rPr lang="en-US" sz="1200">
                <a:solidFill>
                  <a:prstClr val="black"/>
                </a:solidFill>
              </a:rPr>
              <a:pPr algn="r">
                <a:defRPr/>
              </a:pPr>
              <a:t>15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FD595-E13D-4964-9273-07869AB5ED7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89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FCE35-6496-4CD1-B2B5-06556326C76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060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B81F4-E960-423D-9112-AF8D5380A90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24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B81F4-E960-423D-9112-AF8D5380A90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0665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B81F4-E960-423D-9112-AF8D5380A90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129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B81F4-E960-423D-9112-AF8D5380A90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357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A5A582-10B7-4536-8F45-0DA502A49CA3}" type="slidenum">
              <a:rPr lang="en-US"/>
              <a:pPr/>
              <a:t>2</a:t>
            </a:fld>
            <a:endParaRPr lang="en-US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12144D-1A50-48FA-AFD8-65859F7D900D}" type="slidenum">
              <a:rPr lang="en-US"/>
              <a:pPr/>
              <a:t>3</a:t>
            </a:fld>
            <a:endParaRPr lang="en-US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AE2D94-C67E-42ED-A705-C5092C1866E2}" type="slidenum">
              <a:rPr lang="en-US"/>
              <a:pPr/>
              <a:t>4</a:t>
            </a:fld>
            <a:endParaRPr lang="en-US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ACE7F7-9EAF-41E1-A400-49033C44CF4B}" type="slidenum">
              <a:rPr lang="en-US"/>
              <a:pPr/>
              <a:t>5</a:t>
            </a:fld>
            <a:endParaRPr lang="en-US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7239F1-A540-4CA4-B43F-FF35E8EC0B40}" type="slidenum">
              <a:rPr lang="en-US"/>
              <a:pPr/>
              <a:t>6</a:t>
            </a:fld>
            <a:endParaRPr lang="en-US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1B5AD4-F56E-49FF-81DC-BE2D7A177AEF}" type="slidenum">
              <a:rPr lang="en-US"/>
              <a:pPr/>
              <a:t>7</a:t>
            </a:fld>
            <a:endParaRPr lang="en-US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1B19C-4590-4D10-B661-7A3358D141F6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1B19C-4590-4D10-B661-7A3358D141F6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16231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7BCDF-33C6-4FF0-B53C-04BD3298F6EA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C888-FCB9-422D-8D54-18090E35B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771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7BCDF-33C6-4FF0-B53C-04BD3298F6EA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C888-FCB9-422D-8D54-18090E35B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83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14350"/>
            <a:ext cx="7772400" cy="1595438"/>
          </a:xfrm>
        </p:spPr>
        <p:txBody>
          <a:bodyPr/>
          <a:lstStyle>
            <a:lvl1pPr algn="ctr">
              <a:defRPr sz="43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452688"/>
            <a:ext cx="6400800" cy="16573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25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71296CC-3B23-49DD-ABEC-8D503BF34C4B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29703" name="Group 7"/>
          <p:cNvGrpSpPr>
            <a:grpSpLocks/>
          </p:cNvGrpSpPr>
          <p:nvPr/>
        </p:nvGrpSpPr>
        <p:grpSpPr bwMode="auto">
          <a:xfrm>
            <a:off x="228600" y="2166939"/>
            <a:ext cx="8610600" cy="151210"/>
            <a:chOff x="144" y="1680"/>
            <a:chExt cx="5424" cy="144"/>
          </a:xfrm>
        </p:grpSpPr>
        <p:sp>
          <p:nvSpPr>
            <p:cNvPr id="29704" name="Rectangle 8"/>
            <p:cNvSpPr>
              <a:spLocks noChangeArrowheads="1"/>
            </p:cNvSpPr>
            <p:nvPr userDrawn="1"/>
          </p:nvSpPr>
          <p:spPr bwMode="auto">
            <a:xfrm>
              <a:off x="144" y="1680"/>
              <a:ext cx="1808" cy="14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9705" name="Rectangle 9"/>
            <p:cNvSpPr>
              <a:spLocks noChangeArrowheads="1"/>
            </p:cNvSpPr>
            <p:nvPr userDrawn="1"/>
          </p:nvSpPr>
          <p:spPr bwMode="auto">
            <a:xfrm>
              <a:off x="1952" y="1680"/>
              <a:ext cx="1808" cy="14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9706" name="Rectangle 10"/>
            <p:cNvSpPr>
              <a:spLocks noChangeArrowheads="1"/>
            </p:cNvSpPr>
            <p:nvPr userDrawn="1"/>
          </p:nvSpPr>
          <p:spPr bwMode="auto">
            <a:xfrm>
              <a:off x="3760" y="1680"/>
              <a:ext cx="1808" cy="144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350"/>
            </a:p>
          </p:txBody>
        </p:sp>
      </p:grpSp>
      <p:pic>
        <p:nvPicPr>
          <p:cNvPr id="29707" name="Picture 11" descr="waves_gradiant2"/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2800" y="2908697"/>
            <a:ext cx="1341438" cy="251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8" name="Rectangle 12"/>
          <p:cNvSpPr>
            <a:spLocks noChangeArrowheads="1"/>
          </p:cNvSpPr>
          <p:nvPr userDrawn="1"/>
        </p:nvSpPr>
        <p:spPr bwMode="auto">
          <a:xfrm>
            <a:off x="2949576" y="2806305"/>
            <a:ext cx="17446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400">
                <a:solidFill>
                  <a:srgbClr val="33CCFF"/>
                </a:solidFill>
                <a:latin typeface="Arial" charset="0"/>
              </a:rPr>
              <a:t>WINLAB</a:t>
            </a:r>
          </a:p>
        </p:txBody>
      </p:sp>
    </p:spTree>
    <p:extLst>
      <p:ext uri="{BB962C8B-B14F-4D97-AF65-F5344CB8AC3E}">
        <p14:creationId xmlns:p14="http://schemas.microsoft.com/office/powerpoint/2010/main" val="2528070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066" y="1"/>
            <a:ext cx="8229600" cy="5841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9C045-915F-4531-8615-0B64BD7B5B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0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B72392-D647-4B86-B1F2-8DA6700946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36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804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804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66740B-C601-434E-AF2F-1F913BB1E5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307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537F8D-EE49-4776-8889-5C9E4E09E7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23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0E04AD-31C7-4E85-9D36-A4110A89A5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8816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950F84-8AC0-4F6A-9D6C-BA65F8DFCD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508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BE0C42-7DBA-4933-9C85-83C4575668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88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7BCDF-33C6-4FF0-B53C-04BD3298F6EA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C888-FCB9-422D-8D54-18090E35B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044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731FF-70D1-43E0-8F98-6E5FF716E0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6071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4F16A6-C2FF-4A25-A0C3-F48D055CCF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1240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8360"/>
            <a:ext cx="2057400" cy="43898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8360"/>
            <a:ext cx="6019800" cy="43898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E0D8FA-41A2-4E4A-8604-1051F4A25B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940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7BCDF-33C6-4FF0-B53C-04BD3298F6EA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C888-FCB9-422D-8D54-18090E35B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11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7BCDF-33C6-4FF0-B53C-04BD3298F6EA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C888-FCB9-422D-8D54-18090E35B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064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7BCDF-33C6-4FF0-B53C-04BD3298F6EA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C888-FCB9-422D-8D54-18090E35B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009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7BCDF-33C6-4FF0-B53C-04BD3298F6EA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C888-FCB9-422D-8D54-18090E35B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150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7BCDF-33C6-4FF0-B53C-04BD3298F6EA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C888-FCB9-422D-8D54-18090E35B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075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7BCDF-33C6-4FF0-B53C-04BD3298F6EA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C888-FCB9-422D-8D54-18090E35B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34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7BCDF-33C6-4FF0-B53C-04BD3298F6EA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C888-FCB9-422D-8D54-18090E35B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883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18" Type="http://schemas.openxmlformats.org/officeDocument/2006/relationships/image" Target="../media/image6.tiff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9.tiff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tiff"/><Relationship Id="rId20" Type="http://schemas.openxmlformats.org/officeDocument/2006/relationships/image" Target="../media/image8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tif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2C888-FCB9-422D-8D54-18090E35BF3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/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4775475"/>
            <a:ext cx="1629410" cy="2584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 12"/>
          <p:cNvGrpSpPr/>
          <p:nvPr userDrawn="1"/>
        </p:nvGrpSpPr>
        <p:grpSpPr>
          <a:xfrm>
            <a:off x="7787718" y="4807821"/>
            <a:ext cx="822882" cy="221692"/>
            <a:chOff x="8168752" y="4857750"/>
            <a:chExt cx="822882" cy="221692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68752" y="4860861"/>
              <a:ext cx="533400" cy="21335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93694" y="4857750"/>
              <a:ext cx="197940" cy="221692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191000" y="4705350"/>
            <a:ext cx="3200400" cy="409741"/>
            <a:chOff x="126609" y="2480772"/>
            <a:chExt cx="8835056" cy="1131136"/>
          </a:xfrm>
        </p:grpSpPr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3954" y="2548153"/>
              <a:ext cx="1044126" cy="1044127"/>
            </a:xfrm>
            <a:prstGeom prst="rect">
              <a:avLst/>
            </a:prstGeom>
          </p:spPr>
        </p:pic>
        <p:pic>
          <p:nvPicPr>
            <p:cNvPr id="19" name="Picture 13" descr="RU_LOGOTYPE_CMYK_S"/>
            <p:cNvPicPr>
              <a:picLocks noChangeAspect="1" noChangeArrowheads="1"/>
            </p:cNvPicPr>
            <p:nvPr userDrawn="1"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609" y="2770396"/>
              <a:ext cx="2088617" cy="5518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9"/>
            <p:cNvPicPr>
              <a:picLocks noChangeAspect="1"/>
            </p:cNvPicPr>
            <p:nvPr userDrawn="1"/>
          </p:nvPicPr>
          <p:blipFill rotWithShape="1">
            <a:blip r:embed="rId1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81800" y="2651050"/>
              <a:ext cx="2179865" cy="7208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7120" y="2480772"/>
              <a:ext cx="3535679" cy="1131136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600" y="4767031"/>
            <a:ext cx="272395" cy="2785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800" y="4840240"/>
            <a:ext cx="424775" cy="16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189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6882" y="1"/>
            <a:ext cx="8847117" cy="757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3132" y="828304"/>
            <a:ext cx="8870868" cy="3769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73132" y="4606098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750"/>
            </a:lvl1pPr>
          </a:lstStyle>
          <a:p>
            <a:endParaRPr lang="en-US" dirty="0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54091" y="4681931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750"/>
            </a:lvl1pPr>
          </a:lstStyle>
          <a:p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399" y="4606098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750"/>
            </a:lvl1pPr>
          </a:lstStyle>
          <a:p>
            <a:fld id="{E69A28BC-77FB-48DF-9533-7611171E25E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0" y="0"/>
            <a:ext cx="228600" cy="17145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sz="1800">
              <a:latin typeface="Times New Roman" pitchFamily="18" charset="0"/>
            </a:endParaRPr>
          </a:p>
        </p:txBody>
      </p:sp>
      <p:sp>
        <p:nvSpPr>
          <p:cNvPr id="28680" name="Line 8"/>
          <p:cNvSpPr>
            <a:spLocks noChangeShapeType="1"/>
          </p:cNvSpPr>
          <p:nvPr/>
        </p:nvSpPr>
        <p:spPr bwMode="auto">
          <a:xfrm>
            <a:off x="599703" y="738497"/>
            <a:ext cx="8077200" cy="0"/>
          </a:xfrm>
          <a:prstGeom prst="line">
            <a:avLst/>
          </a:prstGeom>
          <a:noFill/>
          <a:ln w="88900">
            <a:solidFill>
              <a:srgbClr val="33CC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0" y="1714500"/>
            <a:ext cx="228600" cy="17145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sz="1800">
              <a:latin typeface="Times New Roman" pitchFamily="18" charset="0"/>
            </a:endParaRPr>
          </a:p>
        </p:txBody>
      </p: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0" y="3429000"/>
            <a:ext cx="228600" cy="17145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sz="1800">
              <a:latin typeface="Times New Roman" pitchFamily="18" charset="0"/>
            </a:endParaRPr>
          </a:p>
        </p:txBody>
      </p:sp>
      <p:grpSp>
        <p:nvGrpSpPr>
          <p:cNvPr id="28687" name="Group 15"/>
          <p:cNvGrpSpPr>
            <a:grpSpLocks/>
          </p:cNvGrpSpPr>
          <p:nvPr userDrawn="1"/>
        </p:nvGrpSpPr>
        <p:grpSpPr bwMode="auto">
          <a:xfrm>
            <a:off x="6797050" y="4745218"/>
            <a:ext cx="2346950" cy="415463"/>
            <a:chOff x="4216" y="4123"/>
            <a:chExt cx="1253" cy="193"/>
          </a:xfrm>
        </p:grpSpPr>
        <p:pic>
          <p:nvPicPr>
            <p:cNvPr id="28683" name="Picture 11" descr="waves_gradiant2"/>
            <p:cNvPicPr>
              <a:picLocks noChangeAspect="1" noChangeArrowheads="1"/>
            </p:cNvPicPr>
            <p:nvPr userDrawn="1"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8" y="4145"/>
              <a:ext cx="541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4" name="Rectangle 12"/>
            <p:cNvSpPr>
              <a:spLocks noChangeArrowheads="1"/>
            </p:cNvSpPr>
            <p:nvPr userDrawn="1"/>
          </p:nvSpPr>
          <p:spPr bwMode="auto">
            <a:xfrm>
              <a:off x="4216" y="4123"/>
              <a:ext cx="773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2100" dirty="0">
                  <a:solidFill>
                    <a:srgbClr val="33CCFF"/>
                  </a:solidFill>
                  <a:latin typeface="Arial" charset="0"/>
                </a:rPr>
                <a:t>WINLAB</a:t>
              </a:r>
              <a:endParaRPr lang="en-US" sz="1500" dirty="0">
                <a:solidFill>
                  <a:srgbClr val="33CCFF"/>
                </a:solidFill>
                <a:latin typeface="Arial" charset="0"/>
              </a:endParaRPr>
            </a:p>
          </p:txBody>
        </p:sp>
      </p:grpSp>
      <p:pic>
        <p:nvPicPr>
          <p:cNvPr id="28685" name="Picture 13" descr="RU_LOGOTYPE_CMYK_S"/>
          <p:cNvPicPr>
            <a:picLocks noChangeAspect="1" noChangeArrowheads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498" y="4766022"/>
            <a:ext cx="1385140" cy="365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9897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Garamond" pitchFamily="18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Garamond" pitchFamily="18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Garamond" pitchFamily="18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Garamond" pitchFamily="18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Garamond" pitchFamily="18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1800">
          <a:solidFill>
            <a:schemeClr val="tx1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1500">
          <a:solidFill>
            <a:schemeClr val="tx1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emf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ireless.engineering.nyu.edu/mmwave-5g-channel-sounder/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3" Type="http://schemas.openxmlformats.org/officeDocument/2006/relationships/image" Target="../media/image75.emf"/><Relationship Id="rId7" Type="http://schemas.openxmlformats.org/officeDocument/2006/relationships/image" Target="../media/image7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emf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bit-lab.org/" TargetMode="External"/><Relationship Id="rId2" Type="http://schemas.openxmlformats.org/officeDocument/2006/relationships/hyperlink" Target="https://advancedwireless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osmos-lab.org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emf"/><Relationship Id="rId18" Type="http://schemas.openxmlformats.org/officeDocument/2006/relationships/oleObject" Target="../embeddings/oleObject11.bin"/><Relationship Id="rId26" Type="http://schemas.openxmlformats.org/officeDocument/2006/relationships/oleObject" Target="../embeddings/oleObject17.bin"/><Relationship Id="rId39" Type="http://schemas.openxmlformats.org/officeDocument/2006/relationships/oleObject" Target="../embeddings/oleObject27.bin"/><Relationship Id="rId21" Type="http://schemas.openxmlformats.org/officeDocument/2006/relationships/oleObject" Target="../embeddings/oleObject14.bin"/><Relationship Id="rId34" Type="http://schemas.openxmlformats.org/officeDocument/2006/relationships/oleObject" Target="../embeddings/oleObject23.bin"/><Relationship Id="rId42" Type="http://schemas.openxmlformats.org/officeDocument/2006/relationships/oleObject" Target="../embeddings/oleObject30.bin"/><Relationship Id="rId47" Type="http://schemas.openxmlformats.org/officeDocument/2006/relationships/oleObject" Target="../embeddings/oleObject35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9.bin"/><Relationship Id="rId29" Type="http://schemas.openxmlformats.org/officeDocument/2006/relationships/oleObject" Target="../embeddings/oleObject19.bin"/><Relationship Id="rId11" Type="http://schemas.openxmlformats.org/officeDocument/2006/relationships/image" Target="../media/image16.emf"/><Relationship Id="rId24" Type="http://schemas.openxmlformats.org/officeDocument/2006/relationships/oleObject" Target="../embeddings/oleObject16.bin"/><Relationship Id="rId32" Type="http://schemas.openxmlformats.org/officeDocument/2006/relationships/oleObject" Target="../embeddings/oleObject22.bin"/><Relationship Id="rId37" Type="http://schemas.openxmlformats.org/officeDocument/2006/relationships/oleObject" Target="../embeddings/oleObject25.bin"/><Relationship Id="rId40" Type="http://schemas.openxmlformats.org/officeDocument/2006/relationships/oleObject" Target="../embeddings/oleObject28.bin"/><Relationship Id="rId45" Type="http://schemas.openxmlformats.org/officeDocument/2006/relationships/oleObject" Target="../embeddings/oleObject33.bin"/><Relationship Id="rId5" Type="http://schemas.openxmlformats.org/officeDocument/2006/relationships/image" Target="../media/image14.emf"/><Relationship Id="rId15" Type="http://schemas.openxmlformats.org/officeDocument/2006/relationships/oleObject" Target="../embeddings/oleObject8.bin"/><Relationship Id="rId23" Type="http://schemas.openxmlformats.org/officeDocument/2006/relationships/oleObject" Target="../embeddings/oleObject15.bin"/><Relationship Id="rId28" Type="http://schemas.openxmlformats.org/officeDocument/2006/relationships/oleObject" Target="../embeddings/oleObject18.bin"/><Relationship Id="rId36" Type="http://schemas.openxmlformats.org/officeDocument/2006/relationships/oleObject" Target="../embeddings/oleObject24.bin"/><Relationship Id="rId49" Type="http://schemas.openxmlformats.org/officeDocument/2006/relationships/oleObject" Target="../embeddings/oleObject37.bin"/><Relationship Id="rId10" Type="http://schemas.openxmlformats.org/officeDocument/2006/relationships/oleObject" Target="../embeddings/oleObject5.bin"/><Relationship Id="rId19" Type="http://schemas.openxmlformats.org/officeDocument/2006/relationships/oleObject" Target="../embeddings/oleObject12.bin"/><Relationship Id="rId31" Type="http://schemas.openxmlformats.org/officeDocument/2006/relationships/oleObject" Target="../embeddings/oleObject21.bin"/><Relationship Id="rId44" Type="http://schemas.openxmlformats.org/officeDocument/2006/relationships/oleObject" Target="../embeddings/oleObject32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7.bin"/><Relationship Id="rId22" Type="http://schemas.openxmlformats.org/officeDocument/2006/relationships/image" Target="../media/image18.emf"/><Relationship Id="rId27" Type="http://schemas.openxmlformats.org/officeDocument/2006/relationships/image" Target="../media/image20.emf"/><Relationship Id="rId30" Type="http://schemas.openxmlformats.org/officeDocument/2006/relationships/oleObject" Target="../embeddings/oleObject20.bin"/><Relationship Id="rId35" Type="http://schemas.openxmlformats.org/officeDocument/2006/relationships/image" Target="../media/image22.emf"/><Relationship Id="rId43" Type="http://schemas.openxmlformats.org/officeDocument/2006/relationships/oleObject" Target="../embeddings/oleObject31.bin"/><Relationship Id="rId48" Type="http://schemas.openxmlformats.org/officeDocument/2006/relationships/oleObject" Target="../embeddings/oleObject36.bin"/><Relationship Id="rId8" Type="http://schemas.openxmlformats.org/officeDocument/2006/relationships/image" Target="../media/image15.emf"/><Relationship Id="rId3" Type="http://schemas.openxmlformats.org/officeDocument/2006/relationships/notesSlide" Target="../notesSlides/notesSlide4.xml"/><Relationship Id="rId12" Type="http://schemas.openxmlformats.org/officeDocument/2006/relationships/oleObject" Target="../embeddings/oleObject6.bin"/><Relationship Id="rId17" Type="http://schemas.openxmlformats.org/officeDocument/2006/relationships/oleObject" Target="../embeddings/oleObject10.bin"/><Relationship Id="rId25" Type="http://schemas.openxmlformats.org/officeDocument/2006/relationships/image" Target="../media/image19.emf"/><Relationship Id="rId33" Type="http://schemas.openxmlformats.org/officeDocument/2006/relationships/image" Target="../media/image21.emf"/><Relationship Id="rId38" Type="http://schemas.openxmlformats.org/officeDocument/2006/relationships/oleObject" Target="../embeddings/oleObject26.bin"/><Relationship Id="rId46" Type="http://schemas.openxmlformats.org/officeDocument/2006/relationships/oleObject" Target="../embeddings/oleObject34.bin"/><Relationship Id="rId20" Type="http://schemas.openxmlformats.org/officeDocument/2006/relationships/oleObject" Target="../embeddings/oleObject13.bin"/><Relationship Id="rId41" Type="http://schemas.openxmlformats.org/officeDocument/2006/relationships/oleObject" Target="../embeddings/oleObject29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gif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0" y="285750"/>
            <a:ext cx="7772400" cy="3581400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bg2">
                    <a:lumMod val="75000"/>
                  </a:schemeClr>
                </a:solidFill>
              </a:rPr>
              <a:t>MERIF WORKSHOP</a:t>
            </a:r>
            <a:br>
              <a:rPr lang="en-US" sz="60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6000" dirty="0">
                <a:solidFill>
                  <a:schemeClr val="bg2">
                    <a:lumMod val="75000"/>
                  </a:schemeClr>
                </a:solidFill>
              </a:rPr>
              <a:t>ORBIT/COSMOS Introduction</a:t>
            </a:r>
            <a:br>
              <a:rPr lang="en-US" sz="60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1800" dirty="0"/>
              <a:t>(</a:t>
            </a:r>
            <a:r>
              <a:rPr lang="en-US" sz="1800" u="sng" dirty="0"/>
              <a:t>O</a:t>
            </a:r>
            <a:r>
              <a:rPr lang="en-US" sz="1800" dirty="0"/>
              <a:t>pen Access </a:t>
            </a:r>
            <a:r>
              <a:rPr lang="en-US" sz="1800" u="sng" dirty="0"/>
              <a:t>R</a:t>
            </a:r>
            <a:r>
              <a:rPr lang="en-US" sz="1800" dirty="0"/>
              <a:t>esearch Test</a:t>
            </a:r>
            <a:r>
              <a:rPr lang="en-US" sz="1800" u="sng" dirty="0"/>
              <a:t>b</a:t>
            </a:r>
            <a:r>
              <a:rPr lang="en-US" sz="1800" dirty="0"/>
              <a:t>ed for Next-Generation W</a:t>
            </a:r>
            <a:r>
              <a:rPr lang="en-US" sz="1800" u="sng" dirty="0"/>
              <a:t>i</a:t>
            </a:r>
            <a:r>
              <a:rPr lang="en-US" sz="1800" dirty="0"/>
              <a:t>reless Ne</a:t>
            </a:r>
            <a:r>
              <a:rPr lang="en-US" sz="1800" u="sng" dirty="0"/>
              <a:t>t</a:t>
            </a:r>
            <a:r>
              <a:rPr lang="en-US" sz="1800" dirty="0"/>
              <a:t>works)/(</a:t>
            </a:r>
            <a:r>
              <a:rPr lang="en-US" sz="1800" u="sng" dirty="0"/>
              <a:t>C</a:t>
            </a:r>
            <a:r>
              <a:rPr lang="en-US" sz="1800" dirty="0"/>
              <a:t>loud Enhanced </a:t>
            </a:r>
            <a:r>
              <a:rPr lang="en-US" sz="1800" u="sng" dirty="0"/>
              <a:t>O</a:t>
            </a:r>
            <a:r>
              <a:rPr lang="en-US" sz="1800" dirty="0"/>
              <a:t>pen </a:t>
            </a:r>
            <a:r>
              <a:rPr lang="en-US" sz="1800" u="sng" dirty="0"/>
              <a:t>S</a:t>
            </a:r>
            <a:r>
              <a:rPr lang="en-US" sz="1800" dirty="0"/>
              <a:t>oftware Defined </a:t>
            </a:r>
            <a:r>
              <a:rPr lang="en-US" sz="1800" u="sng" dirty="0"/>
              <a:t>Mo</a:t>
            </a:r>
            <a:r>
              <a:rPr lang="en-US" sz="1800" dirty="0"/>
              <a:t>bile Wireless Testbed for City-</a:t>
            </a:r>
            <a:r>
              <a:rPr lang="en-US" sz="1800" u="sng" dirty="0"/>
              <a:t>S</a:t>
            </a:r>
            <a:r>
              <a:rPr lang="en-US" sz="1800" dirty="0"/>
              <a:t>cale Deployment)</a:t>
            </a:r>
            <a:br>
              <a:rPr lang="en-US" sz="2000" dirty="0">
                <a:solidFill>
                  <a:schemeClr val="bg2">
                    <a:lumMod val="75000"/>
                  </a:schemeClr>
                </a:solidFill>
              </a:rPr>
            </a:br>
            <a:endParaRPr lang="en-US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683C8D-46D9-4C1C-8C1A-872B2FAF9F41}"/>
              </a:ext>
            </a:extLst>
          </p:cNvPr>
          <p:cNvSpPr txBox="1"/>
          <p:nvPr/>
        </p:nvSpPr>
        <p:spPr>
          <a:xfrm>
            <a:off x="4953000" y="4019550"/>
            <a:ext cx="3641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Michael Sherman, Rutgers University</a:t>
            </a:r>
          </a:p>
          <a:p>
            <a:r>
              <a:rPr lang="en-US" dirty="0"/>
              <a:t>                         Slides from Ivan </a:t>
            </a:r>
            <a:r>
              <a:rPr lang="en-US" dirty="0" err="1"/>
              <a:t>Seskar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566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2865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bg2">
                    <a:lumMod val="75000"/>
                  </a:schemeClr>
                </a:solidFill>
              </a:rPr>
              <a:t>SDR Devices: USRP/USRP2/B210/X310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6405" y="922337"/>
            <a:ext cx="2360595" cy="1801813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</a:rPr>
              <a:t>IF  0-100 MHz </a:t>
            </a:r>
            <a:br>
              <a:rPr lang="en-US" sz="1100" dirty="0">
                <a:solidFill>
                  <a:schemeClr val="tx1"/>
                </a:solidFill>
              </a:rPr>
            </a:br>
            <a:r>
              <a:rPr lang="en-US" sz="1100" dirty="0">
                <a:solidFill>
                  <a:schemeClr val="tx1"/>
                </a:solidFill>
              </a:rPr>
              <a:t>(50 MHz transmit)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</a:rPr>
              <a:t>128 MS/s DAC 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</a:rPr>
              <a:t>64 MS/s ADC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</a:rPr>
              <a:t>USB bus (W = 8 MHz)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tx1"/>
                </a:solidFill>
              </a:rPr>
              <a:t>Channelizer</a:t>
            </a:r>
            <a:r>
              <a:rPr lang="en-US" sz="1100" dirty="0">
                <a:solidFill>
                  <a:schemeClr val="tx1"/>
                </a:solidFill>
              </a:rPr>
              <a:t> code in </a:t>
            </a:r>
            <a:r>
              <a:rPr lang="en-US" sz="1100" dirty="0" err="1">
                <a:solidFill>
                  <a:schemeClr val="tx1"/>
                </a:solidFill>
              </a:rPr>
              <a:t>Altera</a:t>
            </a:r>
            <a:r>
              <a:rPr lang="en-US" sz="1100" dirty="0">
                <a:solidFill>
                  <a:schemeClr val="tx1"/>
                </a:solidFill>
              </a:rPr>
              <a:t> Cyclone FPGA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</a:rPr>
              <a:t>2 RF board slots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886194"/>
            <a:ext cx="1008058" cy="138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6" descr="USRP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47925" y="767144"/>
            <a:ext cx="1110710" cy="865584"/>
          </a:xfrm>
          <a:prstGeom prst="rect">
            <a:avLst/>
          </a:prstGeom>
          <a:noFill/>
        </p:spPr>
      </p:pic>
      <p:sp>
        <p:nvSpPr>
          <p:cNvPr id="59399" name="Rectangle 7"/>
          <p:cNvSpPr>
            <a:spLocks noChangeArrowheads="1"/>
          </p:cNvSpPr>
          <p:nvPr/>
        </p:nvSpPr>
        <p:spPr bwMode="auto">
          <a:xfrm>
            <a:off x="4576889" y="895350"/>
            <a:ext cx="2509712" cy="186776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250031" indent="-171450" defTabSz="342900">
              <a:lnSpc>
                <a:spcPct val="93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Arial" panose="020B0604020202020204" pitchFamily="34" charset="0"/>
              <a:buChar char="•"/>
              <a:tabLst>
                <a:tab pos="340519" algn="l"/>
                <a:tab pos="683419" algn="l"/>
                <a:tab pos="1026319" algn="l"/>
                <a:tab pos="1369219" algn="l"/>
                <a:tab pos="1712119" algn="l"/>
                <a:tab pos="2055019" algn="l"/>
                <a:tab pos="2397919" algn="l"/>
                <a:tab pos="2740819" algn="l"/>
                <a:tab pos="3083719" algn="l"/>
                <a:tab pos="3426619" algn="l"/>
                <a:tab pos="3769519" algn="l"/>
                <a:tab pos="4112419" algn="l"/>
                <a:tab pos="4455319" algn="l"/>
                <a:tab pos="4798219" algn="l"/>
                <a:tab pos="5141119" algn="l"/>
                <a:tab pos="5484019" algn="l"/>
                <a:tab pos="5826919" algn="l"/>
                <a:tab pos="6169819" algn="l"/>
                <a:tab pos="6512719" algn="l"/>
                <a:tab pos="6855619" algn="l"/>
              </a:tabLst>
            </a:pPr>
            <a:r>
              <a:rPr lang="en-GB" sz="1100" dirty="0">
                <a:solidFill>
                  <a:schemeClr val="tx1"/>
                </a:solidFill>
              </a:rPr>
              <a:t>IF -200 MHz (80 MHz receive)</a:t>
            </a:r>
          </a:p>
          <a:p>
            <a:pPr marL="598884" lvl="1" indent="-171450" defTabSz="342900">
              <a:lnSpc>
                <a:spcPct val="93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Arial" panose="020B0604020202020204" pitchFamily="34" charset="0"/>
              <a:buChar char="•"/>
              <a:tabLst>
                <a:tab pos="340519" algn="l"/>
                <a:tab pos="683419" algn="l"/>
                <a:tab pos="1026319" algn="l"/>
                <a:tab pos="1369219" algn="l"/>
                <a:tab pos="1712119" algn="l"/>
                <a:tab pos="2055019" algn="l"/>
                <a:tab pos="2397919" algn="l"/>
                <a:tab pos="2740819" algn="l"/>
                <a:tab pos="3083719" algn="l"/>
                <a:tab pos="3426619" algn="l"/>
                <a:tab pos="3769519" algn="l"/>
                <a:tab pos="4112419" algn="l"/>
                <a:tab pos="4455319" algn="l"/>
                <a:tab pos="4798219" algn="l"/>
                <a:tab pos="5141119" algn="l"/>
                <a:tab pos="5484019" algn="l"/>
                <a:tab pos="5826919" algn="l"/>
                <a:tab pos="6169819" algn="l"/>
                <a:tab pos="6512719" algn="l"/>
                <a:tab pos="6855619" algn="l"/>
              </a:tabLst>
            </a:pPr>
            <a:r>
              <a:rPr lang="en-GB" sz="1000" dirty="0">
                <a:solidFill>
                  <a:schemeClr val="tx1"/>
                </a:solidFill>
              </a:rPr>
              <a:t>100 MS/s 14-bit dual (IQ) ADCs</a:t>
            </a:r>
            <a:br>
              <a:rPr lang="en-GB" sz="1000" dirty="0">
                <a:solidFill>
                  <a:schemeClr val="tx1"/>
                </a:solidFill>
              </a:rPr>
            </a:br>
            <a:r>
              <a:rPr lang="en-GB" sz="1000" dirty="0">
                <a:solidFill>
                  <a:schemeClr val="tx1"/>
                </a:solidFill>
              </a:rPr>
              <a:t>400 MS/s 16-bit dual (IQ) DACs</a:t>
            </a:r>
          </a:p>
          <a:p>
            <a:pPr marL="250031" indent="-171450" defTabSz="342900">
              <a:lnSpc>
                <a:spcPct val="116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Arial" panose="020B0604020202020204" pitchFamily="34" charset="0"/>
              <a:buChar char="•"/>
              <a:tabLst>
                <a:tab pos="340519" algn="l"/>
                <a:tab pos="683419" algn="l"/>
                <a:tab pos="1026319" algn="l"/>
                <a:tab pos="1369219" algn="l"/>
                <a:tab pos="1712119" algn="l"/>
                <a:tab pos="2055019" algn="l"/>
                <a:tab pos="2397919" algn="l"/>
                <a:tab pos="2740819" algn="l"/>
                <a:tab pos="3083719" algn="l"/>
                <a:tab pos="3426619" algn="l"/>
                <a:tab pos="3769519" algn="l"/>
                <a:tab pos="4112419" algn="l"/>
                <a:tab pos="4455319" algn="l"/>
                <a:tab pos="4798219" algn="l"/>
                <a:tab pos="5141119" algn="l"/>
                <a:tab pos="5484019" algn="l"/>
                <a:tab pos="5826919" algn="l"/>
                <a:tab pos="6169819" algn="l"/>
                <a:tab pos="6512719" algn="l"/>
                <a:tab pos="6855619" algn="l"/>
              </a:tabLst>
            </a:pPr>
            <a:r>
              <a:rPr lang="en-GB" sz="1100" dirty="0">
                <a:solidFill>
                  <a:schemeClr val="tx1"/>
                </a:solidFill>
              </a:rPr>
              <a:t>Gigabit Ethernet (W =  25 MHz)</a:t>
            </a:r>
          </a:p>
          <a:p>
            <a:pPr marL="250031" indent="-171450" defTabSz="342900">
              <a:lnSpc>
                <a:spcPct val="116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Arial" panose="020B0604020202020204" pitchFamily="34" charset="0"/>
              <a:buChar char="•"/>
              <a:tabLst>
                <a:tab pos="340519" algn="l"/>
                <a:tab pos="683419" algn="l"/>
                <a:tab pos="1026319" algn="l"/>
                <a:tab pos="1369219" algn="l"/>
                <a:tab pos="1712119" algn="l"/>
                <a:tab pos="2055019" algn="l"/>
                <a:tab pos="2397919" algn="l"/>
                <a:tab pos="2740819" algn="l"/>
                <a:tab pos="3083719" algn="l"/>
                <a:tab pos="3426619" algn="l"/>
                <a:tab pos="3769519" algn="l"/>
                <a:tab pos="4112419" algn="l"/>
                <a:tab pos="4455319" algn="l"/>
                <a:tab pos="4798219" algn="l"/>
                <a:tab pos="5141119" algn="l"/>
                <a:tab pos="5484019" algn="l"/>
                <a:tab pos="5826919" algn="l"/>
                <a:tab pos="6169819" algn="l"/>
                <a:tab pos="6512719" algn="l"/>
                <a:tab pos="6855619" algn="l"/>
              </a:tabLst>
            </a:pPr>
            <a:r>
              <a:rPr lang="en-GB" sz="1100" dirty="0">
                <a:solidFill>
                  <a:schemeClr val="tx1"/>
                </a:solidFill>
              </a:rPr>
              <a:t>FPGA w/Multipliers (Xilinx Spartan 3), 1 MB SRAM</a:t>
            </a:r>
          </a:p>
          <a:p>
            <a:pPr marL="250031" indent="-171450" defTabSz="342900">
              <a:lnSpc>
                <a:spcPct val="116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Arial" panose="020B0604020202020204" pitchFamily="34" charset="0"/>
              <a:buChar char="•"/>
              <a:tabLst>
                <a:tab pos="340519" algn="l"/>
                <a:tab pos="683419" algn="l"/>
                <a:tab pos="1026319" algn="l"/>
                <a:tab pos="1369219" algn="l"/>
                <a:tab pos="1712119" algn="l"/>
                <a:tab pos="2055019" algn="l"/>
                <a:tab pos="2397919" algn="l"/>
                <a:tab pos="2740819" algn="l"/>
                <a:tab pos="3083719" algn="l"/>
                <a:tab pos="3426619" algn="l"/>
                <a:tab pos="3769519" algn="l"/>
                <a:tab pos="4112419" algn="l"/>
                <a:tab pos="4455319" algn="l"/>
                <a:tab pos="4798219" algn="l"/>
                <a:tab pos="5141119" algn="l"/>
                <a:tab pos="5484019" algn="l"/>
                <a:tab pos="5826919" algn="l"/>
                <a:tab pos="6169819" algn="l"/>
                <a:tab pos="6512719" algn="l"/>
                <a:tab pos="6855619" algn="l"/>
              </a:tabLst>
            </a:pPr>
            <a:r>
              <a:rPr lang="en-GB" sz="1100" dirty="0">
                <a:solidFill>
                  <a:schemeClr val="tx1"/>
                </a:solidFill>
              </a:rPr>
              <a:t>1 RF board slot</a:t>
            </a:r>
          </a:p>
        </p:txBody>
      </p:sp>
      <p:pic>
        <p:nvPicPr>
          <p:cNvPr id="59401" name="Picture 9" descr="IMG_209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63949" y="1846728"/>
            <a:ext cx="1141851" cy="785813"/>
          </a:xfrm>
          <a:prstGeom prst="rect">
            <a:avLst/>
          </a:prstGeom>
          <a:noFill/>
        </p:spPr>
      </p:pic>
      <p:pic>
        <p:nvPicPr>
          <p:cNvPr id="59402" name="Picture 10" descr="IMG_209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2123" y="2108596"/>
            <a:ext cx="1116477" cy="767954"/>
          </a:xfrm>
          <a:prstGeom prst="rect">
            <a:avLst/>
          </a:prstGeom>
          <a:noFill/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B588D39F-1CE5-4382-B888-FEC70610C410}"/>
              </a:ext>
            </a:extLst>
          </p:cNvPr>
          <p:cNvSpPr txBox="1">
            <a:spLocks noChangeArrowheads="1"/>
          </p:cNvSpPr>
          <p:nvPr/>
        </p:nvSpPr>
        <p:spPr>
          <a:xfrm>
            <a:off x="304800" y="2921463"/>
            <a:ext cx="2360048" cy="183832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200" dirty="0">
                <a:solidFill>
                  <a:schemeClr val="tx1"/>
                </a:solidFill>
              </a:rPr>
              <a:t>Xilinx Spartan-6 FPGA 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chemeClr val="tx1"/>
                </a:solidFill>
              </a:rPr>
              <a:t>Dual channel AD9361 RFIC transceiver (70 MHz – 6 GHz with 56 MHz baseband)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chemeClr val="tx1"/>
                </a:solidFill>
              </a:rPr>
              <a:t>USB 3.0 connectivity</a:t>
            </a:r>
          </a:p>
        </p:txBody>
      </p:sp>
      <p:pic>
        <p:nvPicPr>
          <p:cNvPr id="12" name="Picture 3" descr="C:\Users\seskar\Downloads\usrp_b210.JPG">
            <a:extLst>
              <a:ext uri="{FF2B5EF4-FFF2-40B4-BE49-F238E27FC236}">
                <a16:creationId xmlns:a16="http://schemas.microsoft.com/office/drawing/2014/main" id="{443007EC-BC5C-46AB-A3B6-853157328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4136" y="3354579"/>
            <a:ext cx="1270663" cy="87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id="{24F0087A-F71A-43C9-A306-4FC683600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6506" y="2915508"/>
            <a:ext cx="2657399" cy="18383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250031" indent="-171450" defTabSz="342900">
              <a:lnSpc>
                <a:spcPct val="93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Arial" panose="020B0604020202020204" pitchFamily="34" charset="0"/>
              <a:buChar char="•"/>
              <a:tabLst>
                <a:tab pos="340519" algn="l"/>
                <a:tab pos="683419" algn="l"/>
                <a:tab pos="1026319" algn="l"/>
                <a:tab pos="1369219" algn="l"/>
                <a:tab pos="1712119" algn="l"/>
                <a:tab pos="2055019" algn="l"/>
                <a:tab pos="2397919" algn="l"/>
                <a:tab pos="2740819" algn="l"/>
                <a:tab pos="3083719" algn="l"/>
                <a:tab pos="3426619" algn="l"/>
                <a:tab pos="3769519" algn="l"/>
                <a:tab pos="4112419" algn="l"/>
                <a:tab pos="4455319" algn="l"/>
                <a:tab pos="4798219" algn="l"/>
                <a:tab pos="5141119" algn="l"/>
                <a:tab pos="5484019" algn="l"/>
                <a:tab pos="5826919" algn="l"/>
                <a:tab pos="6169819" algn="l"/>
                <a:tab pos="6512719" algn="l"/>
                <a:tab pos="6855619" algn="l"/>
              </a:tabLst>
            </a:pPr>
            <a:r>
              <a:rPr lang="en-GB" sz="1100" dirty="0">
                <a:solidFill>
                  <a:schemeClr val="tx1"/>
                </a:solidFill>
              </a:rPr>
              <a:t>Xilinx Kintex-7 FPGA (XC7K410T)</a:t>
            </a:r>
          </a:p>
          <a:p>
            <a:pPr marL="250031" indent="-171450" defTabSz="342900">
              <a:lnSpc>
                <a:spcPct val="93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Arial" panose="020B0604020202020204" pitchFamily="34" charset="0"/>
              <a:buChar char="•"/>
              <a:tabLst>
                <a:tab pos="340519" algn="l"/>
                <a:tab pos="683419" algn="l"/>
                <a:tab pos="1026319" algn="l"/>
                <a:tab pos="1369219" algn="l"/>
                <a:tab pos="1712119" algn="l"/>
                <a:tab pos="2055019" algn="l"/>
                <a:tab pos="2397919" algn="l"/>
                <a:tab pos="2740819" algn="l"/>
                <a:tab pos="3083719" algn="l"/>
                <a:tab pos="3426619" algn="l"/>
                <a:tab pos="3769519" algn="l"/>
                <a:tab pos="4112419" algn="l"/>
                <a:tab pos="4455319" algn="l"/>
                <a:tab pos="4798219" algn="l"/>
                <a:tab pos="5141119" algn="l"/>
                <a:tab pos="5484019" algn="l"/>
                <a:tab pos="5826919" algn="l"/>
                <a:tab pos="6169819" algn="l"/>
                <a:tab pos="6512719" algn="l"/>
                <a:tab pos="6855619" algn="l"/>
              </a:tabLst>
            </a:pPr>
            <a:r>
              <a:rPr lang="en-GB" sz="1100" dirty="0">
                <a:solidFill>
                  <a:schemeClr val="tx1"/>
                </a:solidFill>
              </a:rPr>
              <a:t>2 x 10 Gigabit Ethernet</a:t>
            </a:r>
          </a:p>
          <a:p>
            <a:pPr marL="250031" indent="-171450" defTabSz="342900">
              <a:lnSpc>
                <a:spcPct val="116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Arial" panose="020B0604020202020204" pitchFamily="34" charset="0"/>
              <a:buChar char="•"/>
              <a:tabLst>
                <a:tab pos="340519" algn="l"/>
                <a:tab pos="683419" algn="l"/>
                <a:tab pos="1026319" algn="l"/>
                <a:tab pos="1369219" algn="l"/>
                <a:tab pos="1712119" algn="l"/>
                <a:tab pos="2055019" algn="l"/>
                <a:tab pos="2397919" algn="l"/>
                <a:tab pos="2740819" algn="l"/>
                <a:tab pos="3083719" algn="l"/>
                <a:tab pos="3426619" algn="l"/>
                <a:tab pos="3769519" algn="l"/>
                <a:tab pos="4112419" algn="l"/>
                <a:tab pos="4455319" algn="l"/>
                <a:tab pos="4798219" algn="l"/>
                <a:tab pos="5141119" algn="l"/>
                <a:tab pos="5484019" algn="l"/>
                <a:tab pos="5826919" algn="l"/>
                <a:tab pos="6169819" algn="l"/>
                <a:tab pos="6512719" algn="l"/>
                <a:tab pos="6855619" algn="l"/>
              </a:tabLst>
            </a:pPr>
            <a:r>
              <a:rPr lang="en-US" sz="1100" dirty="0">
                <a:solidFill>
                  <a:schemeClr val="tx1"/>
                </a:solidFill>
              </a:rPr>
              <a:t>1 x  SBX RF Daughterboard (400-4400 MHz Rx/</a:t>
            </a:r>
            <a:r>
              <a:rPr lang="en-US" sz="1100" dirty="0" err="1">
                <a:solidFill>
                  <a:schemeClr val="tx1"/>
                </a:solidFill>
              </a:rPr>
              <a:t>Tx</a:t>
            </a:r>
            <a:r>
              <a:rPr lang="en-US" sz="1100" dirty="0">
                <a:solidFill>
                  <a:schemeClr val="tx1"/>
                </a:solidFill>
              </a:rPr>
              <a:t>  with 120 MHz baseband)</a:t>
            </a:r>
            <a:endParaRPr lang="en-GB" sz="1100" dirty="0">
              <a:solidFill>
                <a:schemeClr val="tx1"/>
              </a:solidFill>
            </a:endParaRPr>
          </a:p>
          <a:p>
            <a:pPr marL="250031" indent="-171450" defTabSz="342900">
              <a:lnSpc>
                <a:spcPct val="116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Arial" panose="020B0604020202020204" pitchFamily="34" charset="0"/>
              <a:buChar char="•"/>
              <a:tabLst>
                <a:tab pos="340519" algn="l"/>
                <a:tab pos="683419" algn="l"/>
                <a:tab pos="1026319" algn="l"/>
                <a:tab pos="1369219" algn="l"/>
                <a:tab pos="1712119" algn="l"/>
                <a:tab pos="2055019" algn="l"/>
                <a:tab pos="2397919" algn="l"/>
                <a:tab pos="2740819" algn="l"/>
                <a:tab pos="3083719" algn="l"/>
                <a:tab pos="3426619" algn="l"/>
                <a:tab pos="3769519" algn="l"/>
                <a:tab pos="4112419" algn="l"/>
                <a:tab pos="4455319" algn="l"/>
                <a:tab pos="4798219" algn="l"/>
                <a:tab pos="5141119" algn="l"/>
                <a:tab pos="5484019" algn="l"/>
                <a:tab pos="5826919" algn="l"/>
                <a:tab pos="6169819" algn="l"/>
                <a:tab pos="6512719" algn="l"/>
                <a:tab pos="6855619" algn="l"/>
              </a:tabLst>
            </a:pPr>
            <a:r>
              <a:rPr lang="en-GB" sz="1100" dirty="0">
                <a:solidFill>
                  <a:schemeClr val="tx1"/>
                </a:solidFill>
              </a:rPr>
              <a:t>1 x CBX </a:t>
            </a:r>
            <a:r>
              <a:rPr lang="en-US" sz="1100" dirty="0">
                <a:solidFill>
                  <a:schemeClr val="tx1"/>
                </a:solidFill>
              </a:rPr>
              <a:t>RF Daughterboard</a:t>
            </a:r>
            <a:r>
              <a:rPr lang="en-GB" sz="1100" dirty="0">
                <a:solidFill>
                  <a:schemeClr val="tx1"/>
                </a:solidFill>
              </a:rPr>
              <a:t> (1200-6000 MHz Rx/</a:t>
            </a:r>
            <a:r>
              <a:rPr lang="en-GB" sz="1100" dirty="0" err="1">
                <a:solidFill>
                  <a:schemeClr val="tx1"/>
                </a:solidFill>
              </a:rPr>
              <a:t>Tx</a:t>
            </a:r>
            <a:r>
              <a:rPr lang="en-GB" sz="1100" dirty="0">
                <a:solidFill>
                  <a:schemeClr val="tx1"/>
                </a:solidFill>
              </a:rPr>
              <a:t>  with 120 MHz baseband)</a:t>
            </a:r>
          </a:p>
        </p:txBody>
      </p:sp>
      <p:pic>
        <p:nvPicPr>
          <p:cNvPr id="14" name="Picture 2" descr="C:\Users\seskar\Desktop\08231316_650x650_1.jpg">
            <a:extLst>
              <a:ext uri="{FF2B5EF4-FFF2-40B4-BE49-F238E27FC236}">
                <a16:creationId xmlns:a16="http://schemas.microsoft.com/office/drawing/2014/main" id="{833CC574-1D3D-4B4A-862C-D8801344E4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58752" y="3302463"/>
            <a:ext cx="1708814" cy="78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32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742951"/>
          </a:xfrm>
        </p:spPr>
        <p:txBody>
          <a:bodyPr anchor="ctr">
            <a:normAutofit/>
          </a:bodyPr>
          <a:lstStyle/>
          <a:p>
            <a:r>
              <a:rPr lang="en-US" sz="405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Latest ORBIT Nodes</a:t>
            </a:r>
            <a:endParaRPr lang="en-US" sz="405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1733549"/>
            <a:ext cx="2514601" cy="12192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b="1" dirty="0"/>
              <a:t>8 USRP X310s:</a:t>
            </a:r>
          </a:p>
          <a:p>
            <a:pPr lvl="1"/>
            <a:r>
              <a:rPr lang="en-US" sz="1200" b="1" dirty="0"/>
              <a:t>Dual 160 MHz baseband </a:t>
            </a:r>
          </a:p>
          <a:p>
            <a:pPr lvl="1"/>
            <a:r>
              <a:rPr lang="en-US" sz="1200" b="1" dirty="0"/>
              <a:t>2 x 10G optical Ethernet interconnects</a:t>
            </a:r>
          </a:p>
          <a:p>
            <a:pPr lvl="1"/>
            <a:r>
              <a:rPr lang="en-US" sz="1200" b="1" dirty="0"/>
              <a:t>Large </a:t>
            </a:r>
            <a:r>
              <a:rPr lang="en-US" sz="1200" b="1" dirty="0" err="1"/>
              <a:t>Kintex</a:t>
            </a:r>
            <a:r>
              <a:rPr lang="en-US" sz="1200" b="1" dirty="0"/>
              <a:t> FPGA with:</a:t>
            </a:r>
          </a:p>
          <a:p>
            <a:pPr marL="0" indent="0">
              <a:buNone/>
            </a:pPr>
            <a:endParaRPr lang="en-US" sz="1350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214777"/>
              </p:ext>
            </p:extLst>
          </p:nvPr>
        </p:nvGraphicFramePr>
        <p:xfrm>
          <a:off x="533400" y="3410860"/>
          <a:ext cx="2203365" cy="1294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2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1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8898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800" b="1" dirty="0">
                          <a:effectLst/>
                        </a:rPr>
                        <a:t>Resource Type</a:t>
                      </a:r>
                      <a:endParaRPr lang="en-US" sz="800" dirty="0">
                        <a:effectLst/>
                      </a:endParaRPr>
                    </a:p>
                  </a:txBody>
                  <a:tcPr marL="35719" marR="35719" marT="71438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800" dirty="0">
                          <a:effectLst/>
                        </a:rPr>
                        <a:t>Number</a:t>
                      </a:r>
                    </a:p>
                  </a:txBody>
                  <a:tcPr marL="35719" marR="35719" marT="71438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898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800" b="1" dirty="0">
                          <a:effectLst/>
                        </a:rPr>
                        <a:t>DSP48 Blocks</a:t>
                      </a:r>
                    </a:p>
                  </a:txBody>
                  <a:tcPr marL="35719" marR="35719" marT="71438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800" b="1" dirty="0">
                          <a:effectLst/>
                        </a:rPr>
                        <a:t>58K</a:t>
                      </a:r>
                    </a:p>
                  </a:txBody>
                  <a:tcPr marL="35719" marR="35719" marT="71438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8898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800" b="1">
                          <a:effectLst/>
                        </a:rPr>
                        <a:t>Block Rams (18 kB)</a:t>
                      </a:r>
                    </a:p>
                  </a:txBody>
                  <a:tcPr marL="35719" marR="35719" marT="71438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800" b="1" dirty="0">
                          <a:effectLst/>
                        </a:rPr>
                        <a:t>14K</a:t>
                      </a:r>
                    </a:p>
                  </a:txBody>
                  <a:tcPr marL="35719" marR="35719" marT="71438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8898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800" b="1" dirty="0">
                          <a:effectLst/>
                        </a:rPr>
                        <a:t>Logic Cells</a:t>
                      </a:r>
                    </a:p>
                  </a:txBody>
                  <a:tcPr marL="35719" marR="35719" marT="71438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800" b="1" dirty="0">
                          <a:effectLst/>
                        </a:rPr>
                        <a:t>7.2M</a:t>
                      </a:r>
                    </a:p>
                  </a:txBody>
                  <a:tcPr marL="35719" marR="35719" marT="71438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8898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800" b="1">
                          <a:effectLst/>
                        </a:rPr>
                        <a:t>Slices (LUTs)</a:t>
                      </a:r>
                      <a:endParaRPr lang="en-US" sz="800" b="1" dirty="0">
                        <a:effectLst/>
                      </a:endParaRPr>
                    </a:p>
                  </a:txBody>
                  <a:tcPr marL="35719" marR="35719" marT="71438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800" b="1" dirty="0">
                          <a:effectLst/>
                        </a:rPr>
                        <a:t>1.5M</a:t>
                      </a:r>
                    </a:p>
                  </a:txBody>
                  <a:tcPr marL="35719" marR="35719" marT="71438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534" y="1962150"/>
            <a:ext cx="1991434" cy="2743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65CCAF-4184-4415-8EC6-B32BF8B5535F}"/>
              </a:ext>
            </a:extLst>
          </p:cNvPr>
          <p:cNvSpPr/>
          <p:nvPr/>
        </p:nvSpPr>
        <p:spPr>
          <a:xfrm>
            <a:off x="762000" y="915084"/>
            <a:ext cx="3117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Movable mini-racks in four corners 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472EEC-CD30-40FB-A0C9-3F5E78AF6D38}"/>
              </a:ext>
            </a:extLst>
          </p:cNvPr>
          <p:cNvSpPr/>
          <p:nvPr/>
        </p:nvSpPr>
        <p:spPr>
          <a:xfrm>
            <a:off x="5263664" y="983218"/>
            <a:ext cx="3955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Core Computing with SDN 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06EF36F-3E89-4FF1-B2DB-DF88D445C435}"/>
              </a:ext>
            </a:extLst>
          </p:cNvPr>
          <p:cNvSpPr txBox="1">
            <a:spLocks/>
          </p:cNvSpPr>
          <p:nvPr/>
        </p:nvSpPr>
        <p:spPr bwMode="auto">
          <a:xfrm>
            <a:off x="5181600" y="1733549"/>
            <a:ext cx="213359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p"/>
              <a:defRPr sz="1500">
                <a:solidFill>
                  <a:schemeClr val="tx1"/>
                </a:solidFill>
                <a:latin typeface="+mn-lt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200" b="1" kern="0" dirty="0"/>
              <a:t>Rack with 32 machines:</a:t>
            </a:r>
          </a:p>
          <a:p>
            <a:pPr lvl="1"/>
            <a:r>
              <a:rPr lang="en-US" sz="1200" b="1" kern="0" dirty="0"/>
              <a:t>2 x 12 core CPU</a:t>
            </a:r>
          </a:p>
          <a:p>
            <a:pPr lvl="1"/>
            <a:r>
              <a:rPr lang="en-US" sz="1200" b="1" kern="0" dirty="0"/>
              <a:t>2 x 25G optical Ethernet interconnects</a:t>
            </a:r>
          </a:p>
          <a:p>
            <a:pPr lvl="1"/>
            <a:r>
              <a:rPr lang="en-US" sz="1200" b="1" kern="0" dirty="0"/>
              <a:t>100G TOR SDN switch</a:t>
            </a:r>
          </a:p>
          <a:p>
            <a:pPr marL="0" indent="0">
              <a:buFont typeface="Wingdings" pitchFamily="2" charset="2"/>
              <a:buNone/>
            </a:pPr>
            <a:endParaRPr lang="en-US" sz="1350" b="1" kern="0" dirty="0"/>
          </a:p>
        </p:txBody>
      </p:sp>
    </p:spTree>
    <p:extLst>
      <p:ext uri="{BB962C8B-B14F-4D97-AF65-F5344CB8AC3E}">
        <p14:creationId xmlns:p14="http://schemas.microsoft.com/office/powerpoint/2010/main" val="2388052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6858000" cy="584200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33CCFF"/>
                </a:solidFill>
              </a:rPr>
              <a:t>ORBIT SDN </a:t>
            </a:r>
            <a:r>
              <a:rPr lang="en-US" b="1" dirty="0">
                <a:solidFill>
                  <a:srgbClr val="33CCFF"/>
                </a:solidFill>
              </a:rPr>
              <a:t>Deployment</a:t>
            </a:r>
          </a:p>
        </p:txBody>
      </p:sp>
      <p:pic>
        <p:nvPicPr>
          <p:cNvPr id="2050" name="Picture 2" descr="C:\Users\seskar\Documents\My Work\GENI\2009 OpenFlow\RU-ORBIT-OF Deploym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742950"/>
            <a:ext cx="6015038" cy="407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899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66750"/>
          </a:xfrm>
        </p:spPr>
        <p:txBody>
          <a:bodyPr/>
          <a:lstStyle/>
          <a:p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ORBIT Grid</a:t>
            </a:r>
          </a:p>
        </p:txBody>
      </p:sp>
      <p:pic>
        <p:nvPicPr>
          <p:cNvPr id="275462" name="Picture 6" descr="OrbitGri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742950"/>
            <a:ext cx="5772150" cy="40326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77873" y="2114550"/>
            <a:ext cx="2634564" cy="238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Sandboxes</a:t>
            </a:r>
          </a:p>
        </p:txBody>
      </p:sp>
      <p:pic>
        <p:nvPicPr>
          <p:cNvPr id="4" name="Picture 2" descr="C:\Users\seskar\Documents\My Work\Orbit\SB9.jpg">
            <a:extLst>
              <a:ext uri="{FF2B5EF4-FFF2-40B4-BE49-F238E27FC236}">
                <a16:creationId xmlns:a16="http://schemas.microsoft.com/office/drawing/2014/main" id="{2232ACA1-EBB6-4476-9CB3-6E7C29F93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9254" y="2212850"/>
            <a:ext cx="3489960" cy="236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ACB578-2E09-478D-A9AB-61F904403828}"/>
              </a:ext>
            </a:extLst>
          </p:cNvPr>
          <p:cNvSpPr txBox="1"/>
          <p:nvPr/>
        </p:nvSpPr>
        <p:spPr>
          <a:xfrm>
            <a:off x="304800" y="847150"/>
            <a:ext cx="838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support development and reduce pressure on the grid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Console and a pair of nodes and devices focused on particular technology</a:t>
            </a:r>
          </a:p>
          <a:p>
            <a:r>
              <a:rPr lang="en-US" dirty="0"/>
              <a:t>Except for two specialized sandboxes: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4E4420-C2AA-4FEC-9E51-2B3C0EA79ED6}"/>
              </a:ext>
            </a:extLst>
          </p:cNvPr>
          <p:cNvSpPr txBox="1"/>
          <p:nvPr/>
        </p:nvSpPr>
        <p:spPr>
          <a:xfrm>
            <a:off x="336651" y="3188355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SB4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E7002A-09CE-4EFD-A00A-0D85BB510D56}"/>
              </a:ext>
            </a:extLst>
          </p:cNvPr>
          <p:cNvSpPr txBox="1"/>
          <p:nvPr/>
        </p:nvSpPr>
        <p:spPr>
          <a:xfrm>
            <a:off x="8246211" y="3210801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SB9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F1058-2AEB-4E8F-90D5-E0CECF9D6D20}"/>
              </a:ext>
            </a:extLst>
          </p:cNvPr>
          <p:cNvSpPr txBox="1"/>
          <p:nvPr/>
        </p:nvSpPr>
        <p:spPr>
          <a:xfrm>
            <a:off x="8055270" y="3601819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Software Defined Networking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08E40A-B643-49EA-870B-AACCCC5A62AF}"/>
              </a:ext>
            </a:extLst>
          </p:cNvPr>
          <p:cNvSpPr txBox="1"/>
          <p:nvPr/>
        </p:nvSpPr>
        <p:spPr>
          <a:xfrm>
            <a:off x="228600" y="3541752"/>
            <a:ext cx="748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Tight topology control</a:t>
            </a:r>
          </a:p>
        </p:txBody>
      </p:sp>
    </p:spTree>
    <p:extLst>
      <p:ext uri="{BB962C8B-B14F-4D97-AF65-F5344CB8AC3E}">
        <p14:creationId xmlns:p14="http://schemas.microsoft.com/office/powerpoint/2010/main" val="3464733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818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527050"/>
          </a:xfrm>
        </p:spPr>
        <p:txBody>
          <a:bodyPr anchor="b">
            <a:norm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ORBIT Outdoor Infrastructure (WiMAX/LTE)</a:t>
            </a:r>
          </a:p>
        </p:txBody>
      </p:sp>
      <p:pic>
        <p:nvPicPr>
          <p:cNvPr id="1058819" name="Picture 637" descr="C:\Users\seskar\Desktop\BuschOutdoorWireless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40547"/>
            <a:ext cx="2886075" cy="197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984046" y="895350"/>
            <a:ext cx="2578554" cy="1683851"/>
            <a:chOff x="-47" y="1946"/>
            <a:chExt cx="2673" cy="1728"/>
          </a:xfrm>
        </p:grpSpPr>
        <p:pic>
          <p:nvPicPr>
            <p:cNvPr id="1058827" name="Picture 11" descr="IBaseStation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71" y="1946"/>
              <a:ext cx="1855" cy="1428"/>
            </a:xfrm>
            <a:prstGeom prst="rect">
              <a:avLst/>
            </a:prstGeom>
            <a:noFill/>
          </p:spPr>
        </p:pic>
        <p:sp>
          <p:nvSpPr>
            <p:cNvPr id="1058828" name="Line 12"/>
            <p:cNvSpPr>
              <a:spLocks noChangeShapeType="1"/>
            </p:cNvSpPr>
            <p:nvPr/>
          </p:nvSpPr>
          <p:spPr bwMode="auto">
            <a:xfrm>
              <a:off x="641" y="2276"/>
              <a:ext cx="658" cy="234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058829" name="Line 13"/>
            <p:cNvSpPr>
              <a:spLocks noChangeShapeType="1"/>
            </p:cNvSpPr>
            <p:nvPr/>
          </p:nvSpPr>
          <p:spPr bwMode="auto">
            <a:xfrm flipV="1">
              <a:off x="523" y="2659"/>
              <a:ext cx="758" cy="678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058830" name="Line 14"/>
            <p:cNvSpPr>
              <a:spLocks noChangeShapeType="1"/>
            </p:cNvSpPr>
            <p:nvPr/>
          </p:nvSpPr>
          <p:spPr bwMode="auto">
            <a:xfrm flipH="1" flipV="1">
              <a:off x="1930" y="3000"/>
              <a:ext cx="375" cy="42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058831" name="Text Box 15"/>
            <p:cNvSpPr txBox="1">
              <a:spLocks noChangeArrowheads="1"/>
            </p:cNvSpPr>
            <p:nvPr/>
          </p:nvSpPr>
          <p:spPr bwMode="auto">
            <a:xfrm>
              <a:off x="923" y="3413"/>
              <a:ext cx="1328" cy="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50" dirty="0">
                  <a:solidFill>
                    <a:prstClr val="black"/>
                  </a:solidFill>
                </a:rPr>
                <a:t>Outdoor Unit (ODU)</a:t>
              </a:r>
            </a:p>
          </p:txBody>
        </p:sp>
        <p:sp>
          <p:nvSpPr>
            <p:cNvPr id="1058832" name="Text Box 16"/>
            <p:cNvSpPr txBox="1">
              <a:spLocks noChangeArrowheads="1"/>
            </p:cNvSpPr>
            <p:nvPr/>
          </p:nvSpPr>
          <p:spPr bwMode="auto">
            <a:xfrm>
              <a:off x="-47" y="1969"/>
              <a:ext cx="805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50" dirty="0">
                  <a:solidFill>
                    <a:prstClr val="black"/>
                  </a:solidFill>
                </a:rPr>
                <a:t>RF Module</a:t>
              </a:r>
            </a:p>
            <a:p>
              <a:r>
                <a:rPr lang="en-US" sz="1050" dirty="0">
                  <a:solidFill>
                    <a:prstClr val="black"/>
                  </a:solidFill>
                </a:rPr>
                <a:t>( sector)</a:t>
              </a:r>
            </a:p>
          </p:txBody>
        </p:sp>
        <p:sp>
          <p:nvSpPr>
            <p:cNvPr id="1058833" name="Text Box 17"/>
            <p:cNvSpPr txBox="1">
              <a:spLocks noChangeArrowheads="1"/>
            </p:cNvSpPr>
            <p:nvPr/>
          </p:nvSpPr>
          <p:spPr bwMode="auto">
            <a:xfrm>
              <a:off x="24" y="3197"/>
              <a:ext cx="632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50" dirty="0">
                  <a:solidFill>
                    <a:prstClr val="black"/>
                  </a:solidFill>
                </a:rPr>
                <a:t>Base</a:t>
              </a:r>
            </a:p>
            <a:p>
              <a:r>
                <a:rPr lang="en-US" sz="1050" dirty="0">
                  <a:solidFill>
                    <a:prstClr val="black"/>
                  </a:solidFill>
                </a:rPr>
                <a:t>Module</a:t>
              </a:r>
            </a:p>
          </p:txBody>
        </p:sp>
      </p:grpSp>
      <p:pic>
        <p:nvPicPr>
          <p:cNvPr id="1058835" name="Picture 19" descr="RooftopAntenn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0058" y="869588"/>
            <a:ext cx="915542" cy="1168762"/>
          </a:xfrm>
          <a:prstGeom prst="rect">
            <a:avLst/>
          </a:prstGeom>
          <a:noFill/>
        </p:spPr>
      </p:pic>
      <p:sp>
        <p:nvSpPr>
          <p:cNvPr id="1058836" name="Text Box 20"/>
          <p:cNvSpPr txBox="1">
            <a:spLocks noChangeArrowheads="1"/>
          </p:cNvSpPr>
          <p:nvPr/>
        </p:nvSpPr>
        <p:spPr bwMode="auto">
          <a:xfrm>
            <a:off x="5486400" y="2033141"/>
            <a:ext cx="1433288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Omni-directional antenna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en-US" sz="700" dirty="0">
                <a:solidFill>
                  <a:prstClr val="black"/>
                </a:solidFill>
              </a:rPr>
              <a:t>(elev. &lt; 6ft above roof!)</a:t>
            </a:r>
          </a:p>
        </p:txBody>
      </p:sp>
      <p:pic>
        <p:nvPicPr>
          <p:cNvPr id="17" name="Picture 6" descr="C:\Users\Ronak\Desktop\wimax measurements\location based\control_roo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111" y="2891962"/>
            <a:ext cx="3446407" cy="1467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221882" y="4301520"/>
            <a:ext cx="351682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Arial" charset="0"/>
                <a:cs typeface="Arial" charset="0"/>
              </a:rPr>
              <a:t> Experimental readings at one location </a:t>
            </a:r>
          </a:p>
          <a:p>
            <a:r>
              <a:rPr lang="en-US" sz="1350" dirty="0">
                <a:solidFill>
                  <a:srgbClr val="04617B"/>
                </a:solidFill>
                <a:latin typeface="Arial" charset="0"/>
                <a:cs typeface="Arial" charset="0"/>
              </a:rPr>
              <a:t>CINR = 29  RSSI = -51</a:t>
            </a:r>
            <a:endParaRPr lang="en-US" sz="1350" b="1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3962400" y="2873949"/>
            <a:ext cx="2762933" cy="1677111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3985883" y="4578519"/>
            <a:ext cx="273944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Rt. 1 Campus WiMAX  Coverage</a:t>
            </a:r>
            <a:endParaRPr lang="en-US" sz="1350" dirty="0">
              <a:solidFill>
                <a:prstClr val="black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957C6B9-B632-47D9-BD3C-E57D2B7CAB9C}"/>
              </a:ext>
            </a:extLst>
          </p:cNvPr>
          <p:cNvGrpSpPr/>
          <p:nvPr/>
        </p:nvGrpSpPr>
        <p:grpSpPr>
          <a:xfrm>
            <a:off x="6934200" y="777860"/>
            <a:ext cx="2137189" cy="1475172"/>
            <a:chOff x="1600200" y="685801"/>
            <a:chExt cx="3521846" cy="2138408"/>
          </a:xfrm>
        </p:grpSpPr>
        <p:pic>
          <p:nvPicPr>
            <p:cNvPr id="22" name="Picture 21" descr="WINLAB_Mobile_TB.png">
              <a:extLst>
                <a:ext uri="{FF2B5EF4-FFF2-40B4-BE49-F238E27FC236}">
                  <a16:creationId xmlns:a16="http://schemas.microsoft.com/office/drawing/2014/main" id="{D264210A-DD5C-4179-914F-930745740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600200" y="685801"/>
              <a:ext cx="2800350" cy="2094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8100" dir="2700000" rotWithShape="0">
                <a:srgbClr val="808080">
                  <a:alpha val="42999"/>
                </a:srgbClr>
              </a:outerShdw>
            </a:effectLst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B5ACABAF-9865-41BC-963A-26F8752FF081}"/>
                </a:ext>
              </a:extLst>
            </p:cNvPr>
            <p:cNvCxnSpPr/>
            <p:nvPr/>
          </p:nvCxnSpPr>
          <p:spPr>
            <a:xfrm rot="10800000">
              <a:off x="3131820" y="1600200"/>
              <a:ext cx="1325880" cy="571500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B1332E1-C803-4726-B248-5C4D0FE00A37}"/>
                </a:ext>
              </a:extLst>
            </p:cNvPr>
            <p:cNvSpPr txBox="1"/>
            <p:nvPr/>
          </p:nvSpPr>
          <p:spPr>
            <a:xfrm>
              <a:off x="4152062" y="2154980"/>
              <a:ext cx="969984" cy="669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/>
                <a:t>ORBIT</a:t>
              </a:r>
            </a:p>
            <a:p>
              <a:r>
                <a:rPr lang="en-US" sz="800" b="1" dirty="0"/>
                <a:t>Vehicular</a:t>
              </a:r>
            </a:p>
            <a:p>
              <a:r>
                <a:rPr lang="en-US" sz="800" b="1" dirty="0"/>
                <a:t>Node</a:t>
              </a:r>
            </a:p>
          </p:txBody>
        </p:sp>
      </p:grpSp>
      <p:pic>
        <p:nvPicPr>
          <p:cNvPr id="25" name="Picture 1">
            <a:extLst>
              <a:ext uri="{FF2B5EF4-FFF2-40B4-BE49-F238E27FC236}">
                <a16:creationId xmlns:a16="http://schemas.microsoft.com/office/drawing/2014/main" id="{A418286F-9CD1-41A8-B675-F8F7D7843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82735" y="2389497"/>
            <a:ext cx="1229199" cy="73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A0DBE2C-0879-4F9F-9AB8-BAD32F831D10}"/>
              </a:ext>
            </a:extLst>
          </p:cNvPr>
          <p:cNvSpPr txBox="1"/>
          <p:nvPr/>
        </p:nvSpPr>
        <p:spPr>
          <a:xfrm>
            <a:off x="7101663" y="3140150"/>
            <a:ext cx="1970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WiMAX: Intel 5150/5350/6250</a:t>
            </a:r>
            <a:br>
              <a:rPr lang="en-US" sz="900" dirty="0"/>
            </a:br>
            <a:r>
              <a:rPr lang="en-US" sz="900" b="1" dirty="0"/>
              <a:t>LTE: </a:t>
            </a:r>
            <a:r>
              <a:rPr lang="en-US" sz="900" b="1" dirty="0" err="1"/>
              <a:t>Netgear</a:t>
            </a:r>
            <a:r>
              <a:rPr lang="en-US" sz="900" b="1" dirty="0"/>
              <a:t> AC341U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74BC1B1-D7A2-48DD-9BA2-9942781BD13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9546" y="2397419"/>
            <a:ext cx="410313" cy="660858"/>
          </a:xfrm>
          <a:prstGeom prst="rect">
            <a:avLst/>
          </a:prstGeom>
        </p:spPr>
      </p:pic>
      <p:pic>
        <p:nvPicPr>
          <p:cNvPr id="28" name="Picture 27" descr="HTC.jpg">
            <a:extLst>
              <a:ext uri="{FF2B5EF4-FFF2-40B4-BE49-F238E27FC236}">
                <a16:creationId xmlns:a16="http://schemas.microsoft.com/office/drawing/2014/main" id="{B8F18DE1-5049-401D-AC51-3BAA618BCC5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7081" y="3650972"/>
            <a:ext cx="556564" cy="101907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6D39B0F-88AE-487E-976B-A03B184416DB}"/>
              </a:ext>
            </a:extLst>
          </p:cNvPr>
          <p:cNvSpPr txBox="1"/>
          <p:nvPr/>
        </p:nvSpPr>
        <p:spPr>
          <a:xfrm>
            <a:off x="7914199" y="3774946"/>
            <a:ext cx="11370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Android based  portable platform</a:t>
            </a:r>
          </a:p>
          <a:p>
            <a:endParaRPr lang="en-US" sz="900" b="1" dirty="0"/>
          </a:p>
          <a:p>
            <a:r>
              <a:rPr lang="en-US" sz="900" b="1" dirty="0"/>
              <a:t>HTC EVO 4G</a:t>
            </a:r>
          </a:p>
          <a:p>
            <a:r>
              <a:rPr lang="en-US" sz="900" b="1" dirty="0"/>
              <a:t>Nexus 5</a:t>
            </a:r>
          </a:p>
          <a:p>
            <a:r>
              <a:rPr lang="en-US" sz="900" b="1" dirty="0"/>
              <a:t>Galaxy 6</a:t>
            </a:r>
          </a:p>
        </p:txBody>
      </p:sp>
    </p:spTree>
    <p:extLst>
      <p:ext uri="{BB962C8B-B14F-4D97-AF65-F5344CB8AC3E}">
        <p14:creationId xmlns:p14="http://schemas.microsoft.com/office/powerpoint/2010/main" val="3076043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12874"/>
          </a:xfrm>
        </p:spPr>
        <p:txBody>
          <a:bodyPr>
            <a:normAutofit/>
          </a:bodyPr>
          <a:lstStyle/>
          <a:p>
            <a:r>
              <a:rPr lang="en-US" sz="405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GENI Wireless Deployment</a:t>
            </a:r>
          </a:p>
        </p:txBody>
      </p:sp>
      <p:grpSp>
        <p:nvGrpSpPr>
          <p:cNvPr id="440" name="Group 439"/>
          <p:cNvGrpSpPr/>
          <p:nvPr/>
        </p:nvGrpSpPr>
        <p:grpSpPr>
          <a:xfrm>
            <a:off x="1618365" y="1465087"/>
            <a:ext cx="6065847" cy="3706280"/>
            <a:chOff x="400346" y="1008819"/>
            <a:chExt cx="8672815" cy="5734881"/>
          </a:xfrm>
        </p:grpSpPr>
        <p:grpSp>
          <p:nvGrpSpPr>
            <p:cNvPr id="441" name="Group 562"/>
            <p:cNvGrpSpPr>
              <a:grpSpLocks/>
            </p:cNvGrpSpPr>
            <p:nvPr/>
          </p:nvGrpSpPr>
          <p:grpSpPr bwMode="auto">
            <a:xfrm>
              <a:off x="431800" y="1066800"/>
              <a:ext cx="8350250" cy="5676900"/>
              <a:chOff x="822962" y="1066802"/>
              <a:chExt cx="7118350" cy="5006975"/>
            </a:xfrm>
          </p:grpSpPr>
          <p:grpSp>
            <p:nvGrpSpPr>
              <p:cNvPr id="494" name="Gruppe 251"/>
              <p:cNvGrpSpPr/>
              <p:nvPr/>
            </p:nvGrpSpPr>
            <p:grpSpPr bwMode="auto">
              <a:xfrm>
                <a:off x="838200" y="1143000"/>
                <a:ext cx="7103112" cy="4930777"/>
                <a:chOff x="1449633" y="627625"/>
                <a:chExt cx="7103818" cy="4930930"/>
              </a:xfrm>
              <a:solidFill>
                <a:schemeClr val="bg2">
                  <a:lumMod val="1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11" name="Freeform 6"/>
                <p:cNvSpPr>
                  <a:spLocks/>
                </p:cNvSpPr>
                <p:nvPr/>
              </p:nvSpPr>
              <p:spPr bwMode="auto">
                <a:xfrm>
                  <a:off x="6058305" y="2788156"/>
                  <a:ext cx="1017833" cy="564136"/>
                </a:xfrm>
                <a:custGeom>
                  <a:avLst/>
                  <a:gdLst/>
                  <a:ahLst/>
                  <a:cxnLst>
                    <a:cxn ang="0">
                      <a:pos x="630" y="82"/>
                    </a:cxn>
                    <a:cxn ang="0">
                      <a:pos x="616" y="40"/>
                    </a:cxn>
                    <a:cxn ang="0">
                      <a:pos x="592" y="24"/>
                    </a:cxn>
                    <a:cxn ang="0">
                      <a:pos x="502" y="36"/>
                    </a:cxn>
                    <a:cxn ang="0">
                      <a:pos x="396" y="0"/>
                    </a:cxn>
                    <a:cxn ang="0">
                      <a:pos x="400" y="12"/>
                    </a:cxn>
                    <a:cxn ang="0">
                      <a:pos x="360" y="52"/>
                    </a:cxn>
                    <a:cxn ang="0">
                      <a:pos x="310" y="162"/>
                    </a:cxn>
                    <a:cxn ang="0">
                      <a:pos x="280" y="148"/>
                    </a:cxn>
                    <a:cxn ang="0">
                      <a:pos x="200" y="204"/>
                    </a:cxn>
                    <a:cxn ang="0">
                      <a:pos x="176" y="188"/>
                    </a:cxn>
                    <a:cxn ang="0">
                      <a:pos x="122" y="232"/>
                    </a:cxn>
                    <a:cxn ang="0">
                      <a:pos x="122" y="228"/>
                    </a:cxn>
                    <a:cxn ang="0">
                      <a:pos x="176" y="184"/>
                    </a:cxn>
                    <a:cxn ang="0">
                      <a:pos x="122" y="224"/>
                    </a:cxn>
                    <a:cxn ang="0">
                      <a:pos x="118" y="256"/>
                    </a:cxn>
                    <a:cxn ang="0">
                      <a:pos x="76" y="312"/>
                    </a:cxn>
                    <a:cxn ang="0">
                      <a:pos x="26" y="286"/>
                    </a:cxn>
                    <a:cxn ang="0">
                      <a:pos x="4" y="330"/>
                    </a:cxn>
                    <a:cxn ang="0">
                      <a:pos x="0" y="322"/>
                    </a:cxn>
                    <a:cxn ang="0">
                      <a:pos x="6" y="378"/>
                    </a:cxn>
                    <a:cxn ang="0">
                      <a:pos x="26" y="376"/>
                    </a:cxn>
                    <a:cxn ang="0">
                      <a:pos x="306" y="330"/>
                    </a:cxn>
                    <a:cxn ang="0">
                      <a:pos x="568" y="276"/>
                    </a:cxn>
                    <a:cxn ang="0">
                      <a:pos x="632" y="202"/>
                    </a:cxn>
                    <a:cxn ang="0">
                      <a:pos x="682" y="104"/>
                    </a:cxn>
                    <a:cxn ang="0">
                      <a:pos x="630" y="82"/>
                    </a:cxn>
                  </a:cxnLst>
                  <a:rect l="0" t="0" r="r" b="b"/>
                  <a:pathLst>
                    <a:path w="682" h="378">
                      <a:moveTo>
                        <a:pt x="630" y="82"/>
                      </a:moveTo>
                      <a:lnTo>
                        <a:pt x="616" y="40"/>
                      </a:lnTo>
                      <a:lnTo>
                        <a:pt x="592" y="24"/>
                      </a:lnTo>
                      <a:lnTo>
                        <a:pt x="502" y="36"/>
                      </a:lnTo>
                      <a:lnTo>
                        <a:pt x="396" y="0"/>
                      </a:lnTo>
                      <a:lnTo>
                        <a:pt x="400" y="12"/>
                      </a:lnTo>
                      <a:lnTo>
                        <a:pt x="360" y="52"/>
                      </a:lnTo>
                      <a:lnTo>
                        <a:pt x="310" y="162"/>
                      </a:lnTo>
                      <a:lnTo>
                        <a:pt x="280" y="148"/>
                      </a:lnTo>
                      <a:lnTo>
                        <a:pt x="200" y="204"/>
                      </a:lnTo>
                      <a:lnTo>
                        <a:pt x="176" y="188"/>
                      </a:lnTo>
                      <a:lnTo>
                        <a:pt x="122" y="232"/>
                      </a:lnTo>
                      <a:lnTo>
                        <a:pt x="122" y="228"/>
                      </a:lnTo>
                      <a:lnTo>
                        <a:pt x="176" y="184"/>
                      </a:lnTo>
                      <a:lnTo>
                        <a:pt x="122" y="224"/>
                      </a:lnTo>
                      <a:lnTo>
                        <a:pt x="118" y="256"/>
                      </a:lnTo>
                      <a:lnTo>
                        <a:pt x="76" y="312"/>
                      </a:lnTo>
                      <a:lnTo>
                        <a:pt x="26" y="286"/>
                      </a:lnTo>
                      <a:lnTo>
                        <a:pt x="4" y="330"/>
                      </a:lnTo>
                      <a:lnTo>
                        <a:pt x="0" y="322"/>
                      </a:lnTo>
                      <a:lnTo>
                        <a:pt x="6" y="378"/>
                      </a:lnTo>
                      <a:lnTo>
                        <a:pt x="26" y="376"/>
                      </a:lnTo>
                      <a:lnTo>
                        <a:pt x="306" y="330"/>
                      </a:lnTo>
                      <a:lnTo>
                        <a:pt x="568" y="276"/>
                      </a:lnTo>
                      <a:lnTo>
                        <a:pt x="632" y="202"/>
                      </a:lnTo>
                      <a:lnTo>
                        <a:pt x="682" y="104"/>
                      </a:lnTo>
                      <a:lnTo>
                        <a:pt x="630" y="82"/>
                      </a:lnTo>
                      <a:close/>
                    </a:path>
                  </a:pathLst>
                </a:custGeom>
                <a:grpFill/>
                <a:ln w="4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 sz="1350">
                    <a:solidFill>
                      <a:srgbClr val="676A55"/>
                    </a:solidFill>
                    <a:latin typeface="Cambria"/>
                    <a:ea typeface="ＭＳ Ｐゴシック" pitchFamily="-97" charset="-128"/>
                  </a:endParaRPr>
                </a:p>
              </p:txBody>
            </p:sp>
            <p:sp>
              <p:nvSpPr>
                <p:cNvPr id="712" name="Freeform 7"/>
                <p:cNvSpPr>
                  <a:spLocks/>
                </p:cNvSpPr>
                <p:nvPr/>
              </p:nvSpPr>
              <p:spPr bwMode="auto">
                <a:xfrm>
                  <a:off x="5200601" y="2732497"/>
                  <a:ext cx="877545" cy="761136"/>
                </a:xfrm>
                <a:custGeom>
                  <a:avLst/>
                  <a:gdLst/>
                  <a:ahLst/>
                  <a:cxnLst>
                    <a:cxn ang="0">
                      <a:pos x="556" y="278"/>
                    </a:cxn>
                    <a:cxn ang="0">
                      <a:pos x="476" y="220"/>
                    </a:cxn>
                    <a:cxn ang="0">
                      <a:pos x="476" y="140"/>
                    </a:cxn>
                    <a:cxn ang="0">
                      <a:pos x="444" y="140"/>
                    </a:cxn>
                    <a:cxn ang="0">
                      <a:pos x="346" y="14"/>
                    </a:cxn>
                    <a:cxn ang="0">
                      <a:pos x="346" y="0"/>
                    </a:cxn>
                    <a:cxn ang="0">
                      <a:pos x="0" y="8"/>
                    </a:cxn>
                    <a:cxn ang="0">
                      <a:pos x="22" y="70"/>
                    </a:cxn>
                    <a:cxn ang="0">
                      <a:pos x="68" y="70"/>
                    </a:cxn>
                    <a:cxn ang="0">
                      <a:pos x="50" y="136"/>
                    </a:cxn>
                    <a:cxn ang="0">
                      <a:pos x="104" y="160"/>
                    </a:cxn>
                    <a:cxn ang="0">
                      <a:pos x="132" y="470"/>
                    </a:cxn>
                    <a:cxn ang="0">
                      <a:pos x="522" y="462"/>
                    </a:cxn>
                    <a:cxn ang="0">
                      <a:pos x="506" y="510"/>
                    </a:cxn>
                    <a:cxn ang="0">
                      <a:pos x="586" y="504"/>
                    </a:cxn>
                    <a:cxn ang="0">
                      <a:pos x="586" y="410"/>
                    </a:cxn>
                    <a:cxn ang="0">
                      <a:pos x="588" y="408"/>
                    </a:cxn>
                    <a:cxn ang="0">
                      <a:pos x="582" y="352"/>
                    </a:cxn>
                    <a:cxn ang="0">
                      <a:pos x="556" y="278"/>
                    </a:cxn>
                  </a:cxnLst>
                  <a:rect l="0" t="0" r="r" b="b"/>
                  <a:pathLst>
                    <a:path w="588" h="510">
                      <a:moveTo>
                        <a:pt x="556" y="278"/>
                      </a:moveTo>
                      <a:lnTo>
                        <a:pt x="476" y="220"/>
                      </a:lnTo>
                      <a:lnTo>
                        <a:pt x="476" y="140"/>
                      </a:lnTo>
                      <a:lnTo>
                        <a:pt x="444" y="140"/>
                      </a:lnTo>
                      <a:lnTo>
                        <a:pt x="346" y="14"/>
                      </a:lnTo>
                      <a:lnTo>
                        <a:pt x="346" y="0"/>
                      </a:lnTo>
                      <a:lnTo>
                        <a:pt x="0" y="8"/>
                      </a:lnTo>
                      <a:lnTo>
                        <a:pt x="22" y="70"/>
                      </a:lnTo>
                      <a:lnTo>
                        <a:pt x="68" y="70"/>
                      </a:lnTo>
                      <a:lnTo>
                        <a:pt x="50" y="136"/>
                      </a:lnTo>
                      <a:lnTo>
                        <a:pt x="104" y="160"/>
                      </a:lnTo>
                      <a:lnTo>
                        <a:pt x="132" y="470"/>
                      </a:lnTo>
                      <a:lnTo>
                        <a:pt x="522" y="462"/>
                      </a:lnTo>
                      <a:lnTo>
                        <a:pt x="506" y="510"/>
                      </a:lnTo>
                      <a:lnTo>
                        <a:pt x="586" y="504"/>
                      </a:lnTo>
                      <a:lnTo>
                        <a:pt x="586" y="410"/>
                      </a:lnTo>
                      <a:lnTo>
                        <a:pt x="588" y="408"/>
                      </a:lnTo>
                      <a:lnTo>
                        <a:pt x="582" y="352"/>
                      </a:lnTo>
                      <a:lnTo>
                        <a:pt x="556" y="278"/>
                      </a:lnTo>
                      <a:close/>
                    </a:path>
                  </a:pathLst>
                </a:custGeom>
                <a:grpFill/>
                <a:ln w="4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 sz="1350">
                    <a:solidFill>
                      <a:srgbClr val="676A55"/>
                    </a:solidFill>
                    <a:latin typeface="Cambria"/>
                    <a:ea typeface="ＭＳ Ｐゴシック" pitchFamily="-97" charset="-128"/>
                  </a:endParaRPr>
                </a:p>
              </p:txBody>
            </p:sp>
            <p:grpSp>
              <p:nvGrpSpPr>
                <p:cNvPr id="713" name="Gruppe 360"/>
                <p:cNvGrpSpPr/>
                <p:nvPr/>
              </p:nvGrpSpPr>
              <p:grpSpPr>
                <a:xfrm>
                  <a:off x="1449633" y="627625"/>
                  <a:ext cx="7103818" cy="4930930"/>
                  <a:chOff x="1449633" y="627625"/>
                  <a:chExt cx="7103818" cy="4930930"/>
                </a:xfrm>
                <a:grpFill/>
              </p:grpSpPr>
              <p:sp>
                <p:nvSpPr>
                  <p:cNvPr id="714" name="Freeform 6"/>
                  <p:cNvSpPr>
                    <a:spLocks/>
                  </p:cNvSpPr>
                  <p:nvPr/>
                </p:nvSpPr>
                <p:spPr bwMode="auto">
                  <a:xfrm>
                    <a:off x="5419725" y="1465887"/>
                    <a:ext cx="751182" cy="872831"/>
                  </a:xfrm>
                  <a:custGeom>
                    <a:avLst/>
                    <a:gdLst/>
                    <a:ahLst/>
                    <a:cxnLst>
                      <a:cxn ang="0">
                        <a:pos x="404" y="538"/>
                      </a:cxn>
                      <a:cxn ang="0">
                        <a:pos x="490" y="542"/>
                      </a:cxn>
                      <a:cxn ang="0">
                        <a:pos x="464" y="400"/>
                      </a:cxn>
                      <a:cxn ang="0">
                        <a:pos x="494" y="172"/>
                      </a:cxn>
                      <a:cxn ang="0">
                        <a:pos x="446" y="160"/>
                      </a:cxn>
                      <a:cxn ang="0">
                        <a:pos x="414" y="160"/>
                      </a:cxn>
                      <a:cxn ang="0">
                        <a:pos x="404" y="122"/>
                      </a:cxn>
                      <a:cxn ang="0">
                        <a:pos x="196" y="96"/>
                      </a:cxn>
                      <a:cxn ang="0">
                        <a:pos x="174" y="38"/>
                      </a:cxn>
                      <a:cxn ang="0">
                        <a:pos x="146" y="38"/>
                      </a:cxn>
                      <a:cxn ang="0">
                        <a:pos x="146" y="0"/>
                      </a:cxn>
                      <a:cxn ang="0">
                        <a:pos x="78" y="24"/>
                      </a:cxn>
                      <a:cxn ang="0">
                        <a:pos x="36" y="116"/>
                      </a:cxn>
                      <a:cxn ang="0">
                        <a:pos x="0" y="158"/>
                      </a:cxn>
                      <a:cxn ang="0">
                        <a:pos x="28" y="292"/>
                      </a:cxn>
                      <a:cxn ang="0">
                        <a:pos x="166" y="374"/>
                      </a:cxn>
                      <a:cxn ang="0">
                        <a:pos x="194" y="508"/>
                      </a:cxn>
                      <a:cxn ang="0">
                        <a:pos x="264" y="574"/>
                      </a:cxn>
                      <a:cxn ang="0">
                        <a:pos x="352" y="568"/>
                      </a:cxn>
                      <a:cxn ang="0">
                        <a:pos x="404" y="538"/>
                      </a:cxn>
                    </a:cxnLst>
                    <a:rect l="0" t="0" r="r" b="b"/>
                    <a:pathLst>
                      <a:path w="494" h="574">
                        <a:moveTo>
                          <a:pt x="404" y="538"/>
                        </a:moveTo>
                        <a:lnTo>
                          <a:pt x="490" y="542"/>
                        </a:lnTo>
                        <a:lnTo>
                          <a:pt x="464" y="400"/>
                        </a:lnTo>
                        <a:lnTo>
                          <a:pt x="494" y="172"/>
                        </a:lnTo>
                        <a:lnTo>
                          <a:pt x="446" y="160"/>
                        </a:lnTo>
                        <a:lnTo>
                          <a:pt x="414" y="160"/>
                        </a:lnTo>
                        <a:lnTo>
                          <a:pt x="404" y="122"/>
                        </a:lnTo>
                        <a:lnTo>
                          <a:pt x="196" y="96"/>
                        </a:lnTo>
                        <a:lnTo>
                          <a:pt x="174" y="38"/>
                        </a:lnTo>
                        <a:lnTo>
                          <a:pt x="146" y="38"/>
                        </a:lnTo>
                        <a:lnTo>
                          <a:pt x="146" y="0"/>
                        </a:lnTo>
                        <a:lnTo>
                          <a:pt x="78" y="24"/>
                        </a:lnTo>
                        <a:lnTo>
                          <a:pt x="36" y="116"/>
                        </a:lnTo>
                        <a:lnTo>
                          <a:pt x="0" y="158"/>
                        </a:lnTo>
                        <a:lnTo>
                          <a:pt x="28" y="292"/>
                        </a:lnTo>
                        <a:lnTo>
                          <a:pt x="166" y="374"/>
                        </a:lnTo>
                        <a:lnTo>
                          <a:pt x="194" y="508"/>
                        </a:lnTo>
                        <a:lnTo>
                          <a:pt x="264" y="574"/>
                        </a:lnTo>
                        <a:lnTo>
                          <a:pt x="352" y="568"/>
                        </a:lnTo>
                        <a:lnTo>
                          <a:pt x="404" y="538"/>
                        </a:lnTo>
                        <a:close/>
                      </a:path>
                    </a:pathLst>
                  </a:custGeom>
                  <a:grpFill/>
                  <a:ln w="4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a-DK" sz="1350">
                      <a:solidFill>
                        <a:srgbClr val="676A55"/>
                      </a:solidFill>
                      <a:latin typeface="Cambria"/>
                      <a:ea typeface="ＭＳ Ｐゴシック" pitchFamily="-97" charset="-128"/>
                    </a:endParaRPr>
                  </a:p>
                </p:txBody>
              </p:sp>
              <p:sp>
                <p:nvSpPr>
                  <p:cNvPr id="715" name="Freeform 7"/>
                  <p:cNvSpPr>
                    <a:spLocks/>
                  </p:cNvSpPr>
                  <p:nvPr/>
                </p:nvSpPr>
                <p:spPr bwMode="auto">
                  <a:xfrm>
                    <a:off x="5714724" y="2283975"/>
                    <a:ext cx="571750" cy="1000562"/>
                  </a:xfrm>
                  <a:custGeom>
                    <a:avLst/>
                    <a:gdLst/>
                    <a:ahLst/>
                    <a:cxnLst>
                      <a:cxn ang="0">
                        <a:pos x="336" y="64"/>
                      </a:cxn>
                      <a:cxn ang="0">
                        <a:pos x="300" y="26"/>
                      </a:cxn>
                      <a:cxn ang="0">
                        <a:pos x="296" y="4"/>
                      </a:cxn>
                      <a:cxn ang="0">
                        <a:pos x="210" y="0"/>
                      </a:cxn>
                      <a:cxn ang="0">
                        <a:pos x="158" y="30"/>
                      </a:cxn>
                      <a:cxn ang="0">
                        <a:pos x="70" y="36"/>
                      </a:cxn>
                      <a:cxn ang="0">
                        <a:pos x="78" y="96"/>
                      </a:cxn>
                      <a:cxn ang="0">
                        <a:pos x="22" y="162"/>
                      </a:cxn>
                      <a:cxn ang="0">
                        <a:pos x="42" y="202"/>
                      </a:cxn>
                      <a:cxn ang="0">
                        <a:pos x="0" y="272"/>
                      </a:cxn>
                      <a:cxn ang="0">
                        <a:pos x="0" y="320"/>
                      </a:cxn>
                      <a:cxn ang="0">
                        <a:pos x="96" y="442"/>
                      </a:cxn>
                      <a:cxn ang="0">
                        <a:pos x="130" y="442"/>
                      </a:cxn>
                      <a:cxn ang="0">
                        <a:pos x="130" y="526"/>
                      </a:cxn>
                      <a:cxn ang="0">
                        <a:pos x="208" y="580"/>
                      </a:cxn>
                      <a:cxn ang="0">
                        <a:pos x="236" y="658"/>
                      </a:cxn>
                      <a:cxn ang="0">
                        <a:pos x="258" y="616"/>
                      </a:cxn>
                      <a:cxn ang="0">
                        <a:pos x="308" y="644"/>
                      </a:cxn>
                      <a:cxn ang="0">
                        <a:pos x="348" y="592"/>
                      </a:cxn>
                      <a:cxn ang="0">
                        <a:pos x="356" y="510"/>
                      </a:cxn>
                      <a:cxn ang="0">
                        <a:pos x="376" y="428"/>
                      </a:cxn>
                      <a:cxn ang="0">
                        <a:pos x="336" y="64"/>
                      </a:cxn>
                    </a:cxnLst>
                    <a:rect l="0" t="0" r="r" b="b"/>
                    <a:pathLst>
                      <a:path w="376" h="658">
                        <a:moveTo>
                          <a:pt x="336" y="64"/>
                        </a:moveTo>
                        <a:lnTo>
                          <a:pt x="300" y="26"/>
                        </a:lnTo>
                        <a:lnTo>
                          <a:pt x="296" y="4"/>
                        </a:lnTo>
                        <a:lnTo>
                          <a:pt x="210" y="0"/>
                        </a:lnTo>
                        <a:lnTo>
                          <a:pt x="158" y="30"/>
                        </a:lnTo>
                        <a:lnTo>
                          <a:pt x="70" y="36"/>
                        </a:lnTo>
                        <a:lnTo>
                          <a:pt x="78" y="96"/>
                        </a:lnTo>
                        <a:lnTo>
                          <a:pt x="22" y="162"/>
                        </a:lnTo>
                        <a:lnTo>
                          <a:pt x="42" y="202"/>
                        </a:lnTo>
                        <a:lnTo>
                          <a:pt x="0" y="272"/>
                        </a:lnTo>
                        <a:lnTo>
                          <a:pt x="0" y="320"/>
                        </a:lnTo>
                        <a:lnTo>
                          <a:pt x="96" y="442"/>
                        </a:lnTo>
                        <a:lnTo>
                          <a:pt x="130" y="442"/>
                        </a:lnTo>
                        <a:lnTo>
                          <a:pt x="130" y="526"/>
                        </a:lnTo>
                        <a:lnTo>
                          <a:pt x="208" y="580"/>
                        </a:lnTo>
                        <a:lnTo>
                          <a:pt x="236" y="658"/>
                        </a:lnTo>
                        <a:lnTo>
                          <a:pt x="258" y="616"/>
                        </a:lnTo>
                        <a:lnTo>
                          <a:pt x="308" y="644"/>
                        </a:lnTo>
                        <a:lnTo>
                          <a:pt x="348" y="592"/>
                        </a:lnTo>
                        <a:lnTo>
                          <a:pt x="356" y="510"/>
                        </a:lnTo>
                        <a:lnTo>
                          <a:pt x="376" y="428"/>
                        </a:lnTo>
                        <a:lnTo>
                          <a:pt x="336" y="64"/>
                        </a:lnTo>
                        <a:close/>
                      </a:path>
                    </a:pathLst>
                  </a:custGeom>
                  <a:grpFill/>
                  <a:ln w="4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a-DK" sz="1350">
                      <a:solidFill>
                        <a:srgbClr val="676A55"/>
                      </a:solidFill>
                      <a:latin typeface="Cambria"/>
                      <a:ea typeface="ＭＳ Ｐゴシック" pitchFamily="-97" charset="-128"/>
                    </a:endParaRPr>
                  </a:p>
                </p:txBody>
              </p:sp>
              <p:grpSp>
                <p:nvGrpSpPr>
                  <p:cNvPr id="716" name="Gruppe 313"/>
                  <p:cNvGrpSpPr/>
                  <p:nvPr/>
                </p:nvGrpSpPr>
                <p:grpSpPr>
                  <a:xfrm>
                    <a:off x="1449633" y="627625"/>
                    <a:ext cx="7103818" cy="4930930"/>
                    <a:chOff x="1449633" y="456175"/>
                    <a:chExt cx="7103818" cy="4930930"/>
                  </a:xfrm>
                  <a:grpFill/>
                </p:grpSpPr>
                <p:sp>
                  <p:nvSpPr>
                    <p:cNvPr id="717" name="Freeform 3053"/>
                    <p:cNvSpPr>
                      <a:spLocks/>
                    </p:cNvSpPr>
                    <p:nvPr/>
                  </p:nvSpPr>
                  <p:spPr bwMode="auto">
                    <a:xfrm>
                      <a:off x="7807144" y="1160689"/>
                      <a:ext cx="149261" cy="57017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86" y="312"/>
                        </a:cxn>
                        <a:cxn ang="0">
                          <a:pos x="100" y="382"/>
                        </a:cxn>
                        <a:cxn ang="0">
                          <a:pos x="94" y="324"/>
                        </a:cxn>
                        <a:cxn ang="0">
                          <a:pos x="30" y="98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100" h="382">
                          <a:moveTo>
                            <a:pt x="0" y="0"/>
                          </a:moveTo>
                          <a:lnTo>
                            <a:pt x="86" y="312"/>
                          </a:lnTo>
                          <a:lnTo>
                            <a:pt x="100" y="382"/>
                          </a:lnTo>
                          <a:lnTo>
                            <a:pt x="94" y="324"/>
                          </a:lnTo>
                          <a:lnTo>
                            <a:pt x="30" y="9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635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 sz="1350">
                        <a:solidFill>
                          <a:srgbClr val="676A55"/>
                        </a:solidFill>
                        <a:latin typeface="Cambria"/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18" name="Freeform 3054"/>
                    <p:cNvSpPr>
                      <a:spLocks/>
                    </p:cNvSpPr>
                    <p:nvPr/>
                  </p:nvSpPr>
                  <p:spPr bwMode="auto">
                    <a:xfrm>
                      <a:off x="7147408" y="1109940"/>
                      <a:ext cx="895569" cy="814968"/>
                    </a:xfrm>
                    <a:custGeom>
                      <a:avLst/>
                      <a:gdLst/>
                      <a:ahLst/>
                      <a:cxnLst>
                        <a:cxn ang="0">
                          <a:pos x="546" y="442"/>
                        </a:cxn>
                        <a:cxn ang="0">
                          <a:pos x="542" y="416"/>
                        </a:cxn>
                        <a:cxn ang="0">
                          <a:pos x="528" y="346"/>
                        </a:cxn>
                        <a:cxn ang="0">
                          <a:pos x="442" y="34"/>
                        </a:cxn>
                        <a:cxn ang="0">
                          <a:pos x="434" y="0"/>
                        </a:cxn>
                        <a:cxn ang="0">
                          <a:pos x="434" y="0"/>
                        </a:cxn>
                        <a:cxn ang="0">
                          <a:pos x="434" y="0"/>
                        </a:cxn>
                        <a:cxn ang="0">
                          <a:pos x="308" y="48"/>
                        </a:cxn>
                        <a:cxn ang="0">
                          <a:pos x="238" y="208"/>
                        </a:cxn>
                        <a:cxn ang="0">
                          <a:pos x="246" y="234"/>
                        </a:cxn>
                        <a:cxn ang="0">
                          <a:pos x="216" y="290"/>
                        </a:cxn>
                        <a:cxn ang="0">
                          <a:pos x="84" y="318"/>
                        </a:cxn>
                        <a:cxn ang="0">
                          <a:pos x="46" y="398"/>
                        </a:cxn>
                        <a:cxn ang="0">
                          <a:pos x="58" y="426"/>
                        </a:cxn>
                        <a:cxn ang="0">
                          <a:pos x="0" y="494"/>
                        </a:cxn>
                        <a:cxn ang="0">
                          <a:pos x="16" y="546"/>
                        </a:cxn>
                        <a:cxn ang="0">
                          <a:pos x="380" y="426"/>
                        </a:cxn>
                        <a:cxn ang="0">
                          <a:pos x="456" y="492"/>
                        </a:cxn>
                        <a:cxn ang="0">
                          <a:pos x="478" y="498"/>
                        </a:cxn>
                        <a:cxn ang="0">
                          <a:pos x="588" y="522"/>
                        </a:cxn>
                        <a:cxn ang="0">
                          <a:pos x="600" y="496"/>
                        </a:cxn>
                        <a:cxn ang="0">
                          <a:pos x="594" y="490"/>
                        </a:cxn>
                        <a:cxn ang="0">
                          <a:pos x="546" y="442"/>
                        </a:cxn>
                      </a:cxnLst>
                      <a:rect l="0" t="0" r="r" b="b"/>
                      <a:pathLst>
                        <a:path w="600" h="546">
                          <a:moveTo>
                            <a:pt x="546" y="442"/>
                          </a:moveTo>
                          <a:lnTo>
                            <a:pt x="542" y="416"/>
                          </a:lnTo>
                          <a:lnTo>
                            <a:pt x="528" y="346"/>
                          </a:lnTo>
                          <a:lnTo>
                            <a:pt x="442" y="34"/>
                          </a:lnTo>
                          <a:lnTo>
                            <a:pt x="434" y="0"/>
                          </a:lnTo>
                          <a:lnTo>
                            <a:pt x="434" y="0"/>
                          </a:lnTo>
                          <a:lnTo>
                            <a:pt x="434" y="0"/>
                          </a:lnTo>
                          <a:lnTo>
                            <a:pt x="308" y="48"/>
                          </a:lnTo>
                          <a:lnTo>
                            <a:pt x="238" y="208"/>
                          </a:lnTo>
                          <a:lnTo>
                            <a:pt x="246" y="234"/>
                          </a:lnTo>
                          <a:lnTo>
                            <a:pt x="216" y="290"/>
                          </a:lnTo>
                          <a:lnTo>
                            <a:pt x="84" y="318"/>
                          </a:lnTo>
                          <a:lnTo>
                            <a:pt x="46" y="398"/>
                          </a:lnTo>
                          <a:lnTo>
                            <a:pt x="58" y="426"/>
                          </a:lnTo>
                          <a:lnTo>
                            <a:pt x="0" y="494"/>
                          </a:lnTo>
                          <a:lnTo>
                            <a:pt x="16" y="546"/>
                          </a:lnTo>
                          <a:lnTo>
                            <a:pt x="380" y="426"/>
                          </a:lnTo>
                          <a:lnTo>
                            <a:pt x="456" y="492"/>
                          </a:lnTo>
                          <a:lnTo>
                            <a:pt x="478" y="498"/>
                          </a:lnTo>
                          <a:lnTo>
                            <a:pt x="588" y="522"/>
                          </a:lnTo>
                          <a:lnTo>
                            <a:pt x="600" y="496"/>
                          </a:lnTo>
                          <a:lnTo>
                            <a:pt x="594" y="490"/>
                          </a:lnTo>
                          <a:lnTo>
                            <a:pt x="546" y="442"/>
                          </a:lnTo>
                          <a:close/>
                        </a:path>
                      </a:pathLst>
                    </a:custGeom>
                    <a:grpFill/>
                    <a:ln w="635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 sz="1350">
                        <a:solidFill>
                          <a:srgbClr val="676A55"/>
                        </a:solidFill>
                        <a:latin typeface="Cambria"/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19" name="Freeform 3055"/>
                    <p:cNvSpPr>
                      <a:spLocks/>
                    </p:cNvSpPr>
                    <p:nvPr/>
                  </p:nvSpPr>
                  <p:spPr bwMode="auto">
                    <a:xfrm>
                      <a:off x="8183283" y="1315921"/>
                      <a:ext cx="59705" cy="41793"/>
                    </a:xfrm>
                    <a:custGeom>
                      <a:avLst/>
                      <a:gdLst/>
                      <a:ahLst/>
                      <a:cxnLst>
                        <a:cxn ang="0">
                          <a:pos x="40" y="28"/>
                        </a:cxn>
                        <a:cxn ang="0">
                          <a:pos x="40" y="24"/>
                        </a:cxn>
                        <a:cxn ang="0">
                          <a:pos x="0" y="0"/>
                        </a:cxn>
                        <a:cxn ang="0">
                          <a:pos x="40" y="28"/>
                        </a:cxn>
                      </a:cxnLst>
                      <a:rect l="0" t="0" r="r" b="b"/>
                      <a:pathLst>
                        <a:path w="40" h="28">
                          <a:moveTo>
                            <a:pt x="40" y="28"/>
                          </a:moveTo>
                          <a:lnTo>
                            <a:pt x="40" y="24"/>
                          </a:lnTo>
                          <a:lnTo>
                            <a:pt x="0" y="0"/>
                          </a:lnTo>
                          <a:lnTo>
                            <a:pt x="40" y="28"/>
                          </a:lnTo>
                          <a:close/>
                        </a:path>
                      </a:pathLst>
                    </a:custGeom>
                    <a:grpFill/>
                    <a:ln w="635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 sz="1350">
                        <a:solidFill>
                          <a:srgbClr val="676A55"/>
                        </a:solidFill>
                        <a:latin typeface="Cambria"/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20" name="Freeform 3056"/>
                    <p:cNvSpPr>
                      <a:spLocks/>
                    </p:cNvSpPr>
                    <p:nvPr/>
                  </p:nvSpPr>
                  <p:spPr bwMode="auto">
                    <a:xfrm>
                      <a:off x="7995213" y="456175"/>
                      <a:ext cx="558238" cy="895569"/>
                    </a:xfrm>
                    <a:custGeom>
                      <a:avLst/>
                      <a:gdLst/>
                      <a:ahLst/>
                      <a:cxnLst>
                        <a:cxn ang="0">
                          <a:pos x="284" y="228"/>
                        </a:cxn>
                        <a:cxn ang="0">
                          <a:pos x="244" y="202"/>
                        </a:cxn>
                        <a:cxn ang="0">
                          <a:pos x="136" y="0"/>
                        </a:cxn>
                        <a:cxn ang="0">
                          <a:pos x="84" y="68"/>
                        </a:cxn>
                        <a:cxn ang="0">
                          <a:pos x="46" y="54"/>
                        </a:cxn>
                        <a:cxn ang="0">
                          <a:pos x="46" y="228"/>
                        </a:cxn>
                        <a:cxn ang="0">
                          <a:pos x="0" y="356"/>
                        </a:cxn>
                        <a:cxn ang="0">
                          <a:pos x="126" y="576"/>
                        </a:cxn>
                        <a:cxn ang="0">
                          <a:pos x="166" y="600"/>
                        </a:cxn>
                        <a:cxn ang="0">
                          <a:pos x="166" y="540"/>
                        </a:cxn>
                        <a:cxn ang="0">
                          <a:pos x="244" y="404"/>
                        </a:cxn>
                        <a:cxn ang="0">
                          <a:pos x="294" y="378"/>
                        </a:cxn>
                        <a:cxn ang="0">
                          <a:pos x="294" y="336"/>
                        </a:cxn>
                        <a:cxn ang="0">
                          <a:pos x="374" y="202"/>
                        </a:cxn>
                        <a:cxn ang="0">
                          <a:pos x="284" y="228"/>
                        </a:cxn>
                      </a:cxnLst>
                      <a:rect l="0" t="0" r="r" b="b"/>
                      <a:pathLst>
                        <a:path w="374" h="600">
                          <a:moveTo>
                            <a:pt x="284" y="228"/>
                          </a:moveTo>
                          <a:lnTo>
                            <a:pt x="244" y="202"/>
                          </a:lnTo>
                          <a:lnTo>
                            <a:pt x="136" y="0"/>
                          </a:lnTo>
                          <a:lnTo>
                            <a:pt x="84" y="68"/>
                          </a:lnTo>
                          <a:lnTo>
                            <a:pt x="46" y="54"/>
                          </a:lnTo>
                          <a:lnTo>
                            <a:pt x="46" y="228"/>
                          </a:lnTo>
                          <a:lnTo>
                            <a:pt x="0" y="356"/>
                          </a:lnTo>
                          <a:lnTo>
                            <a:pt x="126" y="576"/>
                          </a:lnTo>
                          <a:lnTo>
                            <a:pt x="166" y="600"/>
                          </a:lnTo>
                          <a:lnTo>
                            <a:pt x="166" y="540"/>
                          </a:lnTo>
                          <a:lnTo>
                            <a:pt x="244" y="404"/>
                          </a:lnTo>
                          <a:lnTo>
                            <a:pt x="294" y="378"/>
                          </a:lnTo>
                          <a:lnTo>
                            <a:pt x="294" y="336"/>
                          </a:lnTo>
                          <a:lnTo>
                            <a:pt x="374" y="202"/>
                          </a:lnTo>
                          <a:lnTo>
                            <a:pt x="284" y="228"/>
                          </a:lnTo>
                          <a:close/>
                        </a:path>
                      </a:pathLst>
                    </a:custGeom>
                    <a:grpFill/>
                    <a:ln w="635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 sz="1350">
                        <a:solidFill>
                          <a:srgbClr val="676A55"/>
                        </a:solidFill>
                        <a:latin typeface="Cambria"/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21" name="Freeform 3057"/>
                    <p:cNvSpPr>
                      <a:spLocks/>
                    </p:cNvSpPr>
                    <p:nvPr/>
                  </p:nvSpPr>
                  <p:spPr bwMode="auto">
                    <a:xfrm>
                      <a:off x="7798188" y="1047250"/>
                      <a:ext cx="176129" cy="504504"/>
                    </a:xfrm>
                    <a:custGeom>
                      <a:avLst/>
                      <a:gdLst/>
                      <a:ahLst/>
                      <a:cxnLst>
                        <a:cxn ang="0">
                          <a:pos x="110" y="84"/>
                        </a:cxn>
                        <a:cxn ang="0">
                          <a:pos x="110" y="84"/>
                        </a:cxn>
                        <a:cxn ang="0">
                          <a:pos x="112" y="64"/>
                        </a:cxn>
                        <a:cxn ang="0">
                          <a:pos x="112" y="42"/>
                        </a:cxn>
                        <a:cxn ang="0">
                          <a:pos x="110" y="20"/>
                        </a:cxn>
                        <a:cxn ang="0">
                          <a:pos x="106" y="0"/>
                        </a:cxn>
                        <a:cxn ang="0">
                          <a:pos x="0" y="40"/>
                        </a:cxn>
                        <a:cxn ang="0">
                          <a:pos x="0" y="42"/>
                        </a:cxn>
                        <a:cxn ang="0">
                          <a:pos x="2" y="42"/>
                        </a:cxn>
                        <a:cxn ang="0">
                          <a:pos x="40" y="174"/>
                        </a:cxn>
                        <a:cxn ang="0">
                          <a:pos x="80" y="318"/>
                        </a:cxn>
                        <a:cxn ang="0">
                          <a:pos x="86" y="338"/>
                        </a:cxn>
                        <a:cxn ang="0">
                          <a:pos x="86" y="338"/>
                        </a:cxn>
                        <a:cxn ang="0">
                          <a:pos x="118" y="330"/>
                        </a:cxn>
                        <a:cxn ang="0">
                          <a:pos x="118" y="330"/>
                        </a:cxn>
                        <a:cxn ang="0">
                          <a:pos x="110" y="302"/>
                        </a:cxn>
                        <a:cxn ang="0">
                          <a:pos x="106" y="270"/>
                        </a:cxn>
                        <a:cxn ang="0">
                          <a:pos x="104" y="234"/>
                        </a:cxn>
                        <a:cxn ang="0">
                          <a:pos x="104" y="198"/>
                        </a:cxn>
                        <a:cxn ang="0">
                          <a:pos x="106" y="132"/>
                        </a:cxn>
                        <a:cxn ang="0">
                          <a:pos x="108" y="104"/>
                        </a:cxn>
                        <a:cxn ang="0">
                          <a:pos x="110" y="84"/>
                        </a:cxn>
                        <a:cxn ang="0">
                          <a:pos x="110" y="84"/>
                        </a:cxn>
                      </a:cxnLst>
                      <a:rect l="0" t="0" r="r" b="b"/>
                      <a:pathLst>
                        <a:path w="118" h="338">
                          <a:moveTo>
                            <a:pt x="110" y="84"/>
                          </a:moveTo>
                          <a:lnTo>
                            <a:pt x="110" y="84"/>
                          </a:lnTo>
                          <a:lnTo>
                            <a:pt x="112" y="64"/>
                          </a:lnTo>
                          <a:lnTo>
                            <a:pt x="112" y="42"/>
                          </a:lnTo>
                          <a:lnTo>
                            <a:pt x="110" y="20"/>
                          </a:lnTo>
                          <a:lnTo>
                            <a:pt x="106" y="0"/>
                          </a:lnTo>
                          <a:lnTo>
                            <a:pt x="0" y="40"/>
                          </a:lnTo>
                          <a:lnTo>
                            <a:pt x="0" y="42"/>
                          </a:lnTo>
                          <a:lnTo>
                            <a:pt x="2" y="42"/>
                          </a:lnTo>
                          <a:lnTo>
                            <a:pt x="40" y="174"/>
                          </a:lnTo>
                          <a:lnTo>
                            <a:pt x="80" y="318"/>
                          </a:lnTo>
                          <a:lnTo>
                            <a:pt x="86" y="338"/>
                          </a:lnTo>
                          <a:lnTo>
                            <a:pt x="86" y="338"/>
                          </a:lnTo>
                          <a:lnTo>
                            <a:pt x="118" y="330"/>
                          </a:lnTo>
                          <a:lnTo>
                            <a:pt x="118" y="330"/>
                          </a:lnTo>
                          <a:lnTo>
                            <a:pt x="110" y="302"/>
                          </a:lnTo>
                          <a:lnTo>
                            <a:pt x="106" y="270"/>
                          </a:lnTo>
                          <a:lnTo>
                            <a:pt x="104" y="234"/>
                          </a:lnTo>
                          <a:lnTo>
                            <a:pt x="104" y="198"/>
                          </a:lnTo>
                          <a:lnTo>
                            <a:pt x="106" y="132"/>
                          </a:lnTo>
                          <a:lnTo>
                            <a:pt x="108" y="104"/>
                          </a:lnTo>
                          <a:lnTo>
                            <a:pt x="110" y="84"/>
                          </a:lnTo>
                          <a:lnTo>
                            <a:pt x="110" y="84"/>
                          </a:lnTo>
                          <a:close/>
                        </a:path>
                      </a:pathLst>
                    </a:custGeom>
                    <a:grpFill/>
                    <a:ln w="635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 sz="1350">
                        <a:solidFill>
                          <a:srgbClr val="676A55"/>
                        </a:solidFill>
                        <a:latin typeface="Cambria"/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22" name="Freeform 3058"/>
                    <p:cNvSpPr>
                      <a:spLocks/>
                    </p:cNvSpPr>
                    <p:nvPr/>
                  </p:nvSpPr>
                  <p:spPr bwMode="auto">
                    <a:xfrm>
                      <a:off x="7953420" y="984561"/>
                      <a:ext cx="292552" cy="555253"/>
                    </a:xfrm>
                    <a:custGeom>
                      <a:avLst/>
                      <a:gdLst/>
                      <a:ahLst/>
                      <a:cxnLst>
                        <a:cxn ang="0">
                          <a:pos x="156" y="224"/>
                        </a:cxn>
                        <a:cxn ang="0">
                          <a:pos x="30" y="6"/>
                        </a:cxn>
                        <a:cxn ang="0">
                          <a:pos x="30" y="4"/>
                        </a:cxn>
                        <a:cxn ang="0">
                          <a:pos x="156" y="222"/>
                        </a:cxn>
                        <a:cxn ang="0">
                          <a:pos x="30" y="0"/>
                        </a:cxn>
                        <a:cxn ang="0">
                          <a:pos x="16" y="36"/>
                        </a:cxn>
                        <a:cxn ang="0">
                          <a:pos x="2" y="42"/>
                        </a:cxn>
                        <a:cxn ang="0">
                          <a:pos x="2" y="42"/>
                        </a:cxn>
                        <a:cxn ang="0">
                          <a:pos x="6" y="62"/>
                        </a:cxn>
                        <a:cxn ang="0">
                          <a:pos x="8" y="84"/>
                        </a:cxn>
                        <a:cxn ang="0">
                          <a:pos x="8" y="106"/>
                        </a:cxn>
                        <a:cxn ang="0">
                          <a:pos x="6" y="126"/>
                        </a:cxn>
                        <a:cxn ang="0">
                          <a:pos x="6" y="126"/>
                        </a:cxn>
                        <a:cxn ang="0">
                          <a:pos x="4" y="146"/>
                        </a:cxn>
                        <a:cxn ang="0">
                          <a:pos x="2" y="174"/>
                        </a:cxn>
                        <a:cxn ang="0">
                          <a:pos x="0" y="240"/>
                        </a:cxn>
                        <a:cxn ang="0">
                          <a:pos x="0" y="276"/>
                        </a:cxn>
                        <a:cxn ang="0">
                          <a:pos x="2" y="312"/>
                        </a:cxn>
                        <a:cxn ang="0">
                          <a:pos x="6" y="344"/>
                        </a:cxn>
                        <a:cxn ang="0">
                          <a:pos x="14" y="372"/>
                        </a:cxn>
                        <a:cxn ang="0">
                          <a:pos x="14" y="372"/>
                        </a:cxn>
                        <a:cxn ang="0">
                          <a:pos x="44" y="362"/>
                        </a:cxn>
                        <a:cxn ang="0">
                          <a:pos x="74" y="350"/>
                        </a:cxn>
                        <a:cxn ang="0">
                          <a:pos x="100" y="334"/>
                        </a:cxn>
                        <a:cxn ang="0">
                          <a:pos x="114" y="326"/>
                        </a:cxn>
                        <a:cxn ang="0">
                          <a:pos x="124" y="316"/>
                        </a:cxn>
                        <a:cxn ang="0">
                          <a:pos x="124" y="316"/>
                        </a:cxn>
                        <a:cxn ang="0">
                          <a:pos x="134" y="308"/>
                        </a:cxn>
                        <a:cxn ang="0">
                          <a:pos x="144" y="300"/>
                        </a:cxn>
                        <a:cxn ang="0">
                          <a:pos x="154" y="296"/>
                        </a:cxn>
                        <a:cxn ang="0">
                          <a:pos x="164" y="292"/>
                        </a:cxn>
                        <a:cxn ang="0">
                          <a:pos x="182" y="288"/>
                        </a:cxn>
                        <a:cxn ang="0">
                          <a:pos x="196" y="288"/>
                        </a:cxn>
                        <a:cxn ang="0">
                          <a:pos x="196" y="250"/>
                        </a:cxn>
                        <a:cxn ang="0">
                          <a:pos x="156" y="224"/>
                        </a:cxn>
                      </a:cxnLst>
                      <a:rect l="0" t="0" r="r" b="b"/>
                      <a:pathLst>
                        <a:path w="196" h="372">
                          <a:moveTo>
                            <a:pt x="156" y="224"/>
                          </a:moveTo>
                          <a:lnTo>
                            <a:pt x="30" y="6"/>
                          </a:lnTo>
                          <a:lnTo>
                            <a:pt x="30" y="4"/>
                          </a:lnTo>
                          <a:lnTo>
                            <a:pt x="156" y="222"/>
                          </a:lnTo>
                          <a:lnTo>
                            <a:pt x="30" y="0"/>
                          </a:lnTo>
                          <a:lnTo>
                            <a:pt x="16" y="36"/>
                          </a:lnTo>
                          <a:lnTo>
                            <a:pt x="2" y="42"/>
                          </a:lnTo>
                          <a:lnTo>
                            <a:pt x="2" y="42"/>
                          </a:lnTo>
                          <a:lnTo>
                            <a:pt x="6" y="62"/>
                          </a:lnTo>
                          <a:lnTo>
                            <a:pt x="8" y="84"/>
                          </a:lnTo>
                          <a:lnTo>
                            <a:pt x="8" y="106"/>
                          </a:lnTo>
                          <a:lnTo>
                            <a:pt x="6" y="126"/>
                          </a:lnTo>
                          <a:lnTo>
                            <a:pt x="6" y="126"/>
                          </a:lnTo>
                          <a:lnTo>
                            <a:pt x="4" y="146"/>
                          </a:lnTo>
                          <a:lnTo>
                            <a:pt x="2" y="174"/>
                          </a:lnTo>
                          <a:lnTo>
                            <a:pt x="0" y="240"/>
                          </a:lnTo>
                          <a:lnTo>
                            <a:pt x="0" y="276"/>
                          </a:lnTo>
                          <a:lnTo>
                            <a:pt x="2" y="312"/>
                          </a:lnTo>
                          <a:lnTo>
                            <a:pt x="6" y="344"/>
                          </a:lnTo>
                          <a:lnTo>
                            <a:pt x="14" y="372"/>
                          </a:lnTo>
                          <a:lnTo>
                            <a:pt x="14" y="372"/>
                          </a:lnTo>
                          <a:lnTo>
                            <a:pt x="44" y="362"/>
                          </a:lnTo>
                          <a:lnTo>
                            <a:pt x="74" y="350"/>
                          </a:lnTo>
                          <a:lnTo>
                            <a:pt x="100" y="334"/>
                          </a:lnTo>
                          <a:lnTo>
                            <a:pt x="114" y="326"/>
                          </a:lnTo>
                          <a:lnTo>
                            <a:pt x="124" y="316"/>
                          </a:lnTo>
                          <a:lnTo>
                            <a:pt x="124" y="316"/>
                          </a:lnTo>
                          <a:lnTo>
                            <a:pt x="134" y="308"/>
                          </a:lnTo>
                          <a:lnTo>
                            <a:pt x="144" y="300"/>
                          </a:lnTo>
                          <a:lnTo>
                            <a:pt x="154" y="296"/>
                          </a:lnTo>
                          <a:lnTo>
                            <a:pt x="164" y="292"/>
                          </a:lnTo>
                          <a:lnTo>
                            <a:pt x="182" y="288"/>
                          </a:lnTo>
                          <a:lnTo>
                            <a:pt x="196" y="288"/>
                          </a:lnTo>
                          <a:lnTo>
                            <a:pt x="196" y="250"/>
                          </a:lnTo>
                          <a:lnTo>
                            <a:pt x="156" y="224"/>
                          </a:lnTo>
                          <a:close/>
                        </a:path>
                      </a:pathLst>
                    </a:custGeom>
                    <a:grpFill/>
                    <a:ln w="635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 sz="1350">
                        <a:solidFill>
                          <a:srgbClr val="676A55"/>
                        </a:solidFill>
                        <a:latin typeface="Cambria"/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23" name="Freeform 3059"/>
                    <p:cNvSpPr>
                      <a:spLocks/>
                    </p:cNvSpPr>
                    <p:nvPr/>
                  </p:nvSpPr>
                  <p:spPr bwMode="auto">
                    <a:xfrm>
                      <a:off x="7947449" y="1575636"/>
                      <a:ext cx="247774" cy="271656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46"/>
                        </a:cxn>
                        <a:cxn ang="0">
                          <a:pos x="12" y="128"/>
                        </a:cxn>
                        <a:cxn ang="0">
                          <a:pos x="64" y="182"/>
                        </a:cxn>
                        <a:cxn ang="0">
                          <a:pos x="60" y="178"/>
                        </a:cxn>
                        <a:cxn ang="0">
                          <a:pos x="64" y="182"/>
                        </a:cxn>
                        <a:cxn ang="0">
                          <a:pos x="66" y="178"/>
                        </a:cxn>
                        <a:cxn ang="0">
                          <a:pos x="150" y="138"/>
                        </a:cxn>
                        <a:cxn ang="0">
                          <a:pos x="164" y="138"/>
                        </a:cxn>
                        <a:cxn ang="0">
                          <a:pos x="166" y="138"/>
                        </a:cxn>
                        <a:cxn ang="0">
                          <a:pos x="138" y="0"/>
                        </a:cxn>
                        <a:cxn ang="0">
                          <a:pos x="0" y="44"/>
                        </a:cxn>
                        <a:cxn ang="0">
                          <a:pos x="2" y="46"/>
                        </a:cxn>
                      </a:cxnLst>
                      <a:rect l="0" t="0" r="r" b="b"/>
                      <a:pathLst>
                        <a:path w="166" h="182">
                          <a:moveTo>
                            <a:pt x="2" y="46"/>
                          </a:moveTo>
                          <a:lnTo>
                            <a:pt x="12" y="128"/>
                          </a:lnTo>
                          <a:lnTo>
                            <a:pt x="64" y="182"/>
                          </a:lnTo>
                          <a:lnTo>
                            <a:pt x="60" y="178"/>
                          </a:lnTo>
                          <a:lnTo>
                            <a:pt x="64" y="182"/>
                          </a:lnTo>
                          <a:lnTo>
                            <a:pt x="66" y="178"/>
                          </a:lnTo>
                          <a:lnTo>
                            <a:pt x="150" y="138"/>
                          </a:lnTo>
                          <a:lnTo>
                            <a:pt x="164" y="138"/>
                          </a:lnTo>
                          <a:lnTo>
                            <a:pt x="166" y="138"/>
                          </a:lnTo>
                          <a:lnTo>
                            <a:pt x="138" y="0"/>
                          </a:lnTo>
                          <a:lnTo>
                            <a:pt x="0" y="44"/>
                          </a:lnTo>
                          <a:lnTo>
                            <a:pt x="2" y="46"/>
                          </a:lnTo>
                          <a:close/>
                        </a:path>
                      </a:pathLst>
                    </a:custGeom>
                    <a:grpFill/>
                    <a:ln w="635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 sz="1350">
                        <a:solidFill>
                          <a:srgbClr val="676A55"/>
                        </a:solidFill>
                        <a:latin typeface="Cambria"/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24" name="Freeform 3060"/>
                    <p:cNvSpPr>
                      <a:spLocks/>
                    </p:cNvSpPr>
                    <p:nvPr/>
                  </p:nvSpPr>
                  <p:spPr bwMode="auto">
                    <a:xfrm>
                      <a:off x="7923568" y="1417419"/>
                      <a:ext cx="498533" cy="226877"/>
                    </a:xfrm>
                    <a:custGeom>
                      <a:avLst/>
                      <a:gdLst/>
                      <a:ahLst/>
                      <a:cxnLst>
                        <a:cxn ang="0">
                          <a:pos x="292" y="16"/>
                        </a:cxn>
                        <a:cxn ang="0">
                          <a:pos x="264" y="68"/>
                        </a:cxn>
                        <a:cxn ang="0">
                          <a:pos x="214" y="2"/>
                        </a:cxn>
                        <a:cxn ang="0">
                          <a:pos x="214" y="0"/>
                        </a:cxn>
                        <a:cxn ang="0">
                          <a:pos x="214" y="0"/>
                        </a:cxn>
                        <a:cxn ang="0">
                          <a:pos x="202" y="0"/>
                        </a:cxn>
                        <a:cxn ang="0">
                          <a:pos x="184" y="2"/>
                        </a:cxn>
                        <a:cxn ang="0">
                          <a:pos x="174" y="6"/>
                        </a:cxn>
                        <a:cxn ang="0">
                          <a:pos x="162" y="12"/>
                        </a:cxn>
                        <a:cxn ang="0">
                          <a:pos x="152" y="18"/>
                        </a:cxn>
                        <a:cxn ang="0">
                          <a:pos x="142" y="26"/>
                        </a:cxn>
                        <a:cxn ang="0">
                          <a:pos x="142" y="26"/>
                        </a:cxn>
                        <a:cxn ang="0">
                          <a:pos x="128" y="38"/>
                        </a:cxn>
                        <a:cxn ang="0">
                          <a:pos x="112" y="50"/>
                        </a:cxn>
                        <a:cxn ang="0">
                          <a:pos x="96" y="60"/>
                        </a:cxn>
                        <a:cxn ang="0">
                          <a:pos x="76" y="68"/>
                        </a:cxn>
                        <a:cxn ang="0">
                          <a:pos x="38" y="82"/>
                        </a:cxn>
                        <a:cxn ang="0">
                          <a:pos x="0" y="90"/>
                        </a:cxn>
                        <a:cxn ang="0">
                          <a:pos x="16" y="150"/>
                        </a:cxn>
                        <a:cxn ang="0">
                          <a:pos x="154" y="106"/>
                        </a:cxn>
                        <a:cxn ang="0">
                          <a:pos x="154" y="102"/>
                        </a:cxn>
                        <a:cxn ang="0">
                          <a:pos x="170" y="96"/>
                        </a:cxn>
                        <a:cxn ang="0">
                          <a:pos x="206" y="82"/>
                        </a:cxn>
                        <a:cxn ang="0">
                          <a:pos x="242" y="122"/>
                        </a:cxn>
                        <a:cxn ang="0">
                          <a:pos x="244" y="122"/>
                        </a:cxn>
                        <a:cxn ang="0">
                          <a:pos x="254" y="152"/>
                        </a:cxn>
                        <a:cxn ang="0">
                          <a:pos x="334" y="152"/>
                        </a:cxn>
                        <a:cxn ang="0">
                          <a:pos x="334" y="84"/>
                        </a:cxn>
                        <a:cxn ang="0">
                          <a:pos x="292" y="16"/>
                        </a:cxn>
                      </a:cxnLst>
                      <a:rect l="0" t="0" r="r" b="b"/>
                      <a:pathLst>
                        <a:path w="334" h="152">
                          <a:moveTo>
                            <a:pt x="292" y="16"/>
                          </a:moveTo>
                          <a:lnTo>
                            <a:pt x="264" y="68"/>
                          </a:lnTo>
                          <a:lnTo>
                            <a:pt x="214" y="2"/>
                          </a:lnTo>
                          <a:lnTo>
                            <a:pt x="214" y="0"/>
                          </a:lnTo>
                          <a:lnTo>
                            <a:pt x="214" y="0"/>
                          </a:lnTo>
                          <a:lnTo>
                            <a:pt x="202" y="0"/>
                          </a:lnTo>
                          <a:lnTo>
                            <a:pt x="184" y="2"/>
                          </a:lnTo>
                          <a:lnTo>
                            <a:pt x="174" y="6"/>
                          </a:lnTo>
                          <a:lnTo>
                            <a:pt x="162" y="12"/>
                          </a:lnTo>
                          <a:lnTo>
                            <a:pt x="152" y="18"/>
                          </a:lnTo>
                          <a:lnTo>
                            <a:pt x="142" y="26"/>
                          </a:lnTo>
                          <a:lnTo>
                            <a:pt x="142" y="26"/>
                          </a:lnTo>
                          <a:lnTo>
                            <a:pt x="128" y="38"/>
                          </a:lnTo>
                          <a:lnTo>
                            <a:pt x="112" y="50"/>
                          </a:lnTo>
                          <a:lnTo>
                            <a:pt x="96" y="60"/>
                          </a:lnTo>
                          <a:lnTo>
                            <a:pt x="76" y="68"/>
                          </a:lnTo>
                          <a:lnTo>
                            <a:pt x="38" y="82"/>
                          </a:lnTo>
                          <a:lnTo>
                            <a:pt x="0" y="90"/>
                          </a:lnTo>
                          <a:lnTo>
                            <a:pt x="16" y="150"/>
                          </a:lnTo>
                          <a:lnTo>
                            <a:pt x="154" y="106"/>
                          </a:lnTo>
                          <a:lnTo>
                            <a:pt x="154" y="102"/>
                          </a:lnTo>
                          <a:lnTo>
                            <a:pt x="170" y="96"/>
                          </a:lnTo>
                          <a:lnTo>
                            <a:pt x="206" y="82"/>
                          </a:lnTo>
                          <a:lnTo>
                            <a:pt x="242" y="122"/>
                          </a:lnTo>
                          <a:lnTo>
                            <a:pt x="244" y="122"/>
                          </a:lnTo>
                          <a:lnTo>
                            <a:pt x="254" y="152"/>
                          </a:lnTo>
                          <a:lnTo>
                            <a:pt x="334" y="152"/>
                          </a:lnTo>
                          <a:lnTo>
                            <a:pt x="334" y="84"/>
                          </a:lnTo>
                          <a:lnTo>
                            <a:pt x="292" y="16"/>
                          </a:lnTo>
                          <a:close/>
                        </a:path>
                      </a:pathLst>
                    </a:custGeom>
                    <a:grpFill/>
                    <a:ln w="635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 sz="1350">
                        <a:solidFill>
                          <a:srgbClr val="676A55"/>
                        </a:solidFill>
                        <a:latin typeface="Cambria"/>
                        <a:ea typeface="ＭＳ Ｐゴシック" pitchFamily="-97" charset="-128"/>
                      </a:endParaRPr>
                    </a:p>
                  </p:txBody>
                </p:sp>
                <p:grpSp>
                  <p:nvGrpSpPr>
                    <p:cNvPr id="725" name="Gruppe 312"/>
                    <p:cNvGrpSpPr/>
                    <p:nvPr/>
                  </p:nvGrpSpPr>
                  <p:grpSpPr>
                    <a:xfrm>
                      <a:off x="1449633" y="664433"/>
                      <a:ext cx="6841620" cy="4722672"/>
                      <a:chOff x="1449633" y="664433"/>
                      <a:chExt cx="6841620" cy="4722672"/>
                    </a:xfrm>
                    <a:grpFill/>
                  </p:grpSpPr>
                  <p:grpSp>
                    <p:nvGrpSpPr>
                      <p:cNvPr id="730" name="Group 305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449633" y="664433"/>
                        <a:ext cx="6841620" cy="4644660"/>
                        <a:chOff x="698" y="593"/>
                        <a:chExt cx="4584" cy="3112"/>
                      </a:xfrm>
                      <a:grpFill/>
                    </p:grpSpPr>
                    <p:sp>
                      <p:nvSpPr>
                        <p:cNvPr id="732" name="Freeform 285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218" y="1345"/>
                          <a:ext cx="2" cy="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0" y="2"/>
                            </a:cxn>
                            <a:cxn ang="0">
                              <a:pos x="2" y="2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2" h="2">
                              <a:moveTo>
                                <a:pt x="0" y="0"/>
                              </a:moveTo>
                              <a:lnTo>
                                <a:pt x="0" y="2"/>
                              </a:lnTo>
                              <a:lnTo>
                                <a:pt x="2" y="2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33" name="Freeform 285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372" y="2223"/>
                          <a:ext cx="580" cy="78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28" y="0"/>
                            </a:cxn>
                            <a:cxn ang="0">
                              <a:pos x="112" y="120"/>
                            </a:cxn>
                            <a:cxn ang="0">
                              <a:pos x="72" y="106"/>
                            </a:cxn>
                            <a:cxn ang="0">
                              <a:pos x="42" y="254"/>
                            </a:cxn>
                            <a:cxn ang="0">
                              <a:pos x="74" y="350"/>
                            </a:cxn>
                            <a:cxn ang="0">
                              <a:pos x="62" y="364"/>
                            </a:cxn>
                            <a:cxn ang="0">
                              <a:pos x="12" y="472"/>
                            </a:cxn>
                            <a:cxn ang="0">
                              <a:pos x="24" y="526"/>
                            </a:cxn>
                            <a:cxn ang="0">
                              <a:pos x="0" y="568"/>
                            </a:cxn>
                            <a:cxn ang="0">
                              <a:pos x="362" y="768"/>
                            </a:cxn>
                            <a:cxn ang="0">
                              <a:pos x="538" y="784"/>
                            </a:cxn>
                            <a:cxn ang="0">
                              <a:pos x="580" y="80"/>
                            </a:cxn>
                            <a:cxn ang="0">
                              <a:pos x="128" y="0"/>
                            </a:cxn>
                          </a:cxnLst>
                          <a:rect l="0" t="0" r="r" b="b"/>
                          <a:pathLst>
                            <a:path w="580" h="784">
                              <a:moveTo>
                                <a:pt x="128" y="0"/>
                              </a:moveTo>
                              <a:lnTo>
                                <a:pt x="112" y="120"/>
                              </a:lnTo>
                              <a:lnTo>
                                <a:pt x="72" y="106"/>
                              </a:lnTo>
                              <a:lnTo>
                                <a:pt x="42" y="254"/>
                              </a:lnTo>
                              <a:lnTo>
                                <a:pt x="74" y="350"/>
                              </a:lnTo>
                              <a:lnTo>
                                <a:pt x="62" y="364"/>
                              </a:lnTo>
                              <a:lnTo>
                                <a:pt x="12" y="472"/>
                              </a:lnTo>
                              <a:lnTo>
                                <a:pt x="24" y="526"/>
                              </a:lnTo>
                              <a:lnTo>
                                <a:pt x="0" y="568"/>
                              </a:lnTo>
                              <a:lnTo>
                                <a:pt x="362" y="768"/>
                              </a:lnTo>
                              <a:lnTo>
                                <a:pt x="538" y="784"/>
                              </a:lnTo>
                              <a:lnTo>
                                <a:pt x="580" y="80"/>
                              </a:lnTo>
                              <a:lnTo>
                                <a:pt x="128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34" name="Freeform 285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418" y="2739"/>
                          <a:ext cx="560" cy="46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76" y="240"/>
                            </a:cxn>
                            <a:cxn ang="0">
                              <a:pos x="310" y="90"/>
                            </a:cxn>
                            <a:cxn ang="0">
                              <a:pos x="280" y="0"/>
                            </a:cxn>
                            <a:cxn ang="0">
                              <a:pos x="0" y="20"/>
                            </a:cxn>
                            <a:cxn ang="0">
                              <a:pos x="16" y="154"/>
                            </a:cxn>
                            <a:cxn ang="0">
                              <a:pos x="84" y="274"/>
                            </a:cxn>
                            <a:cxn ang="0">
                              <a:pos x="76" y="372"/>
                            </a:cxn>
                            <a:cxn ang="0">
                              <a:pos x="62" y="416"/>
                            </a:cxn>
                            <a:cxn ang="0">
                              <a:pos x="174" y="440"/>
                            </a:cxn>
                            <a:cxn ang="0">
                              <a:pos x="282" y="426"/>
                            </a:cxn>
                            <a:cxn ang="0">
                              <a:pos x="264" y="468"/>
                            </a:cxn>
                            <a:cxn ang="0">
                              <a:pos x="354" y="468"/>
                            </a:cxn>
                            <a:cxn ang="0">
                              <a:pos x="390" y="426"/>
                            </a:cxn>
                            <a:cxn ang="0">
                              <a:pos x="412" y="454"/>
                            </a:cxn>
                            <a:cxn ang="0">
                              <a:pos x="480" y="400"/>
                            </a:cxn>
                            <a:cxn ang="0">
                              <a:pos x="502" y="454"/>
                            </a:cxn>
                            <a:cxn ang="0">
                              <a:pos x="540" y="454"/>
                            </a:cxn>
                            <a:cxn ang="0">
                              <a:pos x="560" y="412"/>
                            </a:cxn>
                            <a:cxn ang="0">
                              <a:pos x="512" y="344"/>
                            </a:cxn>
                            <a:cxn ang="0">
                              <a:pos x="480" y="304"/>
                            </a:cxn>
                            <a:cxn ang="0">
                              <a:pos x="486" y="302"/>
                            </a:cxn>
                            <a:cxn ang="0">
                              <a:pos x="448" y="230"/>
                            </a:cxn>
                            <a:cxn ang="0">
                              <a:pos x="276" y="240"/>
                            </a:cxn>
                          </a:cxnLst>
                          <a:rect l="0" t="0" r="r" b="b"/>
                          <a:pathLst>
                            <a:path w="560" h="468">
                              <a:moveTo>
                                <a:pt x="276" y="240"/>
                              </a:moveTo>
                              <a:lnTo>
                                <a:pt x="310" y="90"/>
                              </a:lnTo>
                              <a:lnTo>
                                <a:pt x="280" y="0"/>
                              </a:lnTo>
                              <a:lnTo>
                                <a:pt x="0" y="20"/>
                              </a:lnTo>
                              <a:lnTo>
                                <a:pt x="16" y="154"/>
                              </a:lnTo>
                              <a:lnTo>
                                <a:pt x="84" y="274"/>
                              </a:lnTo>
                              <a:lnTo>
                                <a:pt x="76" y="372"/>
                              </a:lnTo>
                              <a:lnTo>
                                <a:pt x="62" y="416"/>
                              </a:lnTo>
                              <a:lnTo>
                                <a:pt x="174" y="440"/>
                              </a:lnTo>
                              <a:lnTo>
                                <a:pt x="282" y="426"/>
                              </a:lnTo>
                              <a:lnTo>
                                <a:pt x="264" y="468"/>
                              </a:lnTo>
                              <a:lnTo>
                                <a:pt x="354" y="468"/>
                              </a:lnTo>
                              <a:lnTo>
                                <a:pt x="390" y="426"/>
                              </a:lnTo>
                              <a:lnTo>
                                <a:pt x="412" y="454"/>
                              </a:lnTo>
                              <a:lnTo>
                                <a:pt x="480" y="400"/>
                              </a:lnTo>
                              <a:lnTo>
                                <a:pt x="502" y="454"/>
                              </a:lnTo>
                              <a:lnTo>
                                <a:pt x="540" y="454"/>
                              </a:lnTo>
                              <a:lnTo>
                                <a:pt x="560" y="412"/>
                              </a:lnTo>
                              <a:lnTo>
                                <a:pt x="512" y="344"/>
                              </a:lnTo>
                              <a:lnTo>
                                <a:pt x="480" y="304"/>
                              </a:lnTo>
                              <a:lnTo>
                                <a:pt x="486" y="302"/>
                              </a:lnTo>
                              <a:lnTo>
                                <a:pt x="448" y="230"/>
                              </a:lnTo>
                              <a:lnTo>
                                <a:pt x="276" y="24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35" name="Freeform 285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918" y="2303"/>
                          <a:ext cx="632" cy="71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54" y="634"/>
                            </a:cxn>
                            <a:cxn ang="0">
                              <a:pos x="620" y="642"/>
                            </a:cxn>
                            <a:cxn ang="0">
                              <a:pos x="612" y="82"/>
                            </a:cxn>
                            <a:cxn ang="0">
                              <a:pos x="632" y="82"/>
                            </a:cxn>
                            <a:cxn ang="0">
                              <a:pos x="632" y="14"/>
                            </a:cxn>
                            <a:cxn ang="0">
                              <a:pos x="40" y="0"/>
                            </a:cxn>
                            <a:cxn ang="0">
                              <a:pos x="0" y="704"/>
                            </a:cxn>
                            <a:cxn ang="0">
                              <a:pos x="104" y="712"/>
                            </a:cxn>
                            <a:cxn ang="0">
                              <a:pos x="104" y="660"/>
                            </a:cxn>
                            <a:cxn ang="0">
                              <a:pos x="252" y="676"/>
                            </a:cxn>
                            <a:cxn ang="0">
                              <a:pos x="256" y="678"/>
                            </a:cxn>
                            <a:cxn ang="0">
                              <a:pos x="252" y="674"/>
                            </a:cxn>
                            <a:cxn ang="0">
                              <a:pos x="254" y="634"/>
                            </a:cxn>
                          </a:cxnLst>
                          <a:rect l="0" t="0" r="r" b="b"/>
                          <a:pathLst>
                            <a:path w="632" h="712">
                              <a:moveTo>
                                <a:pt x="254" y="634"/>
                              </a:moveTo>
                              <a:lnTo>
                                <a:pt x="620" y="642"/>
                              </a:lnTo>
                              <a:lnTo>
                                <a:pt x="612" y="82"/>
                              </a:lnTo>
                              <a:lnTo>
                                <a:pt x="632" y="82"/>
                              </a:lnTo>
                              <a:lnTo>
                                <a:pt x="632" y="14"/>
                              </a:lnTo>
                              <a:lnTo>
                                <a:pt x="40" y="0"/>
                              </a:lnTo>
                              <a:lnTo>
                                <a:pt x="0" y="704"/>
                              </a:lnTo>
                              <a:lnTo>
                                <a:pt x="104" y="712"/>
                              </a:lnTo>
                              <a:lnTo>
                                <a:pt x="104" y="660"/>
                              </a:lnTo>
                              <a:lnTo>
                                <a:pt x="252" y="676"/>
                              </a:lnTo>
                              <a:lnTo>
                                <a:pt x="256" y="678"/>
                              </a:lnTo>
                              <a:lnTo>
                                <a:pt x="252" y="674"/>
                              </a:lnTo>
                              <a:lnTo>
                                <a:pt x="254" y="634"/>
                              </a:lnTo>
                              <a:close/>
                            </a:path>
                          </a:pathLst>
                        </a:custGeom>
                        <a:grpFill/>
                        <a:ln w="4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36" name="Freeform 285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176" y="2383"/>
                          <a:ext cx="1322" cy="132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312" y="726"/>
                            </a:cxn>
                            <a:cxn ang="0">
                              <a:pos x="1322" y="630"/>
                            </a:cxn>
                            <a:cxn ang="0">
                              <a:pos x="1252" y="512"/>
                            </a:cxn>
                            <a:cxn ang="0">
                              <a:pos x="1234" y="376"/>
                            </a:cxn>
                            <a:cxn ang="0">
                              <a:pos x="1234" y="376"/>
                            </a:cxn>
                            <a:cxn ang="0">
                              <a:pos x="1234" y="376"/>
                            </a:cxn>
                            <a:cxn ang="0">
                              <a:pos x="1230" y="338"/>
                            </a:cxn>
                            <a:cxn ang="0">
                              <a:pos x="1120" y="292"/>
                            </a:cxn>
                            <a:cxn ang="0">
                              <a:pos x="852" y="304"/>
                            </a:cxn>
                            <a:cxn ang="0">
                              <a:pos x="644" y="236"/>
                            </a:cxn>
                            <a:cxn ang="0">
                              <a:pos x="632" y="0"/>
                            </a:cxn>
                            <a:cxn ang="0">
                              <a:pos x="362" y="10"/>
                            </a:cxn>
                            <a:cxn ang="0">
                              <a:pos x="370" y="572"/>
                            </a:cxn>
                            <a:cxn ang="0">
                              <a:pos x="0" y="562"/>
                            </a:cxn>
                            <a:cxn ang="0">
                              <a:pos x="0" y="600"/>
                            </a:cxn>
                            <a:cxn ang="0">
                              <a:pos x="174" y="756"/>
                            </a:cxn>
                            <a:cxn ang="0">
                              <a:pos x="212" y="878"/>
                            </a:cxn>
                            <a:cxn ang="0">
                              <a:pos x="372" y="958"/>
                            </a:cxn>
                            <a:cxn ang="0">
                              <a:pos x="442" y="850"/>
                            </a:cxn>
                            <a:cxn ang="0">
                              <a:pos x="562" y="864"/>
                            </a:cxn>
                            <a:cxn ang="0">
                              <a:pos x="770" y="1254"/>
                            </a:cxn>
                            <a:cxn ang="0">
                              <a:pos x="978" y="1322"/>
                            </a:cxn>
                            <a:cxn ang="0">
                              <a:pos x="1008" y="1268"/>
                            </a:cxn>
                            <a:cxn ang="0">
                              <a:pos x="968" y="1146"/>
                            </a:cxn>
                            <a:cxn ang="0">
                              <a:pos x="968" y="1014"/>
                            </a:cxn>
                            <a:cxn ang="0">
                              <a:pos x="1286" y="768"/>
                            </a:cxn>
                            <a:cxn ang="0">
                              <a:pos x="1300" y="772"/>
                            </a:cxn>
                            <a:cxn ang="0">
                              <a:pos x="1298" y="770"/>
                            </a:cxn>
                            <a:cxn ang="0">
                              <a:pos x="1312" y="726"/>
                            </a:cxn>
                          </a:cxnLst>
                          <a:rect l="0" t="0" r="r" b="b"/>
                          <a:pathLst>
                            <a:path w="1322" h="1322">
                              <a:moveTo>
                                <a:pt x="1312" y="726"/>
                              </a:moveTo>
                              <a:lnTo>
                                <a:pt x="1322" y="630"/>
                              </a:lnTo>
                              <a:lnTo>
                                <a:pt x="1252" y="512"/>
                              </a:lnTo>
                              <a:lnTo>
                                <a:pt x="1234" y="376"/>
                              </a:lnTo>
                              <a:lnTo>
                                <a:pt x="1234" y="376"/>
                              </a:lnTo>
                              <a:lnTo>
                                <a:pt x="1234" y="376"/>
                              </a:lnTo>
                              <a:lnTo>
                                <a:pt x="1230" y="338"/>
                              </a:lnTo>
                              <a:lnTo>
                                <a:pt x="1120" y="292"/>
                              </a:lnTo>
                              <a:lnTo>
                                <a:pt x="852" y="304"/>
                              </a:lnTo>
                              <a:lnTo>
                                <a:pt x="644" y="236"/>
                              </a:lnTo>
                              <a:lnTo>
                                <a:pt x="632" y="0"/>
                              </a:lnTo>
                              <a:lnTo>
                                <a:pt x="362" y="10"/>
                              </a:lnTo>
                              <a:lnTo>
                                <a:pt x="370" y="572"/>
                              </a:lnTo>
                              <a:lnTo>
                                <a:pt x="0" y="562"/>
                              </a:lnTo>
                              <a:lnTo>
                                <a:pt x="0" y="600"/>
                              </a:lnTo>
                              <a:lnTo>
                                <a:pt x="174" y="756"/>
                              </a:lnTo>
                              <a:lnTo>
                                <a:pt x="212" y="878"/>
                              </a:lnTo>
                              <a:lnTo>
                                <a:pt x="372" y="958"/>
                              </a:lnTo>
                              <a:lnTo>
                                <a:pt x="442" y="850"/>
                              </a:lnTo>
                              <a:lnTo>
                                <a:pt x="562" y="864"/>
                              </a:lnTo>
                              <a:lnTo>
                                <a:pt x="770" y="1254"/>
                              </a:lnTo>
                              <a:lnTo>
                                <a:pt x="978" y="1322"/>
                              </a:lnTo>
                              <a:lnTo>
                                <a:pt x="1008" y="1268"/>
                              </a:lnTo>
                              <a:lnTo>
                                <a:pt x="968" y="1146"/>
                              </a:lnTo>
                              <a:lnTo>
                                <a:pt x="968" y="1014"/>
                              </a:lnTo>
                              <a:lnTo>
                                <a:pt x="1286" y="768"/>
                              </a:lnTo>
                              <a:lnTo>
                                <a:pt x="1300" y="772"/>
                              </a:lnTo>
                              <a:lnTo>
                                <a:pt x="1298" y="770"/>
                              </a:lnTo>
                              <a:lnTo>
                                <a:pt x="1312" y="72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37" name="Freeform 285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342" y="2335"/>
                          <a:ext cx="450" cy="42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72" y="382"/>
                            </a:cxn>
                            <a:cxn ang="0">
                              <a:pos x="76" y="420"/>
                            </a:cxn>
                            <a:cxn ang="0">
                              <a:pos x="356" y="400"/>
                            </a:cxn>
                            <a:cxn ang="0">
                              <a:pos x="346" y="360"/>
                            </a:cxn>
                            <a:cxn ang="0">
                              <a:pos x="450" y="42"/>
                            </a:cxn>
                            <a:cxn ang="0">
                              <a:pos x="366" y="48"/>
                            </a:cxn>
                            <a:cxn ang="0">
                              <a:pos x="384" y="0"/>
                            </a:cxn>
                            <a:cxn ang="0">
                              <a:pos x="0" y="8"/>
                            </a:cxn>
                            <a:cxn ang="0">
                              <a:pos x="32" y="366"/>
                            </a:cxn>
                            <a:cxn ang="0">
                              <a:pos x="72" y="382"/>
                            </a:cxn>
                          </a:cxnLst>
                          <a:rect l="0" t="0" r="r" b="b"/>
                          <a:pathLst>
                            <a:path w="450" h="420">
                              <a:moveTo>
                                <a:pt x="72" y="382"/>
                              </a:moveTo>
                              <a:lnTo>
                                <a:pt x="76" y="420"/>
                              </a:lnTo>
                              <a:lnTo>
                                <a:pt x="356" y="400"/>
                              </a:lnTo>
                              <a:lnTo>
                                <a:pt x="346" y="360"/>
                              </a:lnTo>
                              <a:lnTo>
                                <a:pt x="450" y="42"/>
                              </a:lnTo>
                              <a:lnTo>
                                <a:pt x="366" y="48"/>
                              </a:lnTo>
                              <a:lnTo>
                                <a:pt x="384" y="0"/>
                              </a:lnTo>
                              <a:lnTo>
                                <a:pt x="0" y="8"/>
                              </a:lnTo>
                              <a:lnTo>
                                <a:pt x="32" y="366"/>
                              </a:lnTo>
                              <a:lnTo>
                                <a:pt x="72" y="38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38" name="Freeform 285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556" y="2289"/>
                          <a:ext cx="808" cy="40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28"/>
                            </a:cxn>
                            <a:cxn ang="0">
                              <a:pos x="2" y="96"/>
                            </a:cxn>
                            <a:cxn ang="0">
                              <a:pos x="256" y="88"/>
                            </a:cxn>
                            <a:cxn ang="0">
                              <a:pos x="270" y="326"/>
                            </a:cxn>
                            <a:cxn ang="0">
                              <a:pos x="472" y="394"/>
                            </a:cxn>
                            <a:cxn ang="0">
                              <a:pos x="742" y="380"/>
                            </a:cxn>
                            <a:cxn ang="0">
                              <a:pos x="808" y="408"/>
                            </a:cxn>
                            <a:cxn ang="0">
                              <a:pos x="774" y="0"/>
                            </a:cxn>
                            <a:cxn ang="0">
                              <a:pos x="0" y="28"/>
                            </a:cxn>
                          </a:cxnLst>
                          <a:rect l="0" t="0" r="r" b="b"/>
                          <a:pathLst>
                            <a:path w="808" h="408">
                              <a:moveTo>
                                <a:pt x="0" y="28"/>
                              </a:moveTo>
                              <a:lnTo>
                                <a:pt x="2" y="96"/>
                              </a:lnTo>
                              <a:lnTo>
                                <a:pt x="256" y="88"/>
                              </a:lnTo>
                              <a:lnTo>
                                <a:pt x="270" y="326"/>
                              </a:lnTo>
                              <a:lnTo>
                                <a:pt x="472" y="394"/>
                              </a:lnTo>
                              <a:lnTo>
                                <a:pt x="742" y="380"/>
                              </a:lnTo>
                              <a:lnTo>
                                <a:pt x="808" y="408"/>
                              </a:lnTo>
                              <a:lnTo>
                                <a:pt x="774" y="0"/>
                              </a:lnTo>
                              <a:lnTo>
                                <a:pt x="0" y="28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39" name="Freeform 286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500" y="1631"/>
                          <a:ext cx="500" cy="66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88"/>
                            </a:cxn>
                            <a:cxn ang="0">
                              <a:pos x="452" y="668"/>
                            </a:cxn>
                            <a:cxn ang="0">
                              <a:pos x="500" y="202"/>
                            </a:cxn>
                            <a:cxn ang="0">
                              <a:pos x="312" y="176"/>
                            </a:cxn>
                            <a:cxn ang="0">
                              <a:pos x="336" y="54"/>
                            </a:cxn>
                            <a:cxn ang="0">
                              <a:pos x="76" y="0"/>
                            </a:cxn>
                            <a:cxn ang="0">
                              <a:pos x="0" y="588"/>
                            </a:cxn>
                          </a:cxnLst>
                          <a:rect l="0" t="0" r="r" b="b"/>
                          <a:pathLst>
                            <a:path w="500" h="668">
                              <a:moveTo>
                                <a:pt x="0" y="588"/>
                              </a:moveTo>
                              <a:lnTo>
                                <a:pt x="452" y="668"/>
                              </a:lnTo>
                              <a:lnTo>
                                <a:pt x="500" y="202"/>
                              </a:lnTo>
                              <a:lnTo>
                                <a:pt x="312" y="176"/>
                              </a:lnTo>
                              <a:lnTo>
                                <a:pt x="336" y="54"/>
                              </a:lnTo>
                              <a:lnTo>
                                <a:pt x="76" y="0"/>
                              </a:lnTo>
                              <a:lnTo>
                                <a:pt x="0" y="588"/>
                              </a:lnTo>
                              <a:close/>
                            </a:path>
                          </a:pathLst>
                        </a:custGeom>
                        <a:grpFill/>
                        <a:ln w="4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40" name="Freeform 286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546" y="929"/>
                          <a:ext cx="532" cy="25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30" y="214"/>
                            </a:cxn>
                            <a:cxn ang="0">
                              <a:pos x="236" y="252"/>
                            </a:cxn>
                            <a:cxn ang="0">
                              <a:pos x="262" y="252"/>
                            </a:cxn>
                            <a:cxn ang="0">
                              <a:pos x="284" y="200"/>
                            </a:cxn>
                            <a:cxn ang="0">
                              <a:pos x="362" y="160"/>
                            </a:cxn>
                            <a:cxn ang="0">
                              <a:pos x="444" y="122"/>
                            </a:cxn>
                            <a:cxn ang="0">
                              <a:pos x="532" y="122"/>
                            </a:cxn>
                            <a:cxn ang="0">
                              <a:pos x="444" y="14"/>
                            </a:cxn>
                            <a:cxn ang="0">
                              <a:pos x="306" y="96"/>
                            </a:cxn>
                            <a:cxn ang="0">
                              <a:pos x="244" y="106"/>
                            </a:cxn>
                            <a:cxn ang="0">
                              <a:pos x="206" y="70"/>
                            </a:cxn>
                            <a:cxn ang="0">
                              <a:pos x="154" y="80"/>
                            </a:cxn>
                            <a:cxn ang="0">
                              <a:pos x="174" y="0"/>
                            </a:cxn>
                            <a:cxn ang="0">
                              <a:pos x="4" y="134"/>
                            </a:cxn>
                            <a:cxn ang="0">
                              <a:pos x="0" y="134"/>
                            </a:cxn>
                            <a:cxn ang="0">
                              <a:pos x="18" y="186"/>
                            </a:cxn>
                            <a:cxn ang="0">
                              <a:pos x="230" y="214"/>
                            </a:cxn>
                          </a:cxnLst>
                          <a:rect l="0" t="0" r="r" b="b"/>
                          <a:pathLst>
                            <a:path w="532" h="252">
                              <a:moveTo>
                                <a:pt x="230" y="214"/>
                              </a:moveTo>
                              <a:lnTo>
                                <a:pt x="236" y="252"/>
                              </a:lnTo>
                              <a:lnTo>
                                <a:pt x="262" y="252"/>
                              </a:lnTo>
                              <a:lnTo>
                                <a:pt x="284" y="200"/>
                              </a:lnTo>
                              <a:lnTo>
                                <a:pt x="362" y="160"/>
                              </a:lnTo>
                              <a:lnTo>
                                <a:pt x="444" y="122"/>
                              </a:lnTo>
                              <a:lnTo>
                                <a:pt x="532" y="122"/>
                              </a:lnTo>
                              <a:lnTo>
                                <a:pt x="444" y="14"/>
                              </a:lnTo>
                              <a:lnTo>
                                <a:pt x="306" y="96"/>
                              </a:lnTo>
                              <a:lnTo>
                                <a:pt x="244" y="106"/>
                              </a:lnTo>
                              <a:lnTo>
                                <a:pt x="206" y="70"/>
                              </a:lnTo>
                              <a:lnTo>
                                <a:pt x="154" y="80"/>
                              </a:lnTo>
                              <a:lnTo>
                                <a:pt x="174" y="0"/>
                              </a:lnTo>
                              <a:lnTo>
                                <a:pt x="4" y="134"/>
                              </a:lnTo>
                              <a:lnTo>
                                <a:pt x="0" y="134"/>
                              </a:lnTo>
                              <a:lnTo>
                                <a:pt x="18" y="186"/>
                              </a:lnTo>
                              <a:lnTo>
                                <a:pt x="230" y="21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41" name="Freeform 286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958" y="1833"/>
                          <a:ext cx="676" cy="47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70" y="118"/>
                            </a:cxn>
                            <a:cxn ang="0">
                              <a:pos x="662" y="26"/>
                            </a:cxn>
                            <a:cxn ang="0">
                              <a:pos x="50" y="0"/>
                            </a:cxn>
                            <a:cxn ang="0">
                              <a:pos x="0" y="466"/>
                            </a:cxn>
                            <a:cxn ang="0">
                              <a:pos x="594" y="476"/>
                            </a:cxn>
                            <a:cxn ang="0">
                              <a:pos x="676" y="474"/>
                            </a:cxn>
                            <a:cxn ang="0">
                              <a:pos x="668" y="118"/>
                            </a:cxn>
                            <a:cxn ang="0">
                              <a:pos x="670" y="118"/>
                            </a:cxn>
                          </a:cxnLst>
                          <a:rect l="0" t="0" r="r" b="b"/>
                          <a:pathLst>
                            <a:path w="676" h="476">
                              <a:moveTo>
                                <a:pt x="670" y="118"/>
                              </a:moveTo>
                              <a:lnTo>
                                <a:pt x="662" y="26"/>
                              </a:lnTo>
                              <a:lnTo>
                                <a:pt x="50" y="0"/>
                              </a:lnTo>
                              <a:lnTo>
                                <a:pt x="0" y="466"/>
                              </a:lnTo>
                              <a:lnTo>
                                <a:pt x="594" y="476"/>
                              </a:lnTo>
                              <a:lnTo>
                                <a:pt x="676" y="474"/>
                              </a:lnTo>
                              <a:lnTo>
                                <a:pt x="668" y="118"/>
                              </a:lnTo>
                              <a:lnTo>
                                <a:pt x="670" y="118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42" name="Freeform 286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698" y="1433"/>
                          <a:ext cx="742" cy="135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94" y="1314"/>
                            </a:cxn>
                            <a:cxn ang="0">
                              <a:pos x="682" y="1260"/>
                            </a:cxn>
                            <a:cxn ang="0">
                              <a:pos x="732" y="1150"/>
                            </a:cxn>
                            <a:cxn ang="0">
                              <a:pos x="742" y="1140"/>
                            </a:cxn>
                            <a:cxn ang="0">
                              <a:pos x="712" y="1044"/>
                            </a:cxn>
                            <a:cxn ang="0">
                              <a:pos x="324" y="482"/>
                            </a:cxn>
                            <a:cxn ang="0">
                              <a:pos x="334" y="454"/>
                            </a:cxn>
                            <a:cxn ang="0">
                              <a:pos x="324" y="426"/>
                            </a:cxn>
                            <a:cxn ang="0">
                              <a:pos x="402" y="98"/>
                            </a:cxn>
                            <a:cxn ang="0">
                              <a:pos x="70" y="8"/>
                            </a:cxn>
                            <a:cxn ang="0">
                              <a:pos x="68" y="0"/>
                            </a:cxn>
                            <a:cxn ang="0">
                              <a:pos x="70" y="34"/>
                            </a:cxn>
                            <a:cxn ang="0">
                              <a:pos x="0" y="156"/>
                            </a:cxn>
                            <a:cxn ang="0">
                              <a:pos x="42" y="278"/>
                            </a:cxn>
                            <a:cxn ang="0">
                              <a:pos x="32" y="384"/>
                            </a:cxn>
                            <a:cxn ang="0">
                              <a:pos x="102" y="534"/>
                            </a:cxn>
                            <a:cxn ang="0">
                              <a:pos x="102" y="614"/>
                            </a:cxn>
                            <a:cxn ang="0">
                              <a:pos x="122" y="682"/>
                            </a:cxn>
                            <a:cxn ang="0">
                              <a:pos x="90" y="734"/>
                            </a:cxn>
                            <a:cxn ang="0">
                              <a:pos x="190" y="870"/>
                            </a:cxn>
                            <a:cxn ang="0">
                              <a:pos x="190" y="1006"/>
                            </a:cxn>
                            <a:cxn ang="0">
                              <a:pos x="360" y="1114"/>
                            </a:cxn>
                            <a:cxn ang="0">
                              <a:pos x="360" y="1178"/>
                            </a:cxn>
                            <a:cxn ang="0">
                              <a:pos x="450" y="1236"/>
                            </a:cxn>
                            <a:cxn ang="0">
                              <a:pos x="450" y="1342"/>
                            </a:cxn>
                            <a:cxn ang="0">
                              <a:pos x="668" y="1354"/>
                            </a:cxn>
                            <a:cxn ang="0">
                              <a:pos x="672" y="1358"/>
                            </a:cxn>
                            <a:cxn ang="0">
                              <a:pos x="668" y="1354"/>
                            </a:cxn>
                            <a:cxn ang="0">
                              <a:pos x="694" y="1314"/>
                            </a:cxn>
                          </a:cxnLst>
                          <a:rect l="0" t="0" r="r" b="b"/>
                          <a:pathLst>
                            <a:path w="742" h="1358">
                              <a:moveTo>
                                <a:pt x="694" y="1314"/>
                              </a:moveTo>
                              <a:lnTo>
                                <a:pt x="682" y="1260"/>
                              </a:lnTo>
                              <a:lnTo>
                                <a:pt x="732" y="1150"/>
                              </a:lnTo>
                              <a:lnTo>
                                <a:pt x="742" y="1140"/>
                              </a:lnTo>
                              <a:lnTo>
                                <a:pt x="712" y="1044"/>
                              </a:lnTo>
                              <a:lnTo>
                                <a:pt x="324" y="482"/>
                              </a:lnTo>
                              <a:lnTo>
                                <a:pt x="334" y="454"/>
                              </a:lnTo>
                              <a:lnTo>
                                <a:pt x="324" y="426"/>
                              </a:lnTo>
                              <a:lnTo>
                                <a:pt x="402" y="98"/>
                              </a:lnTo>
                              <a:lnTo>
                                <a:pt x="70" y="8"/>
                              </a:lnTo>
                              <a:lnTo>
                                <a:pt x="68" y="0"/>
                              </a:lnTo>
                              <a:lnTo>
                                <a:pt x="70" y="34"/>
                              </a:lnTo>
                              <a:lnTo>
                                <a:pt x="0" y="156"/>
                              </a:lnTo>
                              <a:lnTo>
                                <a:pt x="42" y="278"/>
                              </a:lnTo>
                              <a:lnTo>
                                <a:pt x="32" y="384"/>
                              </a:lnTo>
                              <a:lnTo>
                                <a:pt x="102" y="534"/>
                              </a:lnTo>
                              <a:lnTo>
                                <a:pt x="102" y="614"/>
                              </a:lnTo>
                              <a:lnTo>
                                <a:pt x="122" y="682"/>
                              </a:lnTo>
                              <a:lnTo>
                                <a:pt x="90" y="734"/>
                              </a:lnTo>
                              <a:lnTo>
                                <a:pt x="190" y="870"/>
                              </a:lnTo>
                              <a:lnTo>
                                <a:pt x="190" y="1006"/>
                              </a:lnTo>
                              <a:lnTo>
                                <a:pt x="360" y="1114"/>
                              </a:lnTo>
                              <a:lnTo>
                                <a:pt x="360" y="1178"/>
                              </a:lnTo>
                              <a:lnTo>
                                <a:pt x="450" y="1236"/>
                              </a:lnTo>
                              <a:lnTo>
                                <a:pt x="450" y="1342"/>
                              </a:lnTo>
                              <a:lnTo>
                                <a:pt x="668" y="1354"/>
                              </a:lnTo>
                              <a:lnTo>
                                <a:pt x="672" y="1358"/>
                              </a:lnTo>
                              <a:lnTo>
                                <a:pt x="668" y="1354"/>
                              </a:lnTo>
                              <a:lnTo>
                                <a:pt x="694" y="131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43" name="Freeform 286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816" y="1295"/>
                          <a:ext cx="656" cy="55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6" y="388"/>
                            </a:cxn>
                            <a:cxn ang="0">
                              <a:pos x="28" y="388"/>
                            </a:cxn>
                            <a:cxn ang="0">
                              <a:pos x="0" y="508"/>
                            </a:cxn>
                            <a:cxn ang="0">
                              <a:pos x="192" y="536"/>
                            </a:cxn>
                            <a:cxn ang="0">
                              <a:pos x="650" y="550"/>
                            </a:cxn>
                            <a:cxn ang="0">
                              <a:pos x="656" y="40"/>
                            </a:cxn>
                            <a:cxn ang="0">
                              <a:pos x="64" y="0"/>
                            </a:cxn>
                            <a:cxn ang="0">
                              <a:pos x="26" y="388"/>
                            </a:cxn>
                          </a:cxnLst>
                          <a:rect l="0" t="0" r="r" b="b"/>
                          <a:pathLst>
                            <a:path w="656" h="550">
                              <a:moveTo>
                                <a:pt x="26" y="388"/>
                              </a:moveTo>
                              <a:lnTo>
                                <a:pt x="28" y="388"/>
                              </a:lnTo>
                              <a:lnTo>
                                <a:pt x="0" y="508"/>
                              </a:lnTo>
                              <a:lnTo>
                                <a:pt x="192" y="536"/>
                              </a:lnTo>
                              <a:lnTo>
                                <a:pt x="650" y="550"/>
                              </a:lnTo>
                              <a:lnTo>
                                <a:pt x="656" y="40"/>
                              </a:lnTo>
                              <a:lnTo>
                                <a:pt x="64" y="0"/>
                              </a:lnTo>
                              <a:lnTo>
                                <a:pt x="26" y="388"/>
                              </a:lnTo>
                              <a:close/>
                            </a:path>
                          </a:pathLst>
                        </a:custGeom>
                        <a:grpFill/>
                        <a:ln w="4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44" name="Freeform 286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766" y="2147"/>
                          <a:ext cx="762" cy="32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06" y="304"/>
                            </a:cxn>
                            <a:cxn ang="0">
                              <a:pos x="554" y="246"/>
                            </a:cxn>
                            <a:cxn ang="0">
                              <a:pos x="580" y="154"/>
                            </a:cxn>
                            <a:cxn ang="0">
                              <a:pos x="752" y="30"/>
                            </a:cxn>
                            <a:cxn ang="0">
                              <a:pos x="762" y="0"/>
                            </a:cxn>
                            <a:cxn ang="0">
                              <a:pos x="762" y="0"/>
                            </a:cxn>
                            <a:cxn ang="0">
                              <a:pos x="332" y="88"/>
                            </a:cxn>
                            <a:cxn ang="0">
                              <a:pos x="54" y="134"/>
                            </a:cxn>
                            <a:cxn ang="0">
                              <a:pos x="32" y="134"/>
                            </a:cxn>
                            <a:cxn ang="0">
                              <a:pos x="32" y="230"/>
                            </a:cxn>
                            <a:cxn ang="0">
                              <a:pos x="30" y="230"/>
                            </a:cxn>
                            <a:cxn ang="0">
                              <a:pos x="0" y="324"/>
                            </a:cxn>
                            <a:cxn ang="0">
                              <a:pos x="206" y="304"/>
                            </a:cxn>
                          </a:cxnLst>
                          <a:rect l="0" t="0" r="r" b="b"/>
                          <a:pathLst>
                            <a:path w="762" h="324">
                              <a:moveTo>
                                <a:pt x="206" y="304"/>
                              </a:moveTo>
                              <a:lnTo>
                                <a:pt x="554" y="246"/>
                              </a:lnTo>
                              <a:lnTo>
                                <a:pt x="580" y="154"/>
                              </a:lnTo>
                              <a:lnTo>
                                <a:pt x="752" y="30"/>
                              </a:lnTo>
                              <a:lnTo>
                                <a:pt x="762" y="0"/>
                              </a:lnTo>
                              <a:lnTo>
                                <a:pt x="762" y="0"/>
                              </a:lnTo>
                              <a:lnTo>
                                <a:pt x="332" y="88"/>
                              </a:lnTo>
                              <a:lnTo>
                                <a:pt x="54" y="134"/>
                              </a:lnTo>
                              <a:lnTo>
                                <a:pt x="32" y="134"/>
                              </a:lnTo>
                              <a:lnTo>
                                <a:pt x="32" y="230"/>
                              </a:lnTo>
                              <a:lnTo>
                                <a:pt x="30" y="230"/>
                              </a:lnTo>
                              <a:lnTo>
                                <a:pt x="0" y="324"/>
                              </a:lnTo>
                              <a:lnTo>
                                <a:pt x="206" y="30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45" name="Freeform 286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324" y="1975"/>
                          <a:ext cx="788" cy="41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96" y="202"/>
                            </a:cxn>
                            <a:cxn ang="0">
                              <a:pos x="26" y="326"/>
                            </a:cxn>
                            <a:cxn ang="0">
                              <a:pos x="0" y="418"/>
                            </a:cxn>
                            <a:cxn ang="0">
                              <a:pos x="62" y="408"/>
                            </a:cxn>
                            <a:cxn ang="0">
                              <a:pos x="312" y="310"/>
                            </a:cxn>
                            <a:cxn ang="0">
                              <a:pos x="344" y="344"/>
                            </a:cxn>
                            <a:cxn ang="0">
                              <a:pos x="424" y="326"/>
                            </a:cxn>
                            <a:cxn ang="0">
                              <a:pos x="558" y="414"/>
                            </a:cxn>
                            <a:cxn ang="0">
                              <a:pos x="560" y="408"/>
                            </a:cxn>
                            <a:cxn ang="0">
                              <a:pos x="628" y="368"/>
                            </a:cxn>
                            <a:cxn ang="0">
                              <a:pos x="628" y="328"/>
                            </a:cxn>
                            <a:cxn ang="0">
                              <a:pos x="678" y="248"/>
                            </a:cxn>
                            <a:cxn ang="0">
                              <a:pos x="738" y="248"/>
                            </a:cxn>
                            <a:cxn ang="0">
                              <a:pos x="788" y="128"/>
                            </a:cxn>
                            <a:cxn ang="0">
                              <a:pos x="788" y="46"/>
                            </a:cxn>
                            <a:cxn ang="0">
                              <a:pos x="754" y="0"/>
                            </a:cxn>
                            <a:cxn ang="0">
                              <a:pos x="208" y="170"/>
                            </a:cxn>
                            <a:cxn ang="0">
                              <a:pos x="196" y="202"/>
                            </a:cxn>
                          </a:cxnLst>
                          <a:rect l="0" t="0" r="r" b="b"/>
                          <a:pathLst>
                            <a:path w="788" h="418">
                              <a:moveTo>
                                <a:pt x="196" y="202"/>
                              </a:moveTo>
                              <a:lnTo>
                                <a:pt x="26" y="326"/>
                              </a:lnTo>
                              <a:lnTo>
                                <a:pt x="0" y="418"/>
                              </a:lnTo>
                              <a:lnTo>
                                <a:pt x="62" y="408"/>
                              </a:lnTo>
                              <a:lnTo>
                                <a:pt x="312" y="310"/>
                              </a:lnTo>
                              <a:lnTo>
                                <a:pt x="344" y="344"/>
                              </a:lnTo>
                              <a:lnTo>
                                <a:pt x="424" y="326"/>
                              </a:lnTo>
                              <a:lnTo>
                                <a:pt x="558" y="414"/>
                              </a:lnTo>
                              <a:lnTo>
                                <a:pt x="560" y="408"/>
                              </a:lnTo>
                              <a:lnTo>
                                <a:pt x="628" y="368"/>
                              </a:lnTo>
                              <a:lnTo>
                                <a:pt x="628" y="328"/>
                              </a:lnTo>
                              <a:lnTo>
                                <a:pt x="678" y="248"/>
                              </a:lnTo>
                              <a:lnTo>
                                <a:pt x="738" y="248"/>
                              </a:lnTo>
                              <a:lnTo>
                                <a:pt x="788" y="128"/>
                              </a:lnTo>
                              <a:lnTo>
                                <a:pt x="788" y="46"/>
                              </a:lnTo>
                              <a:lnTo>
                                <a:pt x="754" y="0"/>
                              </a:lnTo>
                              <a:lnTo>
                                <a:pt x="208" y="170"/>
                              </a:lnTo>
                              <a:lnTo>
                                <a:pt x="196" y="20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46" name="Freeform 286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106" y="1349"/>
                          <a:ext cx="110" cy="7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4" y="38"/>
                            </a:cxn>
                            <a:cxn ang="0">
                              <a:pos x="0" y="76"/>
                            </a:cxn>
                            <a:cxn ang="0">
                              <a:pos x="46" y="52"/>
                            </a:cxn>
                            <a:cxn ang="0">
                              <a:pos x="106" y="12"/>
                            </a:cxn>
                            <a:cxn ang="0">
                              <a:pos x="110" y="0"/>
                            </a:cxn>
                            <a:cxn ang="0">
                              <a:pos x="98" y="0"/>
                            </a:cxn>
                            <a:cxn ang="0">
                              <a:pos x="14" y="38"/>
                            </a:cxn>
                          </a:cxnLst>
                          <a:rect l="0" t="0" r="r" b="b"/>
                          <a:pathLst>
                            <a:path w="110" h="76">
                              <a:moveTo>
                                <a:pt x="14" y="38"/>
                              </a:moveTo>
                              <a:lnTo>
                                <a:pt x="0" y="76"/>
                              </a:lnTo>
                              <a:lnTo>
                                <a:pt x="46" y="52"/>
                              </a:lnTo>
                              <a:lnTo>
                                <a:pt x="106" y="12"/>
                              </a:lnTo>
                              <a:lnTo>
                                <a:pt x="110" y="0"/>
                              </a:lnTo>
                              <a:lnTo>
                                <a:pt x="98" y="0"/>
                              </a:lnTo>
                              <a:lnTo>
                                <a:pt x="14" y="38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47" name="Freeform 286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628" y="1945"/>
                          <a:ext cx="700" cy="36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26" y="62"/>
                            </a:cxn>
                            <a:cxn ang="0">
                              <a:pos x="642" y="0"/>
                            </a:cxn>
                            <a:cxn ang="0">
                              <a:pos x="606" y="0"/>
                            </a:cxn>
                            <a:cxn ang="0">
                              <a:pos x="608" y="0"/>
                            </a:cxn>
                            <a:cxn ang="0">
                              <a:pos x="0" y="8"/>
                            </a:cxn>
                            <a:cxn ang="0">
                              <a:pos x="10" y="362"/>
                            </a:cxn>
                            <a:cxn ang="0">
                              <a:pos x="700" y="338"/>
                            </a:cxn>
                            <a:cxn ang="0">
                              <a:pos x="680" y="90"/>
                            </a:cxn>
                            <a:cxn ang="0">
                              <a:pos x="626" y="62"/>
                            </a:cxn>
                          </a:cxnLst>
                          <a:rect l="0" t="0" r="r" b="b"/>
                          <a:pathLst>
                            <a:path w="700" h="362">
                              <a:moveTo>
                                <a:pt x="626" y="62"/>
                              </a:moveTo>
                              <a:lnTo>
                                <a:pt x="642" y="0"/>
                              </a:lnTo>
                              <a:lnTo>
                                <a:pt x="606" y="0"/>
                              </a:lnTo>
                              <a:lnTo>
                                <a:pt x="608" y="0"/>
                              </a:lnTo>
                              <a:lnTo>
                                <a:pt x="0" y="8"/>
                              </a:lnTo>
                              <a:lnTo>
                                <a:pt x="10" y="362"/>
                              </a:lnTo>
                              <a:lnTo>
                                <a:pt x="700" y="338"/>
                              </a:lnTo>
                              <a:lnTo>
                                <a:pt x="680" y="90"/>
                              </a:lnTo>
                              <a:lnTo>
                                <a:pt x="626" y="6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48" name="Freeform 286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908" y="1089"/>
                          <a:ext cx="390" cy="51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350" y="464"/>
                            </a:cxn>
                            <a:cxn ang="0">
                              <a:pos x="338" y="460"/>
                            </a:cxn>
                            <a:cxn ang="0">
                              <a:pos x="390" y="284"/>
                            </a:cxn>
                            <a:cxn ang="0">
                              <a:pos x="320" y="164"/>
                            </a:cxn>
                            <a:cxn ang="0">
                              <a:pos x="280" y="190"/>
                            </a:cxn>
                            <a:cxn ang="0">
                              <a:pos x="250" y="14"/>
                            </a:cxn>
                            <a:cxn ang="0">
                              <a:pos x="100" y="0"/>
                            </a:cxn>
                            <a:cxn ang="0">
                              <a:pos x="100" y="28"/>
                            </a:cxn>
                            <a:cxn ang="0">
                              <a:pos x="22" y="124"/>
                            </a:cxn>
                            <a:cxn ang="0">
                              <a:pos x="0" y="232"/>
                            </a:cxn>
                            <a:cxn ang="0">
                              <a:pos x="12" y="272"/>
                            </a:cxn>
                            <a:cxn ang="0">
                              <a:pos x="50" y="378"/>
                            </a:cxn>
                            <a:cxn ang="0">
                              <a:pos x="50" y="486"/>
                            </a:cxn>
                            <a:cxn ang="0">
                              <a:pos x="24" y="510"/>
                            </a:cxn>
                            <a:cxn ang="0">
                              <a:pos x="212" y="506"/>
                            </a:cxn>
                            <a:cxn ang="0">
                              <a:pos x="350" y="464"/>
                            </a:cxn>
                          </a:cxnLst>
                          <a:rect l="0" t="0" r="r" b="b"/>
                          <a:pathLst>
                            <a:path w="390" h="510">
                              <a:moveTo>
                                <a:pt x="350" y="464"/>
                              </a:moveTo>
                              <a:lnTo>
                                <a:pt x="338" y="460"/>
                              </a:lnTo>
                              <a:lnTo>
                                <a:pt x="390" y="284"/>
                              </a:lnTo>
                              <a:lnTo>
                                <a:pt x="320" y="164"/>
                              </a:lnTo>
                              <a:lnTo>
                                <a:pt x="280" y="190"/>
                              </a:lnTo>
                              <a:lnTo>
                                <a:pt x="250" y="14"/>
                              </a:lnTo>
                              <a:lnTo>
                                <a:pt x="100" y="0"/>
                              </a:lnTo>
                              <a:lnTo>
                                <a:pt x="100" y="28"/>
                              </a:lnTo>
                              <a:lnTo>
                                <a:pt x="22" y="124"/>
                              </a:lnTo>
                              <a:lnTo>
                                <a:pt x="0" y="232"/>
                              </a:lnTo>
                              <a:lnTo>
                                <a:pt x="12" y="272"/>
                              </a:lnTo>
                              <a:lnTo>
                                <a:pt x="50" y="378"/>
                              </a:lnTo>
                              <a:lnTo>
                                <a:pt x="50" y="486"/>
                              </a:lnTo>
                              <a:lnTo>
                                <a:pt x="24" y="510"/>
                              </a:lnTo>
                              <a:lnTo>
                                <a:pt x="212" y="506"/>
                              </a:lnTo>
                              <a:lnTo>
                                <a:pt x="350" y="46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49" name="Freeform 287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028" y="1531"/>
                          <a:ext cx="540" cy="94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68" y="688"/>
                            </a:cxn>
                            <a:cxn ang="0">
                              <a:pos x="540" y="98"/>
                            </a:cxn>
                            <a:cxn ang="0">
                              <a:pos x="302" y="50"/>
                            </a:cxn>
                            <a:cxn ang="0">
                              <a:pos x="302" y="46"/>
                            </a:cxn>
                            <a:cxn ang="0">
                              <a:pos x="76" y="0"/>
                            </a:cxn>
                            <a:cxn ang="0">
                              <a:pos x="0" y="328"/>
                            </a:cxn>
                            <a:cxn ang="0">
                              <a:pos x="10" y="356"/>
                            </a:cxn>
                            <a:cxn ang="0">
                              <a:pos x="0" y="384"/>
                            </a:cxn>
                            <a:cxn ang="0">
                              <a:pos x="384" y="942"/>
                            </a:cxn>
                            <a:cxn ang="0">
                              <a:pos x="414" y="794"/>
                            </a:cxn>
                            <a:cxn ang="0">
                              <a:pos x="454" y="806"/>
                            </a:cxn>
                            <a:cxn ang="0">
                              <a:pos x="468" y="688"/>
                            </a:cxn>
                            <a:cxn ang="0">
                              <a:pos x="468" y="688"/>
                            </a:cxn>
                            <a:cxn ang="0">
                              <a:pos x="468" y="688"/>
                            </a:cxn>
                          </a:cxnLst>
                          <a:rect l="0" t="0" r="r" b="b"/>
                          <a:pathLst>
                            <a:path w="540" h="942">
                              <a:moveTo>
                                <a:pt x="468" y="688"/>
                              </a:moveTo>
                              <a:lnTo>
                                <a:pt x="540" y="98"/>
                              </a:lnTo>
                              <a:lnTo>
                                <a:pt x="302" y="50"/>
                              </a:lnTo>
                              <a:lnTo>
                                <a:pt x="302" y="46"/>
                              </a:lnTo>
                              <a:lnTo>
                                <a:pt x="76" y="0"/>
                              </a:lnTo>
                              <a:lnTo>
                                <a:pt x="0" y="328"/>
                              </a:lnTo>
                              <a:lnTo>
                                <a:pt x="10" y="356"/>
                              </a:lnTo>
                              <a:lnTo>
                                <a:pt x="0" y="384"/>
                              </a:lnTo>
                              <a:lnTo>
                                <a:pt x="384" y="942"/>
                              </a:lnTo>
                              <a:lnTo>
                                <a:pt x="414" y="794"/>
                              </a:lnTo>
                              <a:lnTo>
                                <a:pt x="454" y="806"/>
                              </a:lnTo>
                              <a:lnTo>
                                <a:pt x="468" y="688"/>
                              </a:lnTo>
                              <a:lnTo>
                                <a:pt x="468" y="688"/>
                              </a:lnTo>
                              <a:lnTo>
                                <a:pt x="468" y="688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50" name="Freeform 287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194" y="1185"/>
                          <a:ext cx="86" cy="15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18"/>
                            </a:cxn>
                            <a:cxn ang="0">
                              <a:pos x="26" y="156"/>
                            </a:cxn>
                            <a:cxn ang="0">
                              <a:pos x="48" y="108"/>
                            </a:cxn>
                            <a:cxn ang="0">
                              <a:pos x="86" y="40"/>
                            </a:cxn>
                            <a:cxn ang="0">
                              <a:pos x="50" y="0"/>
                            </a:cxn>
                            <a:cxn ang="0">
                              <a:pos x="0" y="18"/>
                            </a:cxn>
                          </a:cxnLst>
                          <a:rect l="0" t="0" r="r" b="b"/>
                          <a:pathLst>
                            <a:path w="86" h="156">
                              <a:moveTo>
                                <a:pt x="0" y="18"/>
                              </a:moveTo>
                              <a:lnTo>
                                <a:pt x="26" y="156"/>
                              </a:lnTo>
                              <a:lnTo>
                                <a:pt x="48" y="108"/>
                              </a:lnTo>
                              <a:lnTo>
                                <a:pt x="86" y="40"/>
                              </a:lnTo>
                              <a:lnTo>
                                <a:pt x="50" y="0"/>
                              </a:lnTo>
                              <a:lnTo>
                                <a:pt x="0" y="18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51" name="Freeform 287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366" y="1699"/>
                          <a:ext cx="710" cy="47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92" y="106"/>
                            </a:cxn>
                            <a:cxn ang="0">
                              <a:pos x="502" y="26"/>
                            </a:cxn>
                            <a:cxn ang="0">
                              <a:pos x="442" y="0"/>
                            </a:cxn>
                            <a:cxn ang="0">
                              <a:pos x="424" y="26"/>
                            </a:cxn>
                            <a:cxn ang="0">
                              <a:pos x="386" y="26"/>
                            </a:cxn>
                            <a:cxn ang="0">
                              <a:pos x="344" y="84"/>
                            </a:cxn>
                            <a:cxn ang="0">
                              <a:pos x="314" y="158"/>
                            </a:cxn>
                            <a:cxn ang="0">
                              <a:pos x="286" y="132"/>
                            </a:cxn>
                            <a:cxn ang="0">
                              <a:pos x="256" y="296"/>
                            </a:cxn>
                            <a:cxn ang="0">
                              <a:pos x="184" y="340"/>
                            </a:cxn>
                            <a:cxn ang="0">
                              <a:pos x="112" y="306"/>
                            </a:cxn>
                            <a:cxn ang="0">
                              <a:pos x="60" y="402"/>
                            </a:cxn>
                            <a:cxn ang="0">
                              <a:pos x="0" y="474"/>
                            </a:cxn>
                            <a:cxn ang="0">
                              <a:pos x="164" y="444"/>
                            </a:cxn>
                            <a:cxn ang="0">
                              <a:pos x="710" y="272"/>
                            </a:cxn>
                            <a:cxn ang="0">
                              <a:pos x="666" y="214"/>
                            </a:cxn>
                            <a:cxn ang="0">
                              <a:pos x="698" y="96"/>
                            </a:cxn>
                            <a:cxn ang="0">
                              <a:pos x="614" y="116"/>
                            </a:cxn>
                            <a:cxn ang="0">
                              <a:pos x="492" y="106"/>
                            </a:cxn>
                          </a:cxnLst>
                          <a:rect l="0" t="0" r="r" b="b"/>
                          <a:pathLst>
                            <a:path w="710" h="474">
                              <a:moveTo>
                                <a:pt x="492" y="106"/>
                              </a:moveTo>
                              <a:lnTo>
                                <a:pt x="502" y="26"/>
                              </a:lnTo>
                              <a:lnTo>
                                <a:pt x="442" y="0"/>
                              </a:lnTo>
                              <a:lnTo>
                                <a:pt x="424" y="26"/>
                              </a:lnTo>
                              <a:lnTo>
                                <a:pt x="386" y="26"/>
                              </a:lnTo>
                              <a:lnTo>
                                <a:pt x="344" y="84"/>
                              </a:lnTo>
                              <a:lnTo>
                                <a:pt x="314" y="158"/>
                              </a:lnTo>
                              <a:lnTo>
                                <a:pt x="286" y="132"/>
                              </a:lnTo>
                              <a:lnTo>
                                <a:pt x="256" y="296"/>
                              </a:lnTo>
                              <a:lnTo>
                                <a:pt x="184" y="340"/>
                              </a:lnTo>
                              <a:lnTo>
                                <a:pt x="112" y="306"/>
                              </a:lnTo>
                              <a:lnTo>
                                <a:pt x="60" y="402"/>
                              </a:lnTo>
                              <a:lnTo>
                                <a:pt x="0" y="474"/>
                              </a:lnTo>
                              <a:lnTo>
                                <a:pt x="164" y="444"/>
                              </a:lnTo>
                              <a:lnTo>
                                <a:pt x="710" y="272"/>
                              </a:lnTo>
                              <a:lnTo>
                                <a:pt x="666" y="214"/>
                              </a:lnTo>
                              <a:lnTo>
                                <a:pt x="698" y="96"/>
                              </a:lnTo>
                              <a:lnTo>
                                <a:pt x="614" y="116"/>
                              </a:lnTo>
                              <a:lnTo>
                                <a:pt x="492" y="10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52" name="Freeform 287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630" y="1591"/>
                          <a:ext cx="442" cy="22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316" y="0"/>
                            </a:cxn>
                            <a:cxn ang="0">
                              <a:pos x="0" y="108"/>
                            </a:cxn>
                            <a:cxn ang="0">
                              <a:pos x="24" y="150"/>
                            </a:cxn>
                            <a:cxn ang="0">
                              <a:pos x="126" y="94"/>
                            </a:cxn>
                            <a:cxn ang="0">
                              <a:pos x="178" y="106"/>
                            </a:cxn>
                            <a:cxn ang="0">
                              <a:pos x="178" y="104"/>
                            </a:cxn>
                            <a:cxn ang="0">
                              <a:pos x="180" y="106"/>
                            </a:cxn>
                            <a:cxn ang="0">
                              <a:pos x="180" y="106"/>
                            </a:cxn>
                            <a:cxn ang="0">
                              <a:pos x="242" y="132"/>
                            </a:cxn>
                            <a:cxn ang="0">
                              <a:pos x="232" y="212"/>
                            </a:cxn>
                            <a:cxn ang="0">
                              <a:pos x="354" y="222"/>
                            </a:cxn>
                            <a:cxn ang="0">
                              <a:pos x="436" y="200"/>
                            </a:cxn>
                            <a:cxn ang="0">
                              <a:pos x="442" y="174"/>
                            </a:cxn>
                            <a:cxn ang="0">
                              <a:pos x="442" y="134"/>
                            </a:cxn>
                            <a:cxn ang="0">
                              <a:pos x="374" y="162"/>
                            </a:cxn>
                            <a:cxn ang="0">
                              <a:pos x="316" y="0"/>
                            </a:cxn>
                          </a:cxnLst>
                          <a:rect l="0" t="0" r="r" b="b"/>
                          <a:pathLst>
                            <a:path w="442" h="222">
                              <a:moveTo>
                                <a:pt x="316" y="0"/>
                              </a:moveTo>
                              <a:lnTo>
                                <a:pt x="0" y="108"/>
                              </a:lnTo>
                              <a:lnTo>
                                <a:pt x="24" y="150"/>
                              </a:lnTo>
                              <a:lnTo>
                                <a:pt x="126" y="94"/>
                              </a:lnTo>
                              <a:lnTo>
                                <a:pt x="178" y="106"/>
                              </a:lnTo>
                              <a:lnTo>
                                <a:pt x="178" y="104"/>
                              </a:lnTo>
                              <a:lnTo>
                                <a:pt x="180" y="106"/>
                              </a:lnTo>
                              <a:lnTo>
                                <a:pt x="180" y="106"/>
                              </a:lnTo>
                              <a:lnTo>
                                <a:pt x="242" y="132"/>
                              </a:lnTo>
                              <a:lnTo>
                                <a:pt x="232" y="212"/>
                              </a:lnTo>
                              <a:lnTo>
                                <a:pt x="354" y="222"/>
                              </a:lnTo>
                              <a:lnTo>
                                <a:pt x="436" y="200"/>
                              </a:lnTo>
                              <a:lnTo>
                                <a:pt x="442" y="174"/>
                              </a:lnTo>
                              <a:lnTo>
                                <a:pt x="442" y="134"/>
                              </a:lnTo>
                              <a:lnTo>
                                <a:pt x="374" y="162"/>
                              </a:lnTo>
                              <a:lnTo>
                                <a:pt x="316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53" name="Freeform 287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626" y="1951"/>
                          <a:ext cx="12" cy="35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" y="2"/>
                            </a:cxn>
                            <a:cxn ang="0">
                              <a:pos x="2" y="0"/>
                            </a:cxn>
                            <a:cxn ang="0">
                              <a:pos x="0" y="0"/>
                            </a:cxn>
                            <a:cxn ang="0">
                              <a:pos x="8" y="356"/>
                            </a:cxn>
                            <a:cxn ang="0">
                              <a:pos x="12" y="356"/>
                            </a:cxn>
                            <a:cxn ang="0">
                              <a:pos x="2" y="2"/>
                            </a:cxn>
                            <a:cxn ang="0">
                              <a:pos x="2" y="2"/>
                            </a:cxn>
                          </a:cxnLst>
                          <a:rect l="0" t="0" r="r" b="b"/>
                          <a:pathLst>
                            <a:path w="12" h="356">
                              <a:moveTo>
                                <a:pt x="2" y="2"/>
                              </a:moveTo>
                              <a:lnTo>
                                <a:pt x="2" y="0"/>
                              </a:lnTo>
                              <a:lnTo>
                                <a:pt x="0" y="0"/>
                              </a:lnTo>
                              <a:lnTo>
                                <a:pt x="8" y="356"/>
                              </a:lnTo>
                              <a:lnTo>
                                <a:pt x="12" y="356"/>
                              </a:lnTo>
                              <a:lnTo>
                                <a:pt x="2" y="2"/>
                              </a:lnTo>
                              <a:lnTo>
                                <a:pt x="2" y="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54" name="Freeform 287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202" y="1875"/>
                          <a:ext cx="2" cy="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0" y="2"/>
                            </a:cxn>
                            <a:cxn ang="0">
                              <a:pos x="2" y="2"/>
                            </a:cxn>
                            <a:cxn ang="0">
                              <a:pos x="0" y="0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2" h="2">
                              <a:moveTo>
                                <a:pt x="0" y="0"/>
                              </a:moveTo>
                              <a:lnTo>
                                <a:pt x="0" y="2"/>
                              </a:lnTo>
                              <a:lnTo>
                                <a:pt x="2" y="2"/>
                              </a:ln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55" name="Freeform 287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210" y="1865"/>
                          <a:ext cx="346" cy="1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346" y="0"/>
                            </a:cxn>
                            <a:cxn ang="0">
                              <a:pos x="0" y="10"/>
                            </a:cxn>
                            <a:cxn ang="0">
                              <a:pos x="0" y="12"/>
                            </a:cxn>
                            <a:cxn ang="0">
                              <a:pos x="346" y="4"/>
                            </a:cxn>
                            <a:cxn ang="0">
                              <a:pos x="346" y="0"/>
                            </a:cxn>
                          </a:cxnLst>
                          <a:rect l="0" t="0" r="r" b="b"/>
                          <a:pathLst>
                            <a:path w="346" h="12">
                              <a:moveTo>
                                <a:pt x="346" y="0"/>
                              </a:moveTo>
                              <a:lnTo>
                                <a:pt x="0" y="10"/>
                              </a:lnTo>
                              <a:lnTo>
                                <a:pt x="0" y="12"/>
                              </a:lnTo>
                              <a:lnTo>
                                <a:pt x="346" y="4"/>
                              </a:lnTo>
                              <a:lnTo>
                                <a:pt x="346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56" name="Rectangle 28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022" y="3015"/>
                          <a:ext cx="2" cy="4"/>
                        </a:xfrm>
                        <a:prstGeom prst="rect">
                          <a:avLst/>
                        </a:pr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57" name="Freeform 287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970" y="2457"/>
                          <a:ext cx="54" cy="55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52" y="558"/>
                            </a:cxn>
                            <a:cxn ang="0">
                              <a:pos x="54" y="558"/>
                            </a:cxn>
                            <a:cxn ang="0">
                              <a:pos x="2" y="0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54" h="558">
                              <a:moveTo>
                                <a:pt x="0" y="0"/>
                              </a:moveTo>
                              <a:lnTo>
                                <a:pt x="52" y="558"/>
                              </a:lnTo>
                              <a:lnTo>
                                <a:pt x="54" y="558"/>
                              </a:lnTo>
                              <a:lnTo>
                                <a:pt x="2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58" name="Freeform 287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320" y="2145"/>
                          <a:ext cx="212" cy="24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6" y="156"/>
                            </a:cxn>
                            <a:cxn ang="0">
                              <a:pos x="0" y="248"/>
                            </a:cxn>
                            <a:cxn ang="0">
                              <a:pos x="4" y="248"/>
                            </a:cxn>
                            <a:cxn ang="0">
                              <a:pos x="30" y="156"/>
                            </a:cxn>
                            <a:cxn ang="0">
                              <a:pos x="200" y="32"/>
                            </a:cxn>
                            <a:cxn ang="0">
                              <a:pos x="212" y="0"/>
                            </a:cxn>
                            <a:cxn ang="0">
                              <a:pos x="208" y="2"/>
                            </a:cxn>
                            <a:cxn ang="0">
                              <a:pos x="198" y="32"/>
                            </a:cxn>
                            <a:cxn ang="0">
                              <a:pos x="26" y="156"/>
                            </a:cxn>
                          </a:cxnLst>
                          <a:rect l="0" t="0" r="r" b="b"/>
                          <a:pathLst>
                            <a:path w="212" h="248">
                              <a:moveTo>
                                <a:pt x="26" y="156"/>
                              </a:moveTo>
                              <a:lnTo>
                                <a:pt x="0" y="248"/>
                              </a:lnTo>
                              <a:lnTo>
                                <a:pt x="4" y="248"/>
                              </a:lnTo>
                              <a:lnTo>
                                <a:pt x="30" y="156"/>
                              </a:lnTo>
                              <a:lnTo>
                                <a:pt x="200" y="32"/>
                              </a:lnTo>
                              <a:lnTo>
                                <a:pt x="212" y="0"/>
                              </a:lnTo>
                              <a:lnTo>
                                <a:pt x="208" y="2"/>
                              </a:lnTo>
                              <a:lnTo>
                                <a:pt x="198" y="32"/>
                              </a:lnTo>
                              <a:lnTo>
                                <a:pt x="26" y="15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59" name="Freeform 288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476" y="2001"/>
                          <a:ext cx="2" cy="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0" y="0"/>
                            </a:cxn>
                            <a:cxn ang="0">
                              <a:pos x="2" y="2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2" h="2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lnTo>
                                <a:pt x="2" y="2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60" name="Freeform 288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360" y="2003"/>
                          <a:ext cx="118" cy="17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4" y="98"/>
                            </a:cxn>
                            <a:cxn ang="0">
                              <a:pos x="0" y="172"/>
                            </a:cxn>
                            <a:cxn ang="0">
                              <a:pos x="6" y="170"/>
                            </a:cxn>
                            <a:cxn ang="0">
                              <a:pos x="6" y="170"/>
                            </a:cxn>
                            <a:cxn ang="0">
                              <a:pos x="66" y="98"/>
                            </a:cxn>
                            <a:cxn ang="0">
                              <a:pos x="118" y="2"/>
                            </a:cxn>
                            <a:cxn ang="0">
                              <a:pos x="114" y="0"/>
                            </a:cxn>
                            <a:cxn ang="0">
                              <a:pos x="64" y="98"/>
                            </a:cxn>
                          </a:cxnLst>
                          <a:rect l="0" t="0" r="r" b="b"/>
                          <a:pathLst>
                            <a:path w="118" h="172">
                              <a:moveTo>
                                <a:pt x="64" y="98"/>
                              </a:moveTo>
                              <a:lnTo>
                                <a:pt x="0" y="172"/>
                              </a:lnTo>
                              <a:lnTo>
                                <a:pt x="6" y="170"/>
                              </a:lnTo>
                              <a:lnTo>
                                <a:pt x="6" y="170"/>
                              </a:lnTo>
                              <a:lnTo>
                                <a:pt x="66" y="98"/>
                              </a:lnTo>
                              <a:lnTo>
                                <a:pt x="118" y="2"/>
                              </a:lnTo>
                              <a:lnTo>
                                <a:pt x="114" y="0"/>
                              </a:lnTo>
                              <a:lnTo>
                                <a:pt x="64" y="98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61" name="Freeform 288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072" y="1655"/>
                          <a:ext cx="2" cy="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" y="6"/>
                            </a:cxn>
                            <a:cxn ang="0">
                              <a:pos x="2" y="2"/>
                            </a:cxn>
                            <a:cxn ang="0">
                              <a:pos x="0" y="0"/>
                            </a:cxn>
                            <a:cxn ang="0">
                              <a:pos x="0" y="6"/>
                            </a:cxn>
                            <a:cxn ang="0">
                              <a:pos x="2" y="6"/>
                            </a:cxn>
                          </a:cxnLst>
                          <a:rect l="0" t="0" r="r" b="b"/>
                          <a:pathLst>
                            <a:path w="2" h="6">
                              <a:moveTo>
                                <a:pt x="2" y="6"/>
                              </a:moveTo>
                              <a:lnTo>
                                <a:pt x="2" y="2"/>
                              </a:lnTo>
                              <a:lnTo>
                                <a:pt x="0" y="0"/>
                              </a:lnTo>
                              <a:lnTo>
                                <a:pt x="0" y="6"/>
                              </a:lnTo>
                              <a:lnTo>
                                <a:pt x="2" y="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62" name="Freeform 288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976" y="1581"/>
                          <a:ext cx="96" cy="8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2"/>
                            </a:cxn>
                            <a:cxn ang="0">
                              <a:pos x="96" y="80"/>
                            </a:cxn>
                            <a:cxn ang="0">
                              <a:pos x="96" y="74"/>
                            </a:cxn>
                            <a:cxn ang="0">
                              <a:pos x="2" y="0"/>
                            </a:cxn>
                            <a:cxn ang="0">
                              <a:pos x="0" y="2"/>
                            </a:cxn>
                          </a:cxnLst>
                          <a:rect l="0" t="0" r="r" b="b"/>
                          <a:pathLst>
                            <a:path w="96" h="80">
                              <a:moveTo>
                                <a:pt x="0" y="2"/>
                              </a:moveTo>
                              <a:lnTo>
                                <a:pt x="96" y="80"/>
                              </a:lnTo>
                              <a:lnTo>
                                <a:pt x="96" y="74"/>
                              </a:lnTo>
                              <a:lnTo>
                                <a:pt x="2" y="0"/>
                              </a:lnTo>
                              <a:lnTo>
                                <a:pt x="0" y="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63" name="Freeform 288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104" y="1425"/>
                          <a:ext cx="2" cy="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2"/>
                            </a:cxn>
                            <a:cxn ang="0">
                              <a:pos x="2" y="2"/>
                            </a:cxn>
                            <a:cxn ang="0">
                              <a:pos x="2" y="0"/>
                            </a:cxn>
                            <a:cxn ang="0">
                              <a:pos x="0" y="2"/>
                            </a:cxn>
                            <a:cxn ang="0">
                              <a:pos x="0" y="2"/>
                            </a:cxn>
                          </a:cxnLst>
                          <a:rect l="0" t="0" r="r" b="b"/>
                          <a:pathLst>
                            <a:path w="2" h="2">
                              <a:moveTo>
                                <a:pt x="0" y="2"/>
                              </a:moveTo>
                              <a:lnTo>
                                <a:pt x="2" y="2"/>
                              </a:lnTo>
                              <a:lnTo>
                                <a:pt x="2" y="0"/>
                              </a:lnTo>
                              <a:lnTo>
                                <a:pt x="0" y="2"/>
                              </a:lnTo>
                              <a:lnTo>
                                <a:pt x="0" y="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64" name="Freeform 288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216" y="1347"/>
                          <a:ext cx="6" cy="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" y="0"/>
                            </a:cxn>
                            <a:cxn ang="0">
                              <a:pos x="2" y="0"/>
                            </a:cxn>
                            <a:cxn ang="0">
                              <a:pos x="0" y="2"/>
                            </a:cxn>
                            <a:cxn ang="0">
                              <a:pos x="6" y="2"/>
                            </a:cxn>
                            <a:cxn ang="0">
                              <a:pos x="6" y="0"/>
                            </a:cxn>
                            <a:cxn ang="0">
                              <a:pos x="4" y="0"/>
                            </a:cxn>
                            <a:cxn ang="0">
                              <a:pos x="4" y="0"/>
                            </a:cxn>
                            <a:cxn ang="0">
                              <a:pos x="4" y="0"/>
                            </a:cxn>
                          </a:cxnLst>
                          <a:rect l="0" t="0" r="r" b="b"/>
                          <a:pathLst>
                            <a:path w="6" h="2">
                              <a:moveTo>
                                <a:pt x="4" y="0"/>
                              </a:moveTo>
                              <a:lnTo>
                                <a:pt x="2" y="0"/>
                              </a:lnTo>
                              <a:lnTo>
                                <a:pt x="0" y="2"/>
                              </a:lnTo>
                              <a:lnTo>
                                <a:pt x="6" y="2"/>
                              </a:lnTo>
                              <a:lnTo>
                                <a:pt x="6" y="0"/>
                              </a:lnTo>
                              <a:lnTo>
                                <a:pt x="4" y="0"/>
                              </a:lnTo>
                              <a:lnTo>
                                <a:pt x="4" y="0"/>
                              </a:lnTo>
                              <a:lnTo>
                                <a:pt x="4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65" name="Freeform 288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982" y="1347"/>
                          <a:ext cx="236" cy="8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22" y="0"/>
                            </a:cxn>
                            <a:cxn ang="0">
                              <a:pos x="136" y="40"/>
                            </a:cxn>
                            <a:cxn ang="0">
                              <a:pos x="124" y="70"/>
                            </a:cxn>
                            <a:cxn ang="0">
                              <a:pos x="0" y="42"/>
                            </a:cxn>
                            <a:cxn ang="0">
                              <a:pos x="0" y="44"/>
                            </a:cxn>
                            <a:cxn ang="0">
                              <a:pos x="124" y="72"/>
                            </a:cxn>
                            <a:cxn ang="0">
                              <a:pos x="122" y="80"/>
                            </a:cxn>
                            <a:cxn ang="0">
                              <a:pos x="124" y="78"/>
                            </a:cxn>
                            <a:cxn ang="0">
                              <a:pos x="138" y="40"/>
                            </a:cxn>
                            <a:cxn ang="0">
                              <a:pos x="222" y="2"/>
                            </a:cxn>
                            <a:cxn ang="0">
                              <a:pos x="234" y="2"/>
                            </a:cxn>
                            <a:cxn ang="0">
                              <a:pos x="236" y="0"/>
                            </a:cxn>
                            <a:cxn ang="0">
                              <a:pos x="222" y="0"/>
                            </a:cxn>
                          </a:cxnLst>
                          <a:rect l="0" t="0" r="r" b="b"/>
                          <a:pathLst>
                            <a:path w="236" h="80">
                              <a:moveTo>
                                <a:pt x="222" y="0"/>
                              </a:moveTo>
                              <a:lnTo>
                                <a:pt x="136" y="40"/>
                              </a:lnTo>
                              <a:lnTo>
                                <a:pt x="124" y="70"/>
                              </a:lnTo>
                              <a:lnTo>
                                <a:pt x="0" y="42"/>
                              </a:lnTo>
                              <a:lnTo>
                                <a:pt x="0" y="44"/>
                              </a:lnTo>
                              <a:lnTo>
                                <a:pt x="124" y="72"/>
                              </a:lnTo>
                              <a:lnTo>
                                <a:pt x="122" y="80"/>
                              </a:lnTo>
                              <a:lnTo>
                                <a:pt x="124" y="78"/>
                              </a:lnTo>
                              <a:lnTo>
                                <a:pt x="138" y="40"/>
                              </a:lnTo>
                              <a:lnTo>
                                <a:pt x="222" y="2"/>
                              </a:lnTo>
                              <a:lnTo>
                                <a:pt x="234" y="2"/>
                              </a:lnTo>
                              <a:lnTo>
                                <a:pt x="236" y="0"/>
                              </a:lnTo>
                              <a:lnTo>
                                <a:pt x="222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66" name="Rectangle 28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82" y="917"/>
                          <a:ext cx="6" cy="6"/>
                        </a:xfrm>
                        <a:prstGeom prst="rect">
                          <a:avLst/>
                        </a:pr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67" name="Freeform 288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888" y="711"/>
                          <a:ext cx="1590" cy="97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590" y="166"/>
                            </a:cxn>
                            <a:cxn ang="0">
                              <a:pos x="1580" y="616"/>
                            </a:cxn>
                            <a:cxn ang="0">
                              <a:pos x="978" y="650"/>
                            </a:cxn>
                            <a:cxn ang="0">
                              <a:pos x="908" y="626"/>
                            </a:cxn>
                            <a:cxn ang="0">
                              <a:pos x="754" y="534"/>
                            </a:cxn>
                            <a:cxn ang="0">
                              <a:pos x="714" y="476"/>
                            </a:cxn>
                            <a:cxn ang="0">
                              <a:pos x="710" y="326"/>
                            </a:cxn>
                            <a:cxn ang="0">
                              <a:pos x="668" y="24"/>
                            </a:cxn>
                            <a:cxn ang="0">
                              <a:pos x="636" y="166"/>
                            </a:cxn>
                            <a:cxn ang="0">
                              <a:pos x="736" y="346"/>
                            </a:cxn>
                            <a:cxn ang="0">
                              <a:pos x="756" y="472"/>
                            </a:cxn>
                            <a:cxn ang="0">
                              <a:pos x="818" y="642"/>
                            </a:cxn>
                            <a:cxn ang="0">
                              <a:pos x="948" y="618"/>
                            </a:cxn>
                            <a:cxn ang="0">
                              <a:pos x="948" y="964"/>
                            </a:cxn>
                            <a:cxn ang="0">
                              <a:pos x="502" y="598"/>
                            </a:cxn>
                            <a:cxn ang="0">
                              <a:pos x="560" y="436"/>
                            </a:cxn>
                            <a:cxn ang="0">
                              <a:pos x="592" y="2"/>
                            </a:cxn>
                            <a:cxn ang="0">
                              <a:pos x="524" y="342"/>
                            </a:cxn>
                            <a:cxn ang="0">
                              <a:pos x="400" y="334"/>
                            </a:cxn>
                            <a:cxn ang="0">
                              <a:pos x="110" y="318"/>
                            </a:cxn>
                            <a:cxn ang="0">
                              <a:pos x="0" y="206"/>
                            </a:cxn>
                            <a:cxn ang="0">
                              <a:pos x="96" y="238"/>
                            </a:cxn>
                            <a:cxn ang="0">
                              <a:pos x="284" y="356"/>
                            </a:cxn>
                            <a:cxn ang="0">
                              <a:pos x="534" y="378"/>
                            </a:cxn>
                            <a:cxn ang="0">
                              <a:pos x="486" y="572"/>
                            </a:cxn>
                            <a:cxn ang="0">
                              <a:pos x="444" y="862"/>
                            </a:cxn>
                            <a:cxn ang="0">
                              <a:pos x="446" y="866"/>
                            </a:cxn>
                            <a:cxn ang="0">
                              <a:pos x="442" y="870"/>
                            </a:cxn>
                            <a:cxn ang="0">
                              <a:pos x="682" y="914"/>
                            </a:cxn>
                            <a:cxn ang="0">
                              <a:pos x="688" y="920"/>
                            </a:cxn>
                            <a:cxn ang="0">
                              <a:pos x="948" y="970"/>
                            </a:cxn>
                            <a:cxn ang="0">
                              <a:pos x="992" y="584"/>
                            </a:cxn>
                            <a:cxn ang="0">
                              <a:pos x="1584" y="624"/>
                            </a:cxn>
                            <a:cxn ang="0">
                              <a:pos x="1586" y="524"/>
                            </a:cxn>
                            <a:cxn ang="0">
                              <a:pos x="1584" y="520"/>
                            </a:cxn>
                          </a:cxnLst>
                          <a:rect l="0" t="0" r="r" b="b"/>
                          <a:pathLst>
                            <a:path w="1590" h="974">
                              <a:moveTo>
                                <a:pt x="1586" y="520"/>
                              </a:moveTo>
                              <a:lnTo>
                                <a:pt x="1590" y="166"/>
                              </a:lnTo>
                              <a:lnTo>
                                <a:pt x="1584" y="164"/>
                              </a:lnTo>
                              <a:lnTo>
                                <a:pt x="1580" y="616"/>
                              </a:lnTo>
                              <a:lnTo>
                                <a:pt x="986" y="578"/>
                              </a:lnTo>
                              <a:lnTo>
                                <a:pt x="978" y="650"/>
                              </a:lnTo>
                              <a:lnTo>
                                <a:pt x="952" y="614"/>
                              </a:lnTo>
                              <a:lnTo>
                                <a:pt x="908" y="626"/>
                              </a:lnTo>
                              <a:lnTo>
                                <a:pt x="824" y="638"/>
                              </a:lnTo>
                              <a:lnTo>
                                <a:pt x="754" y="534"/>
                              </a:lnTo>
                              <a:lnTo>
                                <a:pt x="762" y="464"/>
                              </a:lnTo>
                              <a:lnTo>
                                <a:pt x="714" y="476"/>
                              </a:lnTo>
                              <a:lnTo>
                                <a:pt x="744" y="346"/>
                              </a:lnTo>
                              <a:lnTo>
                                <a:pt x="710" y="326"/>
                              </a:lnTo>
                              <a:lnTo>
                                <a:pt x="644" y="168"/>
                              </a:lnTo>
                              <a:lnTo>
                                <a:pt x="668" y="24"/>
                              </a:lnTo>
                              <a:lnTo>
                                <a:pt x="662" y="22"/>
                              </a:lnTo>
                              <a:lnTo>
                                <a:pt x="636" y="166"/>
                              </a:lnTo>
                              <a:lnTo>
                                <a:pt x="708" y="332"/>
                              </a:lnTo>
                              <a:lnTo>
                                <a:pt x="736" y="346"/>
                              </a:lnTo>
                              <a:lnTo>
                                <a:pt x="706" y="484"/>
                              </a:lnTo>
                              <a:lnTo>
                                <a:pt x="756" y="472"/>
                              </a:lnTo>
                              <a:lnTo>
                                <a:pt x="746" y="534"/>
                              </a:lnTo>
                              <a:lnTo>
                                <a:pt x="818" y="642"/>
                              </a:lnTo>
                              <a:lnTo>
                                <a:pt x="910" y="632"/>
                              </a:lnTo>
                              <a:lnTo>
                                <a:pt x="948" y="618"/>
                              </a:lnTo>
                              <a:lnTo>
                                <a:pt x="976" y="656"/>
                              </a:lnTo>
                              <a:lnTo>
                                <a:pt x="948" y="964"/>
                              </a:lnTo>
                              <a:lnTo>
                                <a:pt x="452" y="864"/>
                              </a:lnTo>
                              <a:lnTo>
                                <a:pt x="502" y="598"/>
                              </a:lnTo>
                              <a:lnTo>
                                <a:pt x="492" y="572"/>
                              </a:lnTo>
                              <a:lnTo>
                                <a:pt x="560" y="436"/>
                              </a:lnTo>
                              <a:lnTo>
                                <a:pt x="530" y="342"/>
                              </a:lnTo>
                              <a:lnTo>
                                <a:pt x="592" y="2"/>
                              </a:lnTo>
                              <a:lnTo>
                                <a:pt x="584" y="0"/>
                              </a:lnTo>
                              <a:lnTo>
                                <a:pt x="524" y="342"/>
                              </a:lnTo>
                              <a:lnTo>
                                <a:pt x="532" y="368"/>
                              </a:lnTo>
                              <a:lnTo>
                                <a:pt x="400" y="334"/>
                              </a:lnTo>
                              <a:lnTo>
                                <a:pt x="284" y="350"/>
                              </a:lnTo>
                              <a:lnTo>
                                <a:pt x="110" y="318"/>
                              </a:lnTo>
                              <a:lnTo>
                                <a:pt x="100" y="234"/>
                              </a:lnTo>
                              <a:lnTo>
                                <a:pt x="0" y="206"/>
                              </a:lnTo>
                              <a:lnTo>
                                <a:pt x="0" y="212"/>
                              </a:lnTo>
                              <a:lnTo>
                                <a:pt x="96" y="238"/>
                              </a:lnTo>
                              <a:lnTo>
                                <a:pt x="104" y="324"/>
                              </a:lnTo>
                              <a:lnTo>
                                <a:pt x="284" y="356"/>
                              </a:lnTo>
                              <a:lnTo>
                                <a:pt x="400" y="340"/>
                              </a:lnTo>
                              <a:lnTo>
                                <a:pt x="534" y="378"/>
                              </a:lnTo>
                              <a:lnTo>
                                <a:pt x="554" y="436"/>
                              </a:lnTo>
                              <a:lnTo>
                                <a:pt x="486" y="572"/>
                              </a:lnTo>
                              <a:lnTo>
                                <a:pt x="494" y="598"/>
                              </a:lnTo>
                              <a:lnTo>
                                <a:pt x="444" y="862"/>
                              </a:lnTo>
                              <a:lnTo>
                                <a:pt x="446" y="862"/>
                              </a:lnTo>
                              <a:lnTo>
                                <a:pt x="446" y="866"/>
                              </a:lnTo>
                              <a:lnTo>
                                <a:pt x="442" y="866"/>
                              </a:lnTo>
                              <a:lnTo>
                                <a:pt x="442" y="870"/>
                              </a:lnTo>
                              <a:lnTo>
                                <a:pt x="680" y="918"/>
                              </a:lnTo>
                              <a:lnTo>
                                <a:pt x="682" y="914"/>
                              </a:lnTo>
                              <a:lnTo>
                                <a:pt x="688" y="914"/>
                              </a:lnTo>
                              <a:lnTo>
                                <a:pt x="688" y="920"/>
                              </a:lnTo>
                              <a:lnTo>
                                <a:pt x="948" y="974"/>
                              </a:lnTo>
                              <a:lnTo>
                                <a:pt x="948" y="970"/>
                              </a:lnTo>
                              <a:lnTo>
                                <a:pt x="954" y="972"/>
                              </a:lnTo>
                              <a:lnTo>
                                <a:pt x="992" y="584"/>
                              </a:lnTo>
                              <a:lnTo>
                                <a:pt x="1584" y="624"/>
                              </a:lnTo>
                              <a:lnTo>
                                <a:pt x="1584" y="624"/>
                              </a:lnTo>
                              <a:lnTo>
                                <a:pt x="1586" y="624"/>
                              </a:lnTo>
                              <a:lnTo>
                                <a:pt x="1586" y="524"/>
                              </a:lnTo>
                              <a:lnTo>
                                <a:pt x="1584" y="524"/>
                              </a:lnTo>
                              <a:lnTo>
                                <a:pt x="1584" y="520"/>
                              </a:lnTo>
                              <a:lnTo>
                                <a:pt x="1586" y="52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68" name="Rectangle 28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66" y="1433"/>
                          <a:ext cx="1" cy="1"/>
                        </a:xfrm>
                        <a:prstGeom prst="rect">
                          <a:avLst/>
                        </a:pr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69" name="Freeform 289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370" y="2791"/>
                          <a:ext cx="2" cy="1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" y="0"/>
                            </a:cxn>
                            <a:cxn ang="0">
                              <a:pos x="2" y="0"/>
                            </a:cxn>
                            <a:cxn ang="0">
                              <a:pos x="0" y="0"/>
                            </a:cxn>
                            <a:cxn ang="0">
                              <a:pos x="2" y="0"/>
                            </a:cxn>
                          </a:cxnLst>
                          <a:rect l="0" t="0" r="r" b="b"/>
                          <a:pathLst>
                            <a:path w="2">
                              <a:moveTo>
                                <a:pt x="2" y="0"/>
                              </a:moveTo>
                              <a:lnTo>
                                <a:pt x="2" y="0"/>
                              </a:lnTo>
                              <a:lnTo>
                                <a:pt x="0" y="0"/>
                              </a:lnTo>
                              <a:lnTo>
                                <a:pt x="2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70" name="Freeform 289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496" y="1629"/>
                          <a:ext cx="80" cy="59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72" y="0"/>
                            </a:cxn>
                            <a:cxn ang="0">
                              <a:pos x="0" y="590"/>
                            </a:cxn>
                            <a:cxn ang="0">
                              <a:pos x="4" y="590"/>
                            </a:cxn>
                            <a:cxn ang="0">
                              <a:pos x="80" y="2"/>
                            </a:cxn>
                            <a:cxn ang="0">
                              <a:pos x="72" y="0"/>
                            </a:cxn>
                          </a:cxnLst>
                          <a:rect l="0" t="0" r="r" b="b"/>
                          <a:pathLst>
                            <a:path w="80" h="590">
                              <a:moveTo>
                                <a:pt x="72" y="0"/>
                              </a:moveTo>
                              <a:lnTo>
                                <a:pt x="0" y="590"/>
                              </a:lnTo>
                              <a:lnTo>
                                <a:pt x="4" y="590"/>
                              </a:lnTo>
                              <a:lnTo>
                                <a:pt x="80" y="2"/>
                              </a:lnTo>
                              <a:lnTo>
                                <a:pt x="72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71" name="Freeform 289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766" y="1433"/>
                          <a:ext cx="734" cy="135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18" y="1262"/>
                            </a:cxn>
                            <a:cxn ang="0">
                              <a:pos x="668" y="1154"/>
                            </a:cxn>
                            <a:cxn ang="0">
                              <a:pos x="680" y="1140"/>
                            </a:cxn>
                            <a:cxn ang="0">
                              <a:pos x="648" y="1044"/>
                            </a:cxn>
                            <a:cxn ang="0">
                              <a:pos x="678" y="896"/>
                            </a:cxn>
                            <a:cxn ang="0">
                              <a:pos x="718" y="910"/>
                            </a:cxn>
                            <a:cxn ang="0">
                              <a:pos x="734" y="790"/>
                            </a:cxn>
                            <a:cxn ang="0">
                              <a:pos x="730" y="788"/>
                            </a:cxn>
                            <a:cxn ang="0">
                              <a:pos x="730" y="786"/>
                            </a:cxn>
                            <a:cxn ang="0">
                              <a:pos x="716" y="904"/>
                            </a:cxn>
                            <a:cxn ang="0">
                              <a:pos x="676" y="892"/>
                            </a:cxn>
                            <a:cxn ang="0">
                              <a:pos x="646" y="1040"/>
                            </a:cxn>
                            <a:cxn ang="0">
                              <a:pos x="262" y="482"/>
                            </a:cxn>
                            <a:cxn ang="0">
                              <a:pos x="272" y="454"/>
                            </a:cxn>
                            <a:cxn ang="0">
                              <a:pos x="262" y="426"/>
                            </a:cxn>
                            <a:cxn ang="0">
                              <a:pos x="338" y="98"/>
                            </a:cxn>
                            <a:cxn ang="0">
                              <a:pos x="564" y="144"/>
                            </a:cxn>
                            <a:cxn ang="0">
                              <a:pos x="566" y="140"/>
                            </a:cxn>
                            <a:cxn ang="0">
                              <a:pos x="338" y="92"/>
                            </a:cxn>
                            <a:cxn ang="0">
                              <a:pos x="0" y="0"/>
                            </a:cxn>
                            <a:cxn ang="0">
                              <a:pos x="0" y="0"/>
                            </a:cxn>
                            <a:cxn ang="0">
                              <a:pos x="2" y="8"/>
                            </a:cxn>
                            <a:cxn ang="0">
                              <a:pos x="334" y="98"/>
                            </a:cxn>
                            <a:cxn ang="0">
                              <a:pos x="256" y="426"/>
                            </a:cxn>
                            <a:cxn ang="0">
                              <a:pos x="266" y="454"/>
                            </a:cxn>
                            <a:cxn ang="0">
                              <a:pos x="256" y="482"/>
                            </a:cxn>
                            <a:cxn ang="0">
                              <a:pos x="644" y="1044"/>
                            </a:cxn>
                            <a:cxn ang="0">
                              <a:pos x="674" y="1140"/>
                            </a:cxn>
                            <a:cxn ang="0">
                              <a:pos x="664" y="1150"/>
                            </a:cxn>
                            <a:cxn ang="0">
                              <a:pos x="614" y="1260"/>
                            </a:cxn>
                            <a:cxn ang="0">
                              <a:pos x="626" y="1314"/>
                            </a:cxn>
                            <a:cxn ang="0">
                              <a:pos x="600" y="1354"/>
                            </a:cxn>
                            <a:cxn ang="0">
                              <a:pos x="604" y="1358"/>
                            </a:cxn>
                            <a:cxn ang="0">
                              <a:pos x="606" y="1358"/>
                            </a:cxn>
                            <a:cxn ang="0">
                              <a:pos x="630" y="1316"/>
                            </a:cxn>
                            <a:cxn ang="0">
                              <a:pos x="618" y="1262"/>
                            </a:cxn>
                          </a:cxnLst>
                          <a:rect l="0" t="0" r="r" b="b"/>
                          <a:pathLst>
                            <a:path w="734" h="1358">
                              <a:moveTo>
                                <a:pt x="618" y="1262"/>
                              </a:moveTo>
                              <a:lnTo>
                                <a:pt x="668" y="1154"/>
                              </a:lnTo>
                              <a:lnTo>
                                <a:pt x="680" y="1140"/>
                              </a:lnTo>
                              <a:lnTo>
                                <a:pt x="648" y="1044"/>
                              </a:lnTo>
                              <a:lnTo>
                                <a:pt x="678" y="896"/>
                              </a:lnTo>
                              <a:lnTo>
                                <a:pt x="718" y="910"/>
                              </a:lnTo>
                              <a:lnTo>
                                <a:pt x="734" y="790"/>
                              </a:lnTo>
                              <a:lnTo>
                                <a:pt x="730" y="788"/>
                              </a:lnTo>
                              <a:lnTo>
                                <a:pt x="730" y="786"/>
                              </a:lnTo>
                              <a:lnTo>
                                <a:pt x="716" y="904"/>
                              </a:lnTo>
                              <a:lnTo>
                                <a:pt x="676" y="892"/>
                              </a:lnTo>
                              <a:lnTo>
                                <a:pt x="646" y="1040"/>
                              </a:lnTo>
                              <a:lnTo>
                                <a:pt x="262" y="482"/>
                              </a:lnTo>
                              <a:lnTo>
                                <a:pt x="272" y="454"/>
                              </a:lnTo>
                              <a:lnTo>
                                <a:pt x="262" y="426"/>
                              </a:lnTo>
                              <a:lnTo>
                                <a:pt x="338" y="98"/>
                              </a:lnTo>
                              <a:lnTo>
                                <a:pt x="564" y="144"/>
                              </a:lnTo>
                              <a:lnTo>
                                <a:pt x="566" y="140"/>
                              </a:lnTo>
                              <a:lnTo>
                                <a:pt x="338" y="92"/>
                              </a:ln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lnTo>
                                <a:pt x="2" y="8"/>
                              </a:lnTo>
                              <a:lnTo>
                                <a:pt x="334" y="98"/>
                              </a:lnTo>
                              <a:lnTo>
                                <a:pt x="256" y="426"/>
                              </a:lnTo>
                              <a:lnTo>
                                <a:pt x="266" y="454"/>
                              </a:lnTo>
                              <a:lnTo>
                                <a:pt x="256" y="482"/>
                              </a:lnTo>
                              <a:lnTo>
                                <a:pt x="644" y="1044"/>
                              </a:lnTo>
                              <a:lnTo>
                                <a:pt x="674" y="1140"/>
                              </a:lnTo>
                              <a:lnTo>
                                <a:pt x="664" y="1150"/>
                              </a:lnTo>
                              <a:lnTo>
                                <a:pt x="614" y="1260"/>
                              </a:lnTo>
                              <a:lnTo>
                                <a:pt x="626" y="1314"/>
                              </a:lnTo>
                              <a:lnTo>
                                <a:pt x="600" y="1354"/>
                              </a:lnTo>
                              <a:lnTo>
                                <a:pt x="604" y="1358"/>
                              </a:lnTo>
                              <a:lnTo>
                                <a:pt x="606" y="1358"/>
                              </a:lnTo>
                              <a:lnTo>
                                <a:pt x="630" y="1316"/>
                              </a:lnTo>
                              <a:lnTo>
                                <a:pt x="618" y="126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72" name="Freeform 289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330" y="1573"/>
                          <a:ext cx="4" cy="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" y="0"/>
                            </a:cxn>
                            <a:cxn ang="0">
                              <a:pos x="2" y="0"/>
                            </a:cxn>
                            <a:cxn ang="0">
                              <a:pos x="0" y="4"/>
                            </a:cxn>
                            <a:cxn ang="0">
                              <a:pos x="4" y="4"/>
                            </a:cxn>
                            <a:cxn ang="0">
                              <a:pos x="4" y="0"/>
                            </a:cxn>
                          </a:cxnLst>
                          <a:rect l="0" t="0" r="r" b="b"/>
                          <a:pathLst>
                            <a:path w="4" h="4">
                              <a:moveTo>
                                <a:pt x="4" y="0"/>
                              </a:moveTo>
                              <a:lnTo>
                                <a:pt x="2" y="0"/>
                              </a:lnTo>
                              <a:lnTo>
                                <a:pt x="0" y="4"/>
                              </a:lnTo>
                              <a:lnTo>
                                <a:pt x="4" y="4"/>
                              </a:lnTo>
                              <a:lnTo>
                                <a:pt x="4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73" name="Freeform 289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568" y="1625"/>
                          <a:ext cx="8" cy="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8" y="0"/>
                            </a:cxn>
                            <a:cxn ang="0">
                              <a:pos x="2" y="0"/>
                            </a:cxn>
                            <a:cxn ang="0">
                              <a:pos x="0" y="4"/>
                            </a:cxn>
                            <a:cxn ang="0">
                              <a:pos x="8" y="6"/>
                            </a:cxn>
                            <a:cxn ang="0">
                              <a:pos x="8" y="0"/>
                            </a:cxn>
                          </a:cxnLst>
                          <a:rect l="0" t="0" r="r" b="b"/>
                          <a:pathLst>
                            <a:path w="8" h="6">
                              <a:moveTo>
                                <a:pt x="8" y="0"/>
                              </a:moveTo>
                              <a:lnTo>
                                <a:pt x="2" y="0"/>
                              </a:lnTo>
                              <a:lnTo>
                                <a:pt x="0" y="4"/>
                              </a:lnTo>
                              <a:lnTo>
                                <a:pt x="8" y="6"/>
                              </a:lnTo>
                              <a:lnTo>
                                <a:pt x="8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74" name="Freeform 289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476" y="3155"/>
                          <a:ext cx="4" cy="1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" y="0"/>
                            </a:cxn>
                            <a:cxn ang="0">
                              <a:pos x="4" y="0"/>
                            </a:cxn>
                            <a:cxn ang="0">
                              <a:pos x="0" y="0"/>
                            </a:cxn>
                            <a:cxn ang="0">
                              <a:pos x="4" y="0"/>
                            </a:cxn>
                          </a:cxnLst>
                          <a:rect l="0" t="0" r="r" b="b"/>
                          <a:pathLst>
                            <a:path w="4">
                              <a:moveTo>
                                <a:pt x="4" y="0"/>
                              </a:moveTo>
                              <a:lnTo>
                                <a:pt x="4" y="0"/>
                              </a:lnTo>
                              <a:lnTo>
                                <a:pt x="0" y="0"/>
                              </a:lnTo>
                              <a:lnTo>
                                <a:pt x="4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75" name="Freeform 289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174" y="2981"/>
                          <a:ext cx="2" cy="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" y="4"/>
                            </a:cxn>
                            <a:cxn ang="0">
                              <a:pos x="2" y="2"/>
                            </a:cxn>
                            <a:cxn ang="0">
                              <a:pos x="0" y="0"/>
                            </a:cxn>
                            <a:cxn ang="0">
                              <a:pos x="2" y="4"/>
                            </a:cxn>
                          </a:cxnLst>
                          <a:rect l="0" t="0" r="r" b="b"/>
                          <a:pathLst>
                            <a:path w="2" h="4">
                              <a:moveTo>
                                <a:pt x="2" y="4"/>
                              </a:moveTo>
                              <a:lnTo>
                                <a:pt x="2" y="2"/>
                              </a:lnTo>
                              <a:lnTo>
                                <a:pt x="0" y="0"/>
                              </a:lnTo>
                              <a:lnTo>
                                <a:pt x="2" y="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76" name="Freeform 289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910" y="3007"/>
                          <a:ext cx="8" cy="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8" y="2"/>
                            </a:cxn>
                            <a:cxn ang="0">
                              <a:pos x="8" y="0"/>
                            </a:cxn>
                            <a:cxn ang="0">
                              <a:pos x="0" y="0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8" h="2">
                              <a:moveTo>
                                <a:pt x="0" y="0"/>
                              </a:moveTo>
                              <a:lnTo>
                                <a:pt x="8" y="2"/>
                              </a:lnTo>
                              <a:lnTo>
                                <a:pt x="8" y="0"/>
                              </a:ln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77" name="Freeform 289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410" y="2759"/>
                          <a:ext cx="92" cy="39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92" y="254"/>
                            </a:cxn>
                            <a:cxn ang="0">
                              <a:pos x="24" y="134"/>
                            </a:cxn>
                            <a:cxn ang="0">
                              <a:pos x="8" y="0"/>
                            </a:cxn>
                            <a:cxn ang="0">
                              <a:pos x="0" y="0"/>
                            </a:cxn>
                            <a:cxn ang="0">
                              <a:pos x="18" y="136"/>
                            </a:cxn>
                            <a:cxn ang="0">
                              <a:pos x="88" y="254"/>
                            </a:cxn>
                            <a:cxn ang="0">
                              <a:pos x="78" y="350"/>
                            </a:cxn>
                            <a:cxn ang="0">
                              <a:pos x="64" y="394"/>
                            </a:cxn>
                            <a:cxn ang="0">
                              <a:pos x="66" y="396"/>
                            </a:cxn>
                            <a:cxn ang="0">
                              <a:pos x="70" y="396"/>
                            </a:cxn>
                            <a:cxn ang="0">
                              <a:pos x="84" y="352"/>
                            </a:cxn>
                            <a:cxn ang="0">
                              <a:pos x="92" y="254"/>
                            </a:cxn>
                          </a:cxnLst>
                          <a:rect l="0" t="0" r="r" b="b"/>
                          <a:pathLst>
                            <a:path w="92" h="396">
                              <a:moveTo>
                                <a:pt x="92" y="254"/>
                              </a:moveTo>
                              <a:lnTo>
                                <a:pt x="24" y="134"/>
                              </a:lnTo>
                              <a:lnTo>
                                <a:pt x="8" y="0"/>
                              </a:lnTo>
                              <a:lnTo>
                                <a:pt x="0" y="0"/>
                              </a:lnTo>
                              <a:lnTo>
                                <a:pt x="18" y="136"/>
                              </a:lnTo>
                              <a:lnTo>
                                <a:pt x="88" y="254"/>
                              </a:lnTo>
                              <a:lnTo>
                                <a:pt x="78" y="350"/>
                              </a:lnTo>
                              <a:lnTo>
                                <a:pt x="64" y="394"/>
                              </a:lnTo>
                              <a:lnTo>
                                <a:pt x="66" y="396"/>
                              </a:lnTo>
                              <a:lnTo>
                                <a:pt x="70" y="396"/>
                              </a:lnTo>
                              <a:lnTo>
                                <a:pt x="84" y="352"/>
                              </a:lnTo>
                              <a:lnTo>
                                <a:pt x="92" y="25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78" name="Rectangle 28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96" y="2219"/>
                          <a:ext cx="1" cy="1"/>
                        </a:xfrm>
                        <a:prstGeom prst="rect">
                          <a:avLst/>
                        </a:pr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79" name="Freeform 290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500" y="1335"/>
                          <a:ext cx="1918" cy="167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038" y="1058"/>
                            </a:cxn>
                            <a:cxn ang="0">
                              <a:pos x="1320" y="1284"/>
                            </a:cxn>
                            <a:cxn ang="0">
                              <a:pos x="1796" y="1340"/>
                            </a:cxn>
                            <a:cxn ang="0">
                              <a:pos x="1910" y="1424"/>
                            </a:cxn>
                            <a:cxn ang="0">
                              <a:pos x="1918" y="1420"/>
                            </a:cxn>
                            <a:cxn ang="0">
                              <a:pos x="1874" y="1366"/>
                            </a:cxn>
                            <a:cxn ang="0">
                              <a:pos x="1864" y="1366"/>
                            </a:cxn>
                            <a:cxn ang="0">
                              <a:pos x="1798" y="1334"/>
                            </a:cxn>
                            <a:cxn ang="0">
                              <a:pos x="1326" y="1280"/>
                            </a:cxn>
                            <a:cxn ang="0">
                              <a:pos x="1058" y="1050"/>
                            </a:cxn>
                            <a:cxn ang="0">
                              <a:pos x="1830" y="954"/>
                            </a:cxn>
                            <a:cxn ang="0">
                              <a:pos x="1138" y="972"/>
                            </a:cxn>
                            <a:cxn ang="0">
                              <a:pos x="1134" y="974"/>
                            </a:cxn>
                            <a:cxn ang="0">
                              <a:pos x="1052" y="974"/>
                            </a:cxn>
                            <a:cxn ang="0">
                              <a:pos x="508" y="498"/>
                            </a:cxn>
                            <a:cxn ang="0">
                              <a:pos x="1128" y="616"/>
                            </a:cxn>
                            <a:cxn ang="0">
                              <a:pos x="1128" y="618"/>
                            </a:cxn>
                            <a:cxn ang="0">
                              <a:pos x="1734" y="610"/>
                            </a:cxn>
                            <a:cxn ang="0">
                              <a:pos x="1726" y="604"/>
                            </a:cxn>
                            <a:cxn ang="0">
                              <a:pos x="1710" y="542"/>
                            </a:cxn>
                            <a:cxn ang="0">
                              <a:pos x="1726" y="604"/>
                            </a:cxn>
                            <a:cxn ang="0">
                              <a:pos x="1126" y="518"/>
                            </a:cxn>
                            <a:cxn ang="0">
                              <a:pos x="972" y="252"/>
                            </a:cxn>
                            <a:cxn ang="0">
                              <a:pos x="972" y="248"/>
                            </a:cxn>
                            <a:cxn ang="0">
                              <a:pos x="976" y="0"/>
                            </a:cxn>
                            <a:cxn ang="0">
                              <a:pos x="974" y="0"/>
                            </a:cxn>
                            <a:cxn ang="0">
                              <a:pos x="966" y="510"/>
                            </a:cxn>
                            <a:cxn ang="0">
                              <a:pos x="316" y="468"/>
                            </a:cxn>
                            <a:cxn ang="0">
                              <a:pos x="342" y="348"/>
                            </a:cxn>
                            <a:cxn ang="0">
                              <a:pos x="336" y="350"/>
                            </a:cxn>
                            <a:cxn ang="0">
                              <a:pos x="500" y="498"/>
                            </a:cxn>
                            <a:cxn ang="0">
                              <a:pos x="0" y="884"/>
                            </a:cxn>
                            <a:cxn ang="0">
                              <a:pos x="452" y="968"/>
                            </a:cxn>
                            <a:cxn ang="0">
                              <a:pos x="418" y="1672"/>
                            </a:cxn>
                            <a:cxn ang="0">
                              <a:pos x="1050" y="982"/>
                            </a:cxn>
                            <a:cxn ang="0">
                              <a:pos x="1030" y="1050"/>
                            </a:cxn>
                            <a:cxn ang="0">
                              <a:pos x="672" y="1602"/>
                            </a:cxn>
                            <a:cxn ang="0">
                              <a:pos x="674" y="1646"/>
                            </a:cxn>
                            <a:cxn ang="0">
                              <a:pos x="676" y="1610"/>
                            </a:cxn>
                          </a:cxnLst>
                          <a:rect l="0" t="0" r="r" b="b"/>
                          <a:pathLst>
                            <a:path w="1918" h="1672">
                              <a:moveTo>
                                <a:pt x="1046" y="1620"/>
                              </a:moveTo>
                              <a:lnTo>
                                <a:pt x="1038" y="1058"/>
                              </a:lnTo>
                              <a:lnTo>
                                <a:pt x="1308" y="1048"/>
                              </a:lnTo>
                              <a:lnTo>
                                <a:pt x="1320" y="1284"/>
                              </a:lnTo>
                              <a:lnTo>
                                <a:pt x="1528" y="1352"/>
                              </a:lnTo>
                              <a:lnTo>
                                <a:pt x="1796" y="1340"/>
                              </a:lnTo>
                              <a:lnTo>
                                <a:pt x="1906" y="1386"/>
                              </a:lnTo>
                              <a:lnTo>
                                <a:pt x="1910" y="1424"/>
                              </a:lnTo>
                              <a:lnTo>
                                <a:pt x="1910" y="1420"/>
                              </a:lnTo>
                              <a:lnTo>
                                <a:pt x="1918" y="1420"/>
                              </a:lnTo>
                              <a:lnTo>
                                <a:pt x="1914" y="1382"/>
                              </a:lnTo>
                              <a:lnTo>
                                <a:pt x="1874" y="1366"/>
                              </a:lnTo>
                              <a:lnTo>
                                <a:pt x="1874" y="1370"/>
                              </a:lnTo>
                              <a:lnTo>
                                <a:pt x="1864" y="1366"/>
                              </a:lnTo>
                              <a:lnTo>
                                <a:pt x="1864" y="1362"/>
                              </a:lnTo>
                              <a:lnTo>
                                <a:pt x="1798" y="1334"/>
                              </a:lnTo>
                              <a:lnTo>
                                <a:pt x="1528" y="1348"/>
                              </a:lnTo>
                              <a:lnTo>
                                <a:pt x="1326" y="1280"/>
                              </a:lnTo>
                              <a:lnTo>
                                <a:pt x="1312" y="1042"/>
                              </a:lnTo>
                              <a:lnTo>
                                <a:pt x="1058" y="1050"/>
                              </a:lnTo>
                              <a:lnTo>
                                <a:pt x="1056" y="982"/>
                              </a:lnTo>
                              <a:lnTo>
                                <a:pt x="1830" y="954"/>
                              </a:lnTo>
                              <a:lnTo>
                                <a:pt x="1828" y="948"/>
                              </a:lnTo>
                              <a:lnTo>
                                <a:pt x="1138" y="972"/>
                              </a:lnTo>
                              <a:lnTo>
                                <a:pt x="1138" y="974"/>
                              </a:lnTo>
                              <a:lnTo>
                                <a:pt x="1134" y="974"/>
                              </a:lnTo>
                              <a:lnTo>
                                <a:pt x="1134" y="972"/>
                              </a:lnTo>
                              <a:lnTo>
                                <a:pt x="1052" y="974"/>
                              </a:lnTo>
                              <a:lnTo>
                                <a:pt x="458" y="964"/>
                              </a:lnTo>
                              <a:lnTo>
                                <a:pt x="508" y="498"/>
                              </a:lnTo>
                              <a:lnTo>
                                <a:pt x="1120" y="524"/>
                              </a:lnTo>
                              <a:lnTo>
                                <a:pt x="1128" y="616"/>
                              </a:lnTo>
                              <a:lnTo>
                                <a:pt x="1128" y="616"/>
                              </a:lnTo>
                              <a:lnTo>
                                <a:pt x="1128" y="618"/>
                              </a:lnTo>
                              <a:lnTo>
                                <a:pt x="1736" y="610"/>
                              </a:lnTo>
                              <a:lnTo>
                                <a:pt x="1734" y="610"/>
                              </a:lnTo>
                              <a:lnTo>
                                <a:pt x="1726" y="610"/>
                              </a:lnTo>
                              <a:lnTo>
                                <a:pt x="1726" y="604"/>
                              </a:lnTo>
                              <a:lnTo>
                                <a:pt x="1732" y="604"/>
                              </a:lnTo>
                              <a:lnTo>
                                <a:pt x="1710" y="542"/>
                              </a:lnTo>
                              <a:lnTo>
                                <a:pt x="1704" y="542"/>
                              </a:lnTo>
                              <a:lnTo>
                                <a:pt x="1726" y="604"/>
                              </a:lnTo>
                              <a:lnTo>
                                <a:pt x="1132" y="612"/>
                              </a:lnTo>
                              <a:lnTo>
                                <a:pt x="1126" y="518"/>
                              </a:lnTo>
                              <a:lnTo>
                                <a:pt x="968" y="514"/>
                              </a:lnTo>
                              <a:lnTo>
                                <a:pt x="972" y="252"/>
                              </a:lnTo>
                              <a:lnTo>
                                <a:pt x="972" y="252"/>
                              </a:lnTo>
                              <a:lnTo>
                                <a:pt x="972" y="248"/>
                              </a:lnTo>
                              <a:lnTo>
                                <a:pt x="972" y="248"/>
                              </a:lnTo>
                              <a:lnTo>
                                <a:pt x="976" y="0"/>
                              </a:lnTo>
                              <a:lnTo>
                                <a:pt x="974" y="0"/>
                              </a:lnTo>
                              <a:lnTo>
                                <a:pt x="974" y="0"/>
                              </a:lnTo>
                              <a:lnTo>
                                <a:pt x="972" y="0"/>
                              </a:lnTo>
                              <a:lnTo>
                                <a:pt x="966" y="510"/>
                              </a:lnTo>
                              <a:lnTo>
                                <a:pt x="508" y="496"/>
                              </a:lnTo>
                              <a:lnTo>
                                <a:pt x="316" y="468"/>
                              </a:lnTo>
                              <a:lnTo>
                                <a:pt x="344" y="348"/>
                              </a:lnTo>
                              <a:lnTo>
                                <a:pt x="342" y="348"/>
                              </a:lnTo>
                              <a:lnTo>
                                <a:pt x="342" y="352"/>
                              </a:lnTo>
                              <a:lnTo>
                                <a:pt x="336" y="350"/>
                              </a:lnTo>
                              <a:lnTo>
                                <a:pt x="312" y="472"/>
                              </a:lnTo>
                              <a:lnTo>
                                <a:pt x="500" y="498"/>
                              </a:lnTo>
                              <a:lnTo>
                                <a:pt x="452" y="964"/>
                              </a:lnTo>
                              <a:lnTo>
                                <a:pt x="0" y="884"/>
                              </a:lnTo>
                              <a:lnTo>
                                <a:pt x="0" y="888"/>
                              </a:lnTo>
                              <a:lnTo>
                                <a:pt x="452" y="968"/>
                              </a:lnTo>
                              <a:lnTo>
                                <a:pt x="410" y="1672"/>
                              </a:lnTo>
                              <a:lnTo>
                                <a:pt x="418" y="1672"/>
                              </a:lnTo>
                              <a:lnTo>
                                <a:pt x="458" y="968"/>
                              </a:lnTo>
                              <a:lnTo>
                                <a:pt x="1050" y="982"/>
                              </a:lnTo>
                              <a:lnTo>
                                <a:pt x="1050" y="1050"/>
                              </a:lnTo>
                              <a:lnTo>
                                <a:pt x="1030" y="1050"/>
                              </a:lnTo>
                              <a:lnTo>
                                <a:pt x="1038" y="1610"/>
                              </a:lnTo>
                              <a:lnTo>
                                <a:pt x="672" y="1602"/>
                              </a:lnTo>
                              <a:lnTo>
                                <a:pt x="670" y="1642"/>
                              </a:lnTo>
                              <a:lnTo>
                                <a:pt x="674" y="1646"/>
                              </a:lnTo>
                              <a:lnTo>
                                <a:pt x="676" y="1648"/>
                              </a:lnTo>
                              <a:lnTo>
                                <a:pt x="676" y="1610"/>
                              </a:lnTo>
                              <a:lnTo>
                                <a:pt x="1046" y="162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80" name="Freeform 290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104" y="1481"/>
                          <a:ext cx="106" cy="39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2" y="136"/>
                            </a:cxn>
                            <a:cxn ang="0">
                              <a:pos x="8" y="0"/>
                            </a:cxn>
                            <a:cxn ang="0">
                              <a:pos x="0" y="2"/>
                            </a:cxn>
                            <a:cxn ang="0">
                              <a:pos x="4" y="140"/>
                            </a:cxn>
                            <a:cxn ang="0">
                              <a:pos x="98" y="394"/>
                            </a:cxn>
                            <a:cxn ang="0">
                              <a:pos x="106" y="394"/>
                            </a:cxn>
                            <a:cxn ang="0">
                              <a:pos x="12" y="136"/>
                            </a:cxn>
                          </a:cxnLst>
                          <a:rect l="0" t="0" r="r" b="b"/>
                          <a:pathLst>
                            <a:path w="106" h="394">
                              <a:moveTo>
                                <a:pt x="12" y="136"/>
                              </a:moveTo>
                              <a:lnTo>
                                <a:pt x="8" y="0"/>
                              </a:lnTo>
                              <a:lnTo>
                                <a:pt x="0" y="2"/>
                              </a:lnTo>
                              <a:lnTo>
                                <a:pt x="4" y="140"/>
                              </a:lnTo>
                              <a:lnTo>
                                <a:pt x="98" y="394"/>
                              </a:lnTo>
                              <a:lnTo>
                                <a:pt x="106" y="394"/>
                              </a:lnTo>
                              <a:lnTo>
                                <a:pt x="12" y="13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81" name="Freeform 290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014" y="847"/>
                          <a:ext cx="98" cy="63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98" y="626"/>
                            </a:cxn>
                            <a:cxn ang="0">
                              <a:pos x="92" y="448"/>
                            </a:cxn>
                            <a:cxn ang="0">
                              <a:pos x="62" y="410"/>
                            </a:cxn>
                            <a:cxn ang="0">
                              <a:pos x="80" y="378"/>
                            </a:cxn>
                            <a:cxn ang="0">
                              <a:pos x="6" y="2"/>
                            </a:cxn>
                            <a:cxn ang="0">
                              <a:pos x="0" y="0"/>
                            </a:cxn>
                            <a:cxn ang="0">
                              <a:pos x="74" y="378"/>
                            </a:cxn>
                            <a:cxn ang="0">
                              <a:pos x="54" y="410"/>
                            </a:cxn>
                            <a:cxn ang="0">
                              <a:pos x="84" y="448"/>
                            </a:cxn>
                            <a:cxn ang="0">
                              <a:pos x="90" y="634"/>
                            </a:cxn>
                            <a:cxn ang="0">
                              <a:pos x="90" y="626"/>
                            </a:cxn>
                            <a:cxn ang="0">
                              <a:pos x="98" y="626"/>
                            </a:cxn>
                          </a:cxnLst>
                          <a:rect l="0" t="0" r="r" b="b"/>
                          <a:pathLst>
                            <a:path w="98" h="634">
                              <a:moveTo>
                                <a:pt x="98" y="626"/>
                              </a:moveTo>
                              <a:lnTo>
                                <a:pt x="92" y="448"/>
                              </a:lnTo>
                              <a:lnTo>
                                <a:pt x="62" y="410"/>
                              </a:lnTo>
                              <a:lnTo>
                                <a:pt x="80" y="378"/>
                              </a:lnTo>
                              <a:lnTo>
                                <a:pt x="6" y="2"/>
                              </a:lnTo>
                              <a:lnTo>
                                <a:pt x="0" y="0"/>
                              </a:lnTo>
                              <a:lnTo>
                                <a:pt x="74" y="378"/>
                              </a:lnTo>
                              <a:lnTo>
                                <a:pt x="54" y="410"/>
                              </a:lnTo>
                              <a:lnTo>
                                <a:pt x="84" y="448"/>
                              </a:lnTo>
                              <a:lnTo>
                                <a:pt x="90" y="634"/>
                              </a:lnTo>
                              <a:lnTo>
                                <a:pt x="90" y="626"/>
                              </a:lnTo>
                              <a:lnTo>
                                <a:pt x="98" y="62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82" name="Rectangle 29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28" y="1951"/>
                          <a:ext cx="1" cy="2"/>
                        </a:xfrm>
                        <a:prstGeom prst="rect">
                          <a:avLst/>
                        </a:pr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83" name="Rectangle 29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34" y="2307"/>
                          <a:ext cx="4" cy="2"/>
                        </a:xfrm>
                        <a:prstGeom prst="rect">
                          <a:avLst/>
                        </a:pr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84" name="Freeform 290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202" y="1875"/>
                          <a:ext cx="8" cy="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2" y="2"/>
                            </a:cxn>
                            <a:cxn ang="0">
                              <a:pos x="8" y="2"/>
                            </a:cxn>
                            <a:cxn ang="0">
                              <a:pos x="8" y="0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8" h="2">
                              <a:moveTo>
                                <a:pt x="0" y="0"/>
                              </a:moveTo>
                              <a:lnTo>
                                <a:pt x="2" y="2"/>
                              </a:lnTo>
                              <a:lnTo>
                                <a:pt x="8" y="2"/>
                              </a:lnTo>
                              <a:lnTo>
                                <a:pt x="8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85" name="Freeform 290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836" y="1681"/>
                          <a:ext cx="6" cy="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4"/>
                            </a:cxn>
                            <a:cxn ang="0">
                              <a:pos x="6" y="6"/>
                            </a:cxn>
                            <a:cxn ang="0">
                              <a:pos x="6" y="2"/>
                            </a:cxn>
                            <a:cxn ang="0">
                              <a:pos x="0" y="0"/>
                            </a:cxn>
                            <a:cxn ang="0">
                              <a:pos x="0" y="4"/>
                            </a:cxn>
                          </a:cxnLst>
                          <a:rect l="0" t="0" r="r" b="b"/>
                          <a:pathLst>
                            <a:path w="6" h="6">
                              <a:moveTo>
                                <a:pt x="0" y="4"/>
                              </a:moveTo>
                              <a:lnTo>
                                <a:pt x="6" y="6"/>
                              </a:lnTo>
                              <a:lnTo>
                                <a:pt x="6" y="2"/>
                              </a:lnTo>
                              <a:lnTo>
                                <a:pt x="0" y="0"/>
                              </a:lnTo>
                              <a:lnTo>
                                <a:pt x="0" y="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86" name="Rectangle 29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72" y="1335"/>
                          <a:ext cx="2" cy="1"/>
                        </a:xfrm>
                        <a:prstGeom prst="rect">
                          <a:avLst/>
                        </a:pr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87" name="Freeform 290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496" y="2219"/>
                          <a:ext cx="4" cy="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0" y="2"/>
                            </a:cxn>
                            <a:cxn ang="0">
                              <a:pos x="4" y="4"/>
                            </a:cxn>
                            <a:cxn ang="0">
                              <a:pos x="4" y="0"/>
                            </a:cxn>
                            <a:cxn ang="0">
                              <a:pos x="0" y="0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4" h="4">
                              <a:moveTo>
                                <a:pt x="0" y="0"/>
                              </a:moveTo>
                              <a:lnTo>
                                <a:pt x="0" y="2"/>
                              </a:lnTo>
                              <a:lnTo>
                                <a:pt x="4" y="4"/>
                              </a:lnTo>
                              <a:lnTo>
                                <a:pt x="4" y="0"/>
                              </a:ln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88" name="Freeform 290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72" y="1581"/>
                          <a:ext cx="644" cy="6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44" y="62"/>
                            </a:cxn>
                            <a:cxn ang="0">
                              <a:pos x="642" y="54"/>
                            </a:cxn>
                            <a:cxn ang="0">
                              <a:pos x="474" y="0"/>
                            </a:cxn>
                            <a:cxn ang="0">
                              <a:pos x="0" y="2"/>
                            </a:cxn>
                            <a:cxn ang="0">
                              <a:pos x="0" y="6"/>
                            </a:cxn>
                            <a:cxn ang="0">
                              <a:pos x="474" y="4"/>
                            </a:cxn>
                            <a:cxn ang="0">
                              <a:pos x="644" y="62"/>
                            </a:cxn>
                          </a:cxnLst>
                          <a:rect l="0" t="0" r="r" b="b"/>
                          <a:pathLst>
                            <a:path w="644" h="62">
                              <a:moveTo>
                                <a:pt x="644" y="62"/>
                              </a:moveTo>
                              <a:lnTo>
                                <a:pt x="642" y="54"/>
                              </a:lnTo>
                              <a:lnTo>
                                <a:pt x="474" y="0"/>
                              </a:lnTo>
                              <a:lnTo>
                                <a:pt x="0" y="2"/>
                              </a:lnTo>
                              <a:lnTo>
                                <a:pt x="0" y="6"/>
                              </a:lnTo>
                              <a:lnTo>
                                <a:pt x="474" y="4"/>
                              </a:lnTo>
                              <a:lnTo>
                                <a:pt x="644" y="6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89" name="Rectangle 29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72" y="1583"/>
                          <a:ext cx="1" cy="4"/>
                        </a:xfrm>
                        <a:prstGeom prst="rect">
                          <a:avLst/>
                        </a:pr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90" name="Freeform 291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896" y="1623"/>
                          <a:ext cx="4" cy="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" y="4"/>
                            </a:cxn>
                            <a:cxn ang="0">
                              <a:pos x="4" y="4"/>
                            </a:cxn>
                            <a:cxn ang="0">
                              <a:pos x="0" y="0"/>
                            </a:cxn>
                            <a:cxn ang="0">
                              <a:pos x="0" y="4"/>
                            </a:cxn>
                            <a:cxn ang="0">
                              <a:pos x="2" y="6"/>
                            </a:cxn>
                            <a:cxn ang="0">
                              <a:pos x="4" y="4"/>
                            </a:cxn>
                          </a:cxnLst>
                          <a:rect l="0" t="0" r="r" b="b"/>
                          <a:pathLst>
                            <a:path w="4" h="6">
                              <a:moveTo>
                                <a:pt x="4" y="4"/>
                              </a:moveTo>
                              <a:lnTo>
                                <a:pt x="4" y="4"/>
                              </a:lnTo>
                              <a:lnTo>
                                <a:pt x="0" y="0"/>
                              </a:lnTo>
                              <a:lnTo>
                                <a:pt x="0" y="4"/>
                              </a:lnTo>
                              <a:lnTo>
                                <a:pt x="2" y="6"/>
                              </a:lnTo>
                              <a:lnTo>
                                <a:pt x="4" y="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91" name="Freeform 291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440" y="1043"/>
                          <a:ext cx="6" cy="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" y="0"/>
                            </a:cxn>
                            <a:cxn ang="0">
                              <a:pos x="0" y="4"/>
                            </a:cxn>
                            <a:cxn ang="0">
                              <a:pos x="0" y="6"/>
                            </a:cxn>
                            <a:cxn ang="0">
                              <a:pos x="4" y="6"/>
                            </a:cxn>
                            <a:cxn ang="0">
                              <a:pos x="6" y="0"/>
                            </a:cxn>
                          </a:cxnLst>
                          <a:rect l="0" t="0" r="r" b="b"/>
                          <a:pathLst>
                            <a:path w="6" h="6">
                              <a:moveTo>
                                <a:pt x="6" y="0"/>
                              </a:moveTo>
                              <a:lnTo>
                                <a:pt x="0" y="4"/>
                              </a:lnTo>
                              <a:lnTo>
                                <a:pt x="0" y="6"/>
                              </a:lnTo>
                              <a:lnTo>
                                <a:pt x="4" y="6"/>
                              </a:lnTo>
                              <a:lnTo>
                                <a:pt x="6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92" name="Freeform 291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362" y="1049"/>
                          <a:ext cx="576" cy="118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130"/>
                            </a:cxn>
                            <a:cxn ang="0">
                              <a:pos x="30" y="268"/>
                            </a:cxn>
                            <a:cxn ang="0">
                              <a:pos x="168" y="352"/>
                            </a:cxn>
                            <a:cxn ang="0">
                              <a:pos x="178" y="410"/>
                            </a:cxn>
                            <a:cxn ang="0">
                              <a:pos x="194" y="484"/>
                            </a:cxn>
                            <a:cxn ang="0">
                              <a:pos x="266" y="554"/>
                            </a:cxn>
                            <a:cxn ang="0">
                              <a:pos x="274" y="610"/>
                            </a:cxn>
                            <a:cxn ang="0">
                              <a:pos x="214" y="676"/>
                            </a:cxn>
                            <a:cxn ang="0">
                              <a:pos x="234" y="716"/>
                            </a:cxn>
                            <a:cxn ang="0">
                              <a:pos x="194" y="786"/>
                            </a:cxn>
                            <a:cxn ang="0">
                              <a:pos x="194" y="816"/>
                            </a:cxn>
                            <a:cxn ang="0">
                              <a:pos x="196" y="816"/>
                            </a:cxn>
                            <a:cxn ang="0">
                              <a:pos x="196" y="820"/>
                            </a:cxn>
                            <a:cxn ang="0">
                              <a:pos x="194" y="820"/>
                            </a:cxn>
                            <a:cxn ang="0">
                              <a:pos x="194" y="834"/>
                            </a:cxn>
                            <a:cxn ang="0">
                              <a:pos x="292" y="960"/>
                            </a:cxn>
                            <a:cxn ang="0">
                              <a:pos x="324" y="960"/>
                            </a:cxn>
                            <a:cxn ang="0">
                              <a:pos x="324" y="1040"/>
                            </a:cxn>
                            <a:cxn ang="0">
                              <a:pos x="404" y="1098"/>
                            </a:cxn>
                            <a:cxn ang="0">
                              <a:pos x="434" y="1180"/>
                            </a:cxn>
                            <a:cxn ang="0">
                              <a:pos x="456" y="1136"/>
                            </a:cxn>
                            <a:cxn ang="0">
                              <a:pos x="506" y="1162"/>
                            </a:cxn>
                            <a:cxn ang="0">
                              <a:pos x="548" y="1106"/>
                            </a:cxn>
                            <a:cxn ang="0">
                              <a:pos x="560" y="1024"/>
                            </a:cxn>
                            <a:cxn ang="0">
                              <a:pos x="576" y="942"/>
                            </a:cxn>
                            <a:cxn ang="0">
                              <a:pos x="538" y="578"/>
                            </a:cxn>
                            <a:cxn ang="0">
                              <a:pos x="536" y="580"/>
                            </a:cxn>
                            <a:cxn ang="0">
                              <a:pos x="534" y="578"/>
                            </a:cxn>
                            <a:cxn ang="0">
                              <a:pos x="574" y="942"/>
                            </a:cxn>
                            <a:cxn ang="0">
                              <a:pos x="554" y="1024"/>
                            </a:cxn>
                            <a:cxn ang="0">
                              <a:pos x="546" y="1106"/>
                            </a:cxn>
                            <a:cxn ang="0">
                              <a:pos x="506" y="1158"/>
                            </a:cxn>
                            <a:cxn ang="0">
                              <a:pos x="456" y="1130"/>
                            </a:cxn>
                            <a:cxn ang="0">
                              <a:pos x="434" y="1172"/>
                            </a:cxn>
                            <a:cxn ang="0">
                              <a:pos x="406" y="1094"/>
                            </a:cxn>
                            <a:cxn ang="0">
                              <a:pos x="328" y="1040"/>
                            </a:cxn>
                            <a:cxn ang="0">
                              <a:pos x="328" y="956"/>
                            </a:cxn>
                            <a:cxn ang="0">
                              <a:pos x="294" y="956"/>
                            </a:cxn>
                            <a:cxn ang="0">
                              <a:pos x="198" y="834"/>
                            </a:cxn>
                            <a:cxn ang="0">
                              <a:pos x="198" y="786"/>
                            </a:cxn>
                            <a:cxn ang="0">
                              <a:pos x="240" y="716"/>
                            </a:cxn>
                            <a:cxn ang="0">
                              <a:pos x="220" y="676"/>
                            </a:cxn>
                            <a:cxn ang="0">
                              <a:pos x="276" y="610"/>
                            </a:cxn>
                            <a:cxn ang="0">
                              <a:pos x="268" y="550"/>
                            </a:cxn>
                            <a:cxn ang="0">
                              <a:pos x="198" y="484"/>
                            </a:cxn>
                            <a:cxn ang="0">
                              <a:pos x="170" y="350"/>
                            </a:cxn>
                            <a:cxn ang="0">
                              <a:pos x="32" y="268"/>
                            </a:cxn>
                            <a:cxn ang="0">
                              <a:pos x="4" y="134"/>
                            </a:cxn>
                            <a:cxn ang="0">
                              <a:pos x="40" y="92"/>
                            </a:cxn>
                            <a:cxn ang="0">
                              <a:pos x="82" y="0"/>
                            </a:cxn>
                            <a:cxn ang="0">
                              <a:pos x="78" y="0"/>
                            </a:cxn>
                            <a:cxn ang="0">
                              <a:pos x="40" y="88"/>
                            </a:cxn>
                            <a:cxn ang="0">
                              <a:pos x="0" y="130"/>
                            </a:cxn>
                          </a:cxnLst>
                          <a:rect l="0" t="0" r="r" b="b"/>
                          <a:pathLst>
                            <a:path w="576" h="1180">
                              <a:moveTo>
                                <a:pt x="0" y="130"/>
                              </a:moveTo>
                              <a:lnTo>
                                <a:pt x="30" y="268"/>
                              </a:lnTo>
                              <a:lnTo>
                                <a:pt x="168" y="352"/>
                              </a:lnTo>
                              <a:lnTo>
                                <a:pt x="178" y="410"/>
                              </a:lnTo>
                              <a:lnTo>
                                <a:pt x="194" y="484"/>
                              </a:lnTo>
                              <a:lnTo>
                                <a:pt x="266" y="554"/>
                              </a:lnTo>
                              <a:lnTo>
                                <a:pt x="274" y="610"/>
                              </a:lnTo>
                              <a:lnTo>
                                <a:pt x="214" y="676"/>
                              </a:lnTo>
                              <a:lnTo>
                                <a:pt x="234" y="716"/>
                              </a:lnTo>
                              <a:lnTo>
                                <a:pt x="194" y="786"/>
                              </a:lnTo>
                              <a:lnTo>
                                <a:pt x="194" y="816"/>
                              </a:lnTo>
                              <a:lnTo>
                                <a:pt x="196" y="816"/>
                              </a:lnTo>
                              <a:lnTo>
                                <a:pt x="196" y="820"/>
                              </a:lnTo>
                              <a:lnTo>
                                <a:pt x="194" y="820"/>
                              </a:lnTo>
                              <a:lnTo>
                                <a:pt x="194" y="834"/>
                              </a:lnTo>
                              <a:lnTo>
                                <a:pt x="292" y="960"/>
                              </a:lnTo>
                              <a:lnTo>
                                <a:pt x="324" y="960"/>
                              </a:lnTo>
                              <a:lnTo>
                                <a:pt x="324" y="1040"/>
                              </a:lnTo>
                              <a:lnTo>
                                <a:pt x="404" y="1098"/>
                              </a:lnTo>
                              <a:lnTo>
                                <a:pt x="434" y="1180"/>
                              </a:lnTo>
                              <a:lnTo>
                                <a:pt x="456" y="1136"/>
                              </a:lnTo>
                              <a:lnTo>
                                <a:pt x="506" y="1162"/>
                              </a:lnTo>
                              <a:lnTo>
                                <a:pt x="548" y="1106"/>
                              </a:lnTo>
                              <a:lnTo>
                                <a:pt x="560" y="1024"/>
                              </a:lnTo>
                              <a:lnTo>
                                <a:pt x="576" y="942"/>
                              </a:lnTo>
                              <a:lnTo>
                                <a:pt x="538" y="578"/>
                              </a:lnTo>
                              <a:lnTo>
                                <a:pt x="536" y="580"/>
                              </a:lnTo>
                              <a:lnTo>
                                <a:pt x="534" y="578"/>
                              </a:lnTo>
                              <a:lnTo>
                                <a:pt x="574" y="942"/>
                              </a:lnTo>
                              <a:lnTo>
                                <a:pt x="554" y="1024"/>
                              </a:lnTo>
                              <a:lnTo>
                                <a:pt x="546" y="1106"/>
                              </a:lnTo>
                              <a:lnTo>
                                <a:pt x="506" y="1158"/>
                              </a:lnTo>
                              <a:lnTo>
                                <a:pt x="456" y="1130"/>
                              </a:lnTo>
                              <a:lnTo>
                                <a:pt x="434" y="1172"/>
                              </a:lnTo>
                              <a:lnTo>
                                <a:pt x="406" y="1094"/>
                              </a:lnTo>
                              <a:lnTo>
                                <a:pt x="328" y="1040"/>
                              </a:lnTo>
                              <a:lnTo>
                                <a:pt x="328" y="956"/>
                              </a:lnTo>
                              <a:lnTo>
                                <a:pt x="294" y="956"/>
                              </a:lnTo>
                              <a:lnTo>
                                <a:pt x="198" y="834"/>
                              </a:lnTo>
                              <a:lnTo>
                                <a:pt x="198" y="786"/>
                              </a:lnTo>
                              <a:lnTo>
                                <a:pt x="240" y="716"/>
                              </a:lnTo>
                              <a:lnTo>
                                <a:pt x="220" y="676"/>
                              </a:lnTo>
                              <a:lnTo>
                                <a:pt x="276" y="610"/>
                              </a:lnTo>
                              <a:lnTo>
                                <a:pt x="268" y="550"/>
                              </a:lnTo>
                              <a:lnTo>
                                <a:pt x="198" y="484"/>
                              </a:lnTo>
                              <a:lnTo>
                                <a:pt x="170" y="350"/>
                              </a:lnTo>
                              <a:lnTo>
                                <a:pt x="32" y="268"/>
                              </a:lnTo>
                              <a:lnTo>
                                <a:pt x="4" y="134"/>
                              </a:lnTo>
                              <a:lnTo>
                                <a:pt x="40" y="92"/>
                              </a:lnTo>
                              <a:lnTo>
                                <a:pt x="82" y="0"/>
                              </a:lnTo>
                              <a:lnTo>
                                <a:pt x="78" y="0"/>
                              </a:lnTo>
                              <a:lnTo>
                                <a:pt x="40" y="88"/>
                              </a:lnTo>
                              <a:lnTo>
                                <a:pt x="0" y="13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93" name="Rectangle 29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56" y="1865"/>
                          <a:ext cx="2" cy="4"/>
                        </a:xfrm>
                        <a:prstGeom prst="rect">
                          <a:avLst/>
                        </a:pr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94" name="Freeform 291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112" y="1457"/>
                          <a:ext cx="428" cy="2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28" y="6"/>
                            </a:cxn>
                            <a:cxn ang="0">
                              <a:pos x="426" y="0"/>
                            </a:cxn>
                            <a:cxn ang="0">
                              <a:pos x="0" y="16"/>
                            </a:cxn>
                            <a:cxn ang="0">
                              <a:pos x="0" y="24"/>
                            </a:cxn>
                            <a:cxn ang="0">
                              <a:pos x="428" y="6"/>
                            </a:cxn>
                          </a:cxnLst>
                          <a:rect l="0" t="0" r="r" b="b"/>
                          <a:pathLst>
                            <a:path w="428" h="24">
                              <a:moveTo>
                                <a:pt x="428" y="6"/>
                              </a:moveTo>
                              <a:lnTo>
                                <a:pt x="426" y="0"/>
                              </a:lnTo>
                              <a:lnTo>
                                <a:pt x="0" y="16"/>
                              </a:lnTo>
                              <a:lnTo>
                                <a:pt x="0" y="24"/>
                              </a:lnTo>
                              <a:lnTo>
                                <a:pt x="428" y="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95" name="Freeform 291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104" y="1481"/>
                          <a:ext cx="1" cy="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2"/>
                            </a:cxn>
                            <a:cxn ang="0">
                              <a:pos x="0" y="2"/>
                            </a:cxn>
                            <a:cxn ang="0">
                              <a:pos x="0" y="0"/>
                            </a:cxn>
                            <a:cxn ang="0">
                              <a:pos x="0" y="2"/>
                            </a:cxn>
                          </a:cxnLst>
                          <a:rect l="0" t="0" r="r" b="b"/>
                          <a:pathLst>
                            <a:path h="2">
                              <a:moveTo>
                                <a:pt x="0" y="2"/>
                              </a:moveTo>
                              <a:lnTo>
                                <a:pt x="0" y="2"/>
                              </a:lnTo>
                              <a:lnTo>
                                <a:pt x="0" y="0"/>
                              </a:lnTo>
                              <a:lnTo>
                                <a:pt x="0" y="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96" name="Freeform 291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104" y="1473"/>
                          <a:ext cx="8" cy="1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8" y="0"/>
                            </a:cxn>
                            <a:cxn ang="0">
                              <a:pos x="0" y="0"/>
                            </a:cxn>
                            <a:cxn ang="0">
                              <a:pos x="0" y="8"/>
                            </a:cxn>
                            <a:cxn ang="0">
                              <a:pos x="0" y="10"/>
                            </a:cxn>
                            <a:cxn ang="0">
                              <a:pos x="8" y="8"/>
                            </a:cxn>
                            <a:cxn ang="0">
                              <a:pos x="8" y="0"/>
                            </a:cxn>
                          </a:cxnLst>
                          <a:rect l="0" t="0" r="r" b="b"/>
                          <a:pathLst>
                            <a:path w="8" h="10">
                              <a:moveTo>
                                <a:pt x="8" y="0"/>
                              </a:moveTo>
                              <a:lnTo>
                                <a:pt x="0" y="0"/>
                              </a:lnTo>
                              <a:lnTo>
                                <a:pt x="0" y="8"/>
                              </a:lnTo>
                              <a:lnTo>
                                <a:pt x="0" y="10"/>
                              </a:lnTo>
                              <a:lnTo>
                                <a:pt x="8" y="8"/>
                              </a:lnTo>
                              <a:lnTo>
                                <a:pt x="8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97" name="Freeform 291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74" y="1229"/>
                          <a:ext cx="612" cy="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12" y="0"/>
                            </a:cxn>
                            <a:cxn ang="0">
                              <a:pos x="0" y="2"/>
                            </a:cxn>
                            <a:cxn ang="0">
                              <a:pos x="0" y="6"/>
                            </a:cxn>
                            <a:cxn ang="0">
                              <a:pos x="610" y="4"/>
                            </a:cxn>
                            <a:cxn ang="0">
                              <a:pos x="612" y="0"/>
                            </a:cxn>
                          </a:cxnLst>
                          <a:rect l="0" t="0" r="r" b="b"/>
                          <a:pathLst>
                            <a:path w="612" h="6">
                              <a:moveTo>
                                <a:pt x="612" y="0"/>
                              </a:moveTo>
                              <a:lnTo>
                                <a:pt x="0" y="2"/>
                              </a:lnTo>
                              <a:lnTo>
                                <a:pt x="0" y="6"/>
                              </a:lnTo>
                              <a:lnTo>
                                <a:pt x="610" y="4"/>
                              </a:lnTo>
                              <a:lnTo>
                                <a:pt x="612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98" name="Rectangle 29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72" y="1231"/>
                          <a:ext cx="2" cy="4"/>
                        </a:xfrm>
                        <a:prstGeom prst="rect">
                          <a:avLst/>
                        </a:pr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99" name="Freeform 292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808" y="1181"/>
                          <a:ext cx="14" cy="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" y="4"/>
                            </a:cxn>
                            <a:cxn ang="0">
                              <a:pos x="14" y="4"/>
                            </a:cxn>
                            <a:cxn ang="0">
                              <a:pos x="4" y="0"/>
                            </a:cxn>
                            <a:cxn ang="0">
                              <a:pos x="0" y="0"/>
                            </a:cxn>
                            <a:cxn ang="0">
                              <a:pos x="0" y="4"/>
                            </a:cxn>
                            <a:cxn ang="0">
                              <a:pos x="4" y="4"/>
                            </a:cxn>
                          </a:cxnLst>
                          <a:rect l="0" t="0" r="r" b="b"/>
                          <a:pathLst>
                            <a:path w="14" h="4">
                              <a:moveTo>
                                <a:pt x="4" y="4"/>
                              </a:moveTo>
                              <a:lnTo>
                                <a:pt x="14" y="4"/>
                              </a:lnTo>
                              <a:lnTo>
                                <a:pt x="4" y="0"/>
                              </a:lnTo>
                              <a:lnTo>
                                <a:pt x="0" y="0"/>
                              </a:lnTo>
                              <a:lnTo>
                                <a:pt x="0" y="4"/>
                              </a:lnTo>
                              <a:lnTo>
                                <a:pt x="4" y="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00" name="Freeform 292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540" y="1063"/>
                          <a:ext cx="272" cy="12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30" y="84"/>
                            </a:cxn>
                            <a:cxn ang="0">
                              <a:pos x="240" y="122"/>
                            </a:cxn>
                            <a:cxn ang="0">
                              <a:pos x="272" y="122"/>
                            </a:cxn>
                            <a:cxn ang="0">
                              <a:pos x="268" y="122"/>
                            </a:cxn>
                            <a:cxn ang="0">
                              <a:pos x="268" y="118"/>
                            </a:cxn>
                            <a:cxn ang="0">
                              <a:pos x="242" y="118"/>
                            </a:cxn>
                            <a:cxn ang="0">
                              <a:pos x="236" y="80"/>
                            </a:cxn>
                            <a:cxn ang="0">
                              <a:pos x="24" y="52"/>
                            </a:cxn>
                            <a:cxn ang="0">
                              <a:pos x="6" y="0"/>
                            </a:cxn>
                            <a:cxn ang="0">
                              <a:pos x="0" y="0"/>
                            </a:cxn>
                            <a:cxn ang="0">
                              <a:pos x="22" y="58"/>
                            </a:cxn>
                            <a:cxn ang="0">
                              <a:pos x="230" y="84"/>
                            </a:cxn>
                          </a:cxnLst>
                          <a:rect l="0" t="0" r="r" b="b"/>
                          <a:pathLst>
                            <a:path w="272" h="122">
                              <a:moveTo>
                                <a:pt x="230" y="84"/>
                              </a:moveTo>
                              <a:lnTo>
                                <a:pt x="240" y="122"/>
                              </a:lnTo>
                              <a:lnTo>
                                <a:pt x="272" y="122"/>
                              </a:lnTo>
                              <a:lnTo>
                                <a:pt x="268" y="122"/>
                              </a:lnTo>
                              <a:lnTo>
                                <a:pt x="268" y="118"/>
                              </a:lnTo>
                              <a:lnTo>
                                <a:pt x="242" y="118"/>
                              </a:lnTo>
                              <a:lnTo>
                                <a:pt x="236" y="80"/>
                              </a:lnTo>
                              <a:lnTo>
                                <a:pt x="24" y="52"/>
                              </a:lnTo>
                              <a:lnTo>
                                <a:pt x="6" y="0"/>
                              </a:lnTo>
                              <a:lnTo>
                                <a:pt x="0" y="0"/>
                              </a:lnTo>
                              <a:lnTo>
                                <a:pt x="22" y="58"/>
                              </a:lnTo>
                              <a:lnTo>
                                <a:pt x="230" y="8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01" name="Freeform 292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232" y="1939"/>
                          <a:ext cx="142" cy="76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8" y="66"/>
                            </a:cxn>
                            <a:cxn ang="0">
                              <a:pos x="46" y="0"/>
                            </a:cxn>
                            <a:cxn ang="0">
                              <a:pos x="0" y="0"/>
                            </a:cxn>
                            <a:cxn ang="0">
                              <a:pos x="2" y="6"/>
                            </a:cxn>
                            <a:cxn ang="0">
                              <a:pos x="38" y="6"/>
                            </a:cxn>
                            <a:cxn ang="0">
                              <a:pos x="22" y="68"/>
                            </a:cxn>
                            <a:cxn ang="0">
                              <a:pos x="76" y="96"/>
                            </a:cxn>
                            <a:cxn ang="0">
                              <a:pos x="96" y="344"/>
                            </a:cxn>
                            <a:cxn ang="0">
                              <a:pos x="102" y="344"/>
                            </a:cxn>
                            <a:cxn ang="0">
                              <a:pos x="100" y="350"/>
                            </a:cxn>
                            <a:cxn ang="0">
                              <a:pos x="98" y="350"/>
                            </a:cxn>
                            <a:cxn ang="0">
                              <a:pos x="132" y="758"/>
                            </a:cxn>
                            <a:cxn ang="0">
                              <a:pos x="142" y="762"/>
                            </a:cxn>
                            <a:cxn ang="0">
                              <a:pos x="110" y="404"/>
                            </a:cxn>
                            <a:cxn ang="0">
                              <a:pos x="106" y="404"/>
                            </a:cxn>
                            <a:cxn ang="0">
                              <a:pos x="106" y="400"/>
                            </a:cxn>
                            <a:cxn ang="0">
                              <a:pos x="110" y="400"/>
                            </a:cxn>
                            <a:cxn ang="0">
                              <a:pos x="82" y="90"/>
                            </a:cxn>
                            <a:cxn ang="0">
                              <a:pos x="28" y="66"/>
                            </a:cxn>
                          </a:cxnLst>
                          <a:rect l="0" t="0" r="r" b="b"/>
                          <a:pathLst>
                            <a:path w="142" h="762">
                              <a:moveTo>
                                <a:pt x="28" y="66"/>
                              </a:moveTo>
                              <a:lnTo>
                                <a:pt x="46" y="0"/>
                              </a:lnTo>
                              <a:lnTo>
                                <a:pt x="0" y="0"/>
                              </a:lnTo>
                              <a:lnTo>
                                <a:pt x="2" y="6"/>
                              </a:lnTo>
                              <a:lnTo>
                                <a:pt x="38" y="6"/>
                              </a:lnTo>
                              <a:lnTo>
                                <a:pt x="22" y="68"/>
                              </a:lnTo>
                              <a:lnTo>
                                <a:pt x="76" y="96"/>
                              </a:lnTo>
                              <a:lnTo>
                                <a:pt x="96" y="344"/>
                              </a:lnTo>
                              <a:lnTo>
                                <a:pt x="102" y="344"/>
                              </a:lnTo>
                              <a:lnTo>
                                <a:pt x="100" y="350"/>
                              </a:lnTo>
                              <a:lnTo>
                                <a:pt x="98" y="350"/>
                              </a:lnTo>
                              <a:lnTo>
                                <a:pt x="132" y="758"/>
                              </a:lnTo>
                              <a:lnTo>
                                <a:pt x="142" y="762"/>
                              </a:lnTo>
                              <a:lnTo>
                                <a:pt x="110" y="404"/>
                              </a:lnTo>
                              <a:lnTo>
                                <a:pt x="106" y="404"/>
                              </a:lnTo>
                              <a:lnTo>
                                <a:pt x="106" y="400"/>
                              </a:lnTo>
                              <a:lnTo>
                                <a:pt x="110" y="400"/>
                              </a:lnTo>
                              <a:lnTo>
                                <a:pt x="82" y="90"/>
                              </a:lnTo>
                              <a:lnTo>
                                <a:pt x="28" y="6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02" name="Freeform 292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364" y="2697"/>
                          <a:ext cx="10" cy="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4"/>
                            </a:cxn>
                            <a:cxn ang="0">
                              <a:pos x="10" y="8"/>
                            </a:cxn>
                            <a:cxn ang="0">
                              <a:pos x="10" y="4"/>
                            </a:cxn>
                            <a:cxn ang="0">
                              <a:pos x="0" y="0"/>
                            </a:cxn>
                            <a:cxn ang="0">
                              <a:pos x="0" y="4"/>
                            </a:cxn>
                          </a:cxnLst>
                          <a:rect l="0" t="0" r="r" b="b"/>
                          <a:pathLst>
                            <a:path w="10" h="8">
                              <a:moveTo>
                                <a:pt x="0" y="4"/>
                              </a:moveTo>
                              <a:lnTo>
                                <a:pt x="10" y="8"/>
                              </a:lnTo>
                              <a:lnTo>
                                <a:pt x="10" y="4"/>
                              </a:lnTo>
                              <a:lnTo>
                                <a:pt x="0" y="0"/>
                              </a:lnTo>
                              <a:lnTo>
                                <a:pt x="0" y="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03" name="Freeform 292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328" y="2283"/>
                          <a:ext cx="6" cy="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" y="0"/>
                            </a:cxn>
                            <a:cxn ang="0">
                              <a:pos x="0" y="0"/>
                            </a:cxn>
                            <a:cxn ang="0">
                              <a:pos x="2" y="6"/>
                            </a:cxn>
                            <a:cxn ang="0">
                              <a:pos x="4" y="6"/>
                            </a:cxn>
                            <a:cxn ang="0">
                              <a:pos x="6" y="0"/>
                            </a:cxn>
                          </a:cxnLst>
                          <a:rect l="0" t="0" r="r" b="b"/>
                          <a:pathLst>
                            <a:path w="6" h="6">
                              <a:moveTo>
                                <a:pt x="6" y="0"/>
                              </a:moveTo>
                              <a:lnTo>
                                <a:pt x="0" y="0"/>
                              </a:lnTo>
                              <a:lnTo>
                                <a:pt x="2" y="6"/>
                              </a:lnTo>
                              <a:lnTo>
                                <a:pt x="4" y="6"/>
                              </a:lnTo>
                              <a:lnTo>
                                <a:pt x="6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04" name="Freeform 292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226" y="1939"/>
                          <a:ext cx="8" cy="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0" y="6"/>
                            </a:cxn>
                            <a:cxn ang="0">
                              <a:pos x="8" y="6"/>
                            </a:cxn>
                            <a:cxn ang="0">
                              <a:pos x="6" y="0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8" h="6">
                              <a:moveTo>
                                <a:pt x="0" y="0"/>
                              </a:moveTo>
                              <a:lnTo>
                                <a:pt x="0" y="6"/>
                              </a:lnTo>
                              <a:lnTo>
                                <a:pt x="8" y="6"/>
                              </a:lnTo>
                              <a:lnTo>
                                <a:pt x="6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05" name="Freeform 292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076" y="1971"/>
                          <a:ext cx="4" cy="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" y="4"/>
                            </a:cxn>
                            <a:cxn ang="0">
                              <a:pos x="2" y="0"/>
                            </a:cxn>
                            <a:cxn ang="0">
                              <a:pos x="0" y="0"/>
                            </a:cxn>
                            <a:cxn ang="0">
                              <a:pos x="2" y="4"/>
                            </a:cxn>
                            <a:cxn ang="0">
                              <a:pos x="4" y="4"/>
                            </a:cxn>
                          </a:cxnLst>
                          <a:rect l="0" t="0" r="r" b="b"/>
                          <a:pathLst>
                            <a:path w="4" h="4">
                              <a:moveTo>
                                <a:pt x="4" y="4"/>
                              </a:moveTo>
                              <a:lnTo>
                                <a:pt x="2" y="0"/>
                              </a:lnTo>
                              <a:lnTo>
                                <a:pt x="0" y="0"/>
                              </a:lnTo>
                              <a:lnTo>
                                <a:pt x="2" y="4"/>
                              </a:lnTo>
                              <a:lnTo>
                                <a:pt x="4" y="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06" name="Freeform 292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342" y="1971"/>
                          <a:ext cx="1736" cy="41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024" y="202"/>
                            </a:cxn>
                            <a:cxn ang="0">
                              <a:pos x="1022" y="206"/>
                            </a:cxn>
                            <a:cxn ang="0">
                              <a:pos x="1014" y="210"/>
                            </a:cxn>
                            <a:cxn ang="0">
                              <a:pos x="1018" y="204"/>
                            </a:cxn>
                            <a:cxn ang="0">
                              <a:pos x="756" y="258"/>
                            </a:cxn>
                            <a:cxn ang="0">
                              <a:pos x="476" y="304"/>
                            </a:cxn>
                            <a:cxn ang="0">
                              <a:pos x="454" y="308"/>
                            </a:cxn>
                            <a:cxn ang="0">
                              <a:pos x="454" y="402"/>
                            </a:cxn>
                            <a:cxn ang="0">
                              <a:pos x="374" y="408"/>
                            </a:cxn>
                            <a:cxn ang="0">
                              <a:pos x="390" y="360"/>
                            </a:cxn>
                            <a:cxn ang="0">
                              <a:pos x="0" y="368"/>
                            </a:cxn>
                            <a:cxn ang="0">
                              <a:pos x="0" y="372"/>
                            </a:cxn>
                            <a:cxn ang="0">
                              <a:pos x="384" y="364"/>
                            </a:cxn>
                            <a:cxn ang="0">
                              <a:pos x="366" y="412"/>
                            </a:cxn>
                            <a:cxn ang="0">
                              <a:pos x="450" y="406"/>
                            </a:cxn>
                            <a:cxn ang="0">
                              <a:pos x="450" y="404"/>
                            </a:cxn>
                            <a:cxn ang="0">
                              <a:pos x="454" y="404"/>
                            </a:cxn>
                            <a:cxn ang="0">
                              <a:pos x="454" y="406"/>
                            </a:cxn>
                            <a:cxn ang="0">
                              <a:pos x="456" y="406"/>
                            </a:cxn>
                            <a:cxn ang="0">
                              <a:pos x="456" y="310"/>
                            </a:cxn>
                            <a:cxn ang="0">
                              <a:pos x="478" y="310"/>
                            </a:cxn>
                            <a:cxn ang="0">
                              <a:pos x="756" y="264"/>
                            </a:cxn>
                            <a:cxn ang="0">
                              <a:pos x="1186" y="176"/>
                            </a:cxn>
                            <a:cxn ang="0">
                              <a:pos x="1186" y="176"/>
                            </a:cxn>
                            <a:cxn ang="0">
                              <a:pos x="1188" y="174"/>
                            </a:cxn>
                            <a:cxn ang="0">
                              <a:pos x="1192" y="172"/>
                            </a:cxn>
                            <a:cxn ang="0">
                              <a:pos x="1190" y="174"/>
                            </a:cxn>
                            <a:cxn ang="0">
                              <a:pos x="1736" y="4"/>
                            </a:cxn>
                            <a:cxn ang="0">
                              <a:pos x="1734" y="0"/>
                            </a:cxn>
                            <a:cxn ang="0">
                              <a:pos x="1188" y="172"/>
                            </a:cxn>
                            <a:cxn ang="0">
                              <a:pos x="1024" y="202"/>
                            </a:cxn>
                          </a:cxnLst>
                          <a:rect l="0" t="0" r="r" b="b"/>
                          <a:pathLst>
                            <a:path w="1736" h="412">
                              <a:moveTo>
                                <a:pt x="1024" y="202"/>
                              </a:moveTo>
                              <a:lnTo>
                                <a:pt x="1022" y="206"/>
                              </a:lnTo>
                              <a:lnTo>
                                <a:pt x="1014" y="210"/>
                              </a:lnTo>
                              <a:lnTo>
                                <a:pt x="1018" y="204"/>
                              </a:lnTo>
                              <a:lnTo>
                                <a:pt x="756" y="258"/>
                              </a:lnTo>
                              <a:lnTo>
                                <a:pt x="476" y="304"/>
                              </a:lnTo>
                              <a:lnTo>
                                <a:pt x="454" y="308"/>
                              </a:lnTo>
                              <a:lnTo>
                                <a:pt x="454" y="402"/>
                              </a:lnTo>
                              <a:lnTo>
                                <a:pt x="374" y="408"/>
                              </a:lnTo>
                              <a:lnTo>
                                <a:pt x="390" y="360"/>
                              </a:lnTo>
                              <a:lnTo>
                                <a:pt x="0" y="368"/>
                              </a:lnTo>
                              <a:lnTo>
                                <a:pt x="0" y="372"/>
                              </a:lnTo>
                              <a:lnTo>
                                <a:pt x="384" y="364"/>
                              </a:lnTo>
                              <a:lnTo>
                                <a:pt x="366" y="412"/>
                              </a:lnTo>
                              <a:lnTo>
                                <a:pt x="450" y="406"/>
                              </a:lnTo>
                              <a:lnTo>
                                <a:pt x="450" y="404"/>
                              </a:lnTo>
                              <a:lnTo>
                                <a:pt x="454" y="404"/>
                              </a:lnTo>
                              <a:lnTo>
                                <a:pt x="454" y="406"/>
                              </a:lnTo>
                              <a:lnTo>
                                <a:pt x="456" y="406"/>
                              </a:lnTo>
                              <a:lnTo>
                                <a:pt x="456" y="310"/>
                              </a:lnTo>
                              <a:lnTo>
                                <a:pt x="478" y="310"/>
                              </a:lnTo>
                              <a:lnTo>
                                <a:pt x="756" y="264"/>
                              </a:lnTo>
                              <a:lnTo>
                                <a:pt x="1186" y="176"/>
                              </a:lnTo>
                              <a:lnTo>
                                <a:pt x="1186" y="176"/>
                              </a:lnTo>
                              <a:lnTo>
                                <a:pt x="1188" y="174"/>
                              </a:lnTo>
                              <a:lnTo>
                                <a:pt x="1192" y="172"/>
                              </a:lnTo>
                              <a:lnTo>
                                <a:pt x="1190" y="174"/>
                              </a:lnTo>
                              <a:lnTo>
                                <a:pt x="1736" y="4"/>
                              </a:lnTo>
                              <a:lnTo>
                                <a:pt x="1734" y="0"/>
                              </a:lnTo>
                              <a:lnTo>
                                <a:pt x="1188" y="172"/>
                              </a:lnTo>
                              <a:lnTo>
                                <a:pt x="1024" y="20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07" name="Freeform 292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528" y="2143"/>
                          <a:ext cx="6" cy="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" y="0"/>
                            </a:cxn>
                            <a:cxn ang="0">
                              <a:pos x="2" y="2"/>
                            </a:cxn>
                            <a:cxn ang="0">
                              <a:pos x="0" y="4"/>
                            </a:cxn>
                            <a:cxn ang="0">
                              <a:pos x="4" y="2"/>
                            </a:cxn>
                            <a:cxn ang="0">
                              <a:pos x="6" y="0"/>
                            </a:cxn>
                          </a:cxnLst>
                          <a:rect l="0" t="0" r="r" b="b"/>
                          <a:pathLst>
                            <a:path w="6" h="4">
                              <a:moveTo>
                                <a:pt x="6" y="0"/>
                              </a:moveTo>
                              <a:lnTo>
                                <a:pt x="2" y="2"/>
                              </a:lnTo>
                              <a:lnTo>
                                <a:pt x="0" y="4"/>
                              </a:lnTo>
                              <a:lnTo>
                                <a:pt x="4" y="2"/>
                              </a:lnTo>
                              <a:lnTo>
                                <a:pt x="6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08" name="Freeform 292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356" y="2173"/>
                          <a:ext cx="10" cy="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" y="2"/>
                            </a:cxn>
                            <a:cxn ang="0">
                              <a:pos x="0" y="8"/>
                            </a:cxn>
                            <a:cxn ang="0">
                              <a:pos x="8" y="4"/>
                            </a:cxn>
                            <a:cxn ang="0">
                              <a:pos x="10" y="0"/>
                            </a:cxn>
                            <a:cxn ang="0">
                              <a:pos x="10" y="0"/>
                            </a:cxn>
                            <a:cxn ang="0">
                              <a:pos x="4" y="2"/>
                            </a:cxn>
                          </a:cxnLst>
                          <a:rect l="0" t="0" r="r" b="b"/>
                          <a:pathLst>
                            <a:path w="10" h="8">
                              <a:moveTo>
                                <a:pt x="4" y="2"/>
                              </a:moveTo>
                              <a:lnTo>
                                <a:pt x="0" y="8"/>
                              </a:lnTo>
                              <a:lnTo>
                                <a:pt x="8" y="4"/>
                              </a:lnTo>
                              <a:lnTo>
                                <a:pt x="10" y="0"/>
                              </a:lnTo>
                              <a:lnTo>
                                <a:pt x="10" y="0"/>
                              </a:lnTo>
                              <a:lnTo>
                                <a:pt x="4" y="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09" name="Rectangle 29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38" y="2339"/>
                          <a:ext cx="4" cy="4"/>
                        </a:xfrm>
                        <a:prstGeom prst="rect">
                          <a:avLst/>
                        </a:pr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10" name="Freeform 293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880" y="2389"/>
                          <a:ext cx="4" cy="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" y="6"/>
                            </a:cxn>
                            <a:cxn ang="0">
                              <a:pos x="4" y="0"/>
                            </a:cxn>
                            <a:cxn ang="0">
                              <a:pos x="2" y="0"/>
                            </a:cxn>
                            <a:cxn ang="0">
                              <a:pos x="0" y="6"/>
                            </a:cxn>
                            <a:cxn ang="0">
                              <a:pos x="2" y="6"/>
                            </a:cxn>
                          </a:cxnLst>
                          <a:rect l="0" t="0" r="r" b="b"/>
                          <a:pathLst>
                            <a:path w="4" h="6">
                              <a:moveTo>
                                <a:pt x="2" y="6"/>
                              </a:moveTo>
                              <a:lnTo>
                                <a:pt x="4" y="0"/>
                              </a:lnTo>
                              <a:lnTo>
                                <a:pt x="2" y="0"/>
                              </a:lnTo>
                              <a:lnTo>
                                <a:pt x="0" y="6"/>
                              </a:lnTo>
                              <a:lnTo>
                                <a:pt x="2" y="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11" name="Freeform 293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904" y="3041"/>
                          <a:ext cx="6" cy="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4"/>
                            </a:cxn>
                            <a:cxn ang="0">
                              <a:pos x="6" y="2"/>
                            </a:cxn>
                            <a:cxn ang="0">
                              <a:pos x="4" y="0"/>
                            </a:cxn>
                            <a:cxn ang="0">
                              <a:pos x="0" y="0"/>
                            </a:cxn>
                            <a:cxn ang="0">
                              <a:pos x="0" y="4"/>
                            </a:cxn>
                          </a:cxnLst>
                          <a:rect l="0" t="0" r="r" b="b"/>
                          <a:pathLst>
                            <a:path w="6" h="4">
                              <a:moveTo>
                                <a:pt x="0" y="4"/>
                              </a:moveTo>
                              <a:lnTo>
                                <a:pt x="6" y="2"/>
                              </a:lnTo>
                              <a:lnTo>
                                <a:pt x="4" y="0"/>
                              </a:lnTo>
                              <a:lnTo>
                                <a:pt x="0" y="0"/>
                              </a:lnTo>
                              <a:lnTo>
                                <a:pt x="0" y="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12" name="Freeform 293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418" y="2285"/>
                          <a:ext cx="1464" cy="75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250" y="34"/>
                            </a:cxn>
                            <a:cxn ang="0">
                              <a:pos x="1218" y="0"/>
                            </a:cxn>
                            <a:cxn ang="0">
                              <a:pos x="968" y="98"/>
                            </a:cxn>
                            <a:cxn ang="0">
                              <a:pos x="906" y="108"/>
                            </a:cxn>
                            <a:cxn ang="0">
                              <a:pos x="906" y="108"/>
                            </a:cxn>
                            <a:cxn ang="0">
                              <a:pos x="900" y="112"/>
                            </a:cxn>
                            <a:cxn ang="0">
                              <a:pos x="902" y="108"/>
                            </a:cxn>
                            <a:cxn ang="0">
                              <a:pos x="554" y="166"/>
                            </a:cxn>
                            <a:cxn ang="0">
                              <a:pos x="348" y="186"/>
                            </a:cxn>
                            <a:cxn ang="0">
                              <a:pos x="378" y="92"/>
                            </a:cxn>
                            <a:cxn ang="0">
                              <a:pos x="374" y="92"/>
                            </a:cxn>
                            <a:cxn ang="0">
                              <a:pos x="270" y="410"/>
                            </a:cxn>
                            <a:cxn ang="0">
                              <a:pos x="280" y="450"/>
                            </a:cxn>
                            <a:cxn ang="0">
                              <a:pos x="0" y="470"/>
                            </a:cxn>
                            <a:cxn ang="0">
                              <a:pos x="0" y="474"/>
                            </a:cxn>
                            <a:cxn ang="0">
                              <a:pos x="280" y="454"/>
                            </a:cxn>
                            <a:cxn ang="0">
                              <a:pos x="310" y="544"/>
                            </a:cxn>
                            <a:cxn ang="0">
                              <a:pos x="276" y="694"/>
                            </a:cxn>
                            <a:cxn ang="0">
                              <a:pos x="448" y="684"/>
                            </a:cxn>
                            <a:cxn ang="0">
                              <a:pos x="486" y="756"/>
                            </a:cxn>
                            <a:cxn ang="0">
                              <a:pos x="490" y="756"/>
                            </a:cxn>
                            <a:cxn ang="0">
                              <a:pos x="452" y="678"/>
                            </a:cxn>
                            <a:cxn ang="0">
                              <a:pos x="280" y="692"/>
                            </a:cxn>
                            <a:cxn ang="0">
                              <a:pos x="312" y="542"/>
                            </a:cxn>
                            <a:cxn ang="0">
                              <a:pos x="274" y="410"/>
                            </a:cxn>
                            <a:cxn ang="0">
                              <a:pos x="348" y="192"/>
                            </a:cxn>
                            <a:cxn ang="0">
                              <a:pos x="552" y="170"/>
                            </a:cxn>
                            <a:cxn ang="0">
                              <a:pos x="780" y="134"/>
                            </a:cxn>
                            <a:cxn ang="0">
                              <a:pos x="780" y="132"/>
                            </a:cxn>
                            <a:cxn ang="0">
                              <a:pos x="786" y="130"/>
                            </a:cxn>
                            <a:cxn ang="0">
                              <a:pos x="786" y="132"/>
                            </a:cxn>
                            <a:cxn ang="0">
                              <a:pos x="968" y="102"/>
                            </a:cxn>
                            <a:cxn ang="0">
                              <a:pos x="1218" y="6"/>
                            </a:cxn>
                            <a:cxn ang="0">
                              <a:pos x="1248" y="38"/>
                            </a:cxn>
                            <a:cxn ang="0">
                              <a:pos x="1330" y="22"/>
                            </a:cxn>
                            <a:cxn ang="0">
                              <a:pos x="1462" y="110"/>
                            </a:cxn>
                            <a:cxn ang="0">
                              <a:pos x="1464" y="104"/>
                            </a:cxn>
                            <a:cxn ang="0">
                              <a:pos x="1330" y="16"/>
                            </a:cxn>
                            <a:cxn ang="0">
                              <a:pos x="1250" y="34"/>
                            </a:cxn>
                          </a:cxnLst>
                          <a:rect l="0" t="0" r="r" b="b"/>
                          <a:pathLst>
                            <a:path w="1464" h="756">
                              <a:moveTo>
                                <a:pt x="1250" y="34"/>
                              </a:moveTo>
                              <a:lnTo>
                                <a:pt x="1218" y="0"/>
                              </a:lnTo>
                              <a:lnTo>
                                <a:pt x="968" y="98"/>
                              </a:lnTo>
                              <a:lnTo>
                                <a:pt x="906" y="108"/>
                              </a:lnTo>
                              <a:lnTo>
                                <a:pt x="906" y="108"/>
                              </a:lnTo>
                              <a:lnTo>
                                <a:pt x="900" y="112"/>
                              </a:lnTo>
                              <a:lnTo>
                                <a:pt x="902" y="108"/>
                              </a:lnTo>
                              <a:lnTo>
                                <a:pt x="554" y="166"/>
                              </a:lnTo>
                              <a:lnTo>
                                <a:pt x="348" y="186"/>
                              </a:lnTo>
                              <a:lnTo>
                                <a:pt x="378" y="92"/>
                              </a:lnTo>
                              <a:lnTo>
                                <a:pt x="374" y="92"/>
                              </a:lnTo>
                              <a:lnTo>
                                <a:pt x="270" y="410"/>
                              </a:lnTo>
                              <a:lnTo>
                                <a:pt x="280" y="450"/>
                              </a:lnTo>
                              <a:lnTo>
                                <a:pt x="0" y="470"/>
                              </a:lnTo>
                              <a:lnTo>
                                <a:pt x="0" y="474"/>
                              </a:lnTo>
                              <a:lnTo>
                                <a:pt x="280" y="454"/>
                              </a:lnTo>
                              <a:lnTo>
                                <a:pt x="310" y="544"/>
                              </a:lnTo>
                              <a:lnTo>
                                <a:pt x="276" y="694"/>
                              </a:lnTo>
                              <a:lnTo>
                                <a:pt x="448" y="684"/>
                              </a:lnTo>
                              <a:lnTo>
                                <a:pt x="486" y="756"/>
                              </a:lnTo>
                              <a:lnTo>
                                <a:pt x="490" y="756"/>
                              </a:lnTo>
                              <a:lnTo>
                                <a:pt x="452" y="678"/>
                              </a:lnTo>
                              <a:lnTo>
                                <a:pt x="280" y="692"/>
                              </a:lnTo>
                              <a:lnTo>
                                <a:pt x="312" y="542"/>
                              </a:lnTo>
                              <a:lnTo>
                                <a:pt x="274" y="410"/>
                              </a:lnTo>
                              <a:lnTo>
                                <a:pt x="348" y="192"/>
                              </a:lnTo>
                              <a:lnTo>
                                <a:pt x="552" y="170"/>
                              </a:lnTo>
                              <a:lnTo>
                                <a:pt x="780" y="134"/>
                              </a:lnTo>
                              <a:lnTo>
                                <a:pt x="780" y="132"/>
                              </a:lnTo>
                              <a:lnTo>
                                <a:pt x="786" y="130"/>
                              </a:lnTo>
                              <a:lnTo>
                                <a:pt x="786" y="132"/>
                              </a:lnTo>
                              <a:lnTo>
                                <a:pt x="968" y="102"/>
                              </a:lnTo>
                              <a:lnTo>
                                <a:pt x="1218" y="6"/>
                              </a:lnTo>
                              <a:lnTo>
                                <a:pt x="1248" y="38"/>
                              </a:lnTo>
                              <a:lnTo>
                                <a:pt x="1330" y="22"/>
                              </a:lnTo>
                              <a:lnTo>
                                <a:pt x="1462" y="110"/>
                              </a:lnTo>
                              <a:lnTo>
                                <a:pt x="1464" y="104"/>
                              </a:lnTo>
                              <a:lnTo>
                                <a:pt x="1330" y="16"/>
                              </a:lnTo>
                              <a:lnTo>
                                <a:pt x="1250" y="3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13" name="Rectangle 29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10" y="2759"/>
                          <a:ext cx="1" cy="1"/>
                        </a:xfrm>
                        <a:prstGeom prst="rect">
                          <a:avLst/>
                        </a:pr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14" name="Freeform 293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318" y="2393"/>
                          <a:ext cx="6" cy="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4"/>
                            </a:cxn>
                            <a:cxn ang="0">
                              <a:pos x="6" y="0"/>
                            </a:cxn>
                            <a:cxn ang="0">
                              <a:pos x="6" y="0"/>
                            </a:cxn>
                            <a:cxn ang="0">
                              <a:pos x="2" y="0"/>
                            </a:cxn>
                            <a:cxn ang="0">
                              <a:pos x="0" y="4"/>
                            </a:cxn>
                          </a:cxnLst>
                          <a:rect l="0" t="0" r="r" b="b"/>
                          <a:pathLst>
                            <a:path w="6" h="4">
                              <a:moveTo>
                                <a:pt x="0" y="4"/>
                              </a:moveTo>
                              <a:lnTo>
                                <a:pt x="6" y="0"/>
                              </a:lnTo>
                              <a:lnTo>
                                <a:pt x="6" y="0"/>
                              </a:lnTo>
                              <a:lnTo>
                                <a:pt x="2" y="0"/>
                              </a:lnTo>
                              <a:lnTo>
                                <a:pt x="0" y="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15" name="Freeform 293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410" y="2755"/>
                          <a:ext cx="8" cy="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4"/>
                            </a:cxn>
                            <a:cxn ang="0">
                              <a:pos x="0" y="4"/>
                            </a:cxn>
                            <a:cxn ang="0">
                              <a:pos x="8" y="4"/>
                            </a:cxn>
                            <a:cxn ang="0">
                              <a:pos x="8" y="0"/>
                            </a:cxn>
                            <a:cxn ang="0">
                              <a:pos x="0" y="0"/>
                            </a:cxn>
                            <a:cxn ang="0">
                              <a:pos x="0" y="4"/>
                            </a:cxn>
                          </a:cxnLst>
                          <a:rect l="0" t="0" r="r" b="b"/>
                          <a:pathLst>
                            <a:path w="8" h="4">
                              <a:moveTo>
                                <a:pt x="0" y="4"/>
                              </a:moveTo>
                              <a:lnTo>
                                <a:pt x="0" y="4"/>
                              </a:lnTo>
                              <a:lnTo>
                                <a:pt x="8" y="4"/>
                              </a:lnTo>
                              <a:lnTo>
                                <a:pt x="8" y="0"/>
                              </a:lnTo>
                              <a:lnTo>
                                <a:pt x="0" y="0"/>
                              </a:lnTo>
                              <a:lnTo>
                                <a:pt x="0" y="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16" name="Rectangle 293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375"/>
                          <a:ext cx="4" cy="2"/>
                        </a:xfrm>
                        <a:prstGeom prst="rect">
                          <a:avLst/>
                        </a:pr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17" name="Freeform 293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106" y="2997"/>
                          <a:ext cx="6" cy="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4"/>
                            </a:cxn>
                            <a:cxn ang="0">
                              <a:pos x="6" y="4"/>
                            </a:cxn>
                            <a:cxn ang="0">
                              <a:pos x="4" y="0"/>
                            </a:cxn>
                            <a:cxn ang="0">
                              <a:pos x="0" y="2"/>
                            </a:cxn>
                            <a:cxn ang="0">
                              <a:pos x="0" y="4"/>
                            </a:cxn>
                          </a:cxnLst>
                          <a:rect l="0" t="0" r="r" b="b"/>
                          <a:pathLst>
                            <a:path w="6" h="4">
                              <a:moveTo>
                                <a:pt x="0" y="4"/>
                              </a:moveTo>
                              <a:lnTo>
                                <a:pt x="6" y="4"/>
                              </a:lnTo>
                              <a:lnTo>
                                <a:pt x="4" y="0"/>
                              </a:lnTo>
                              <a:lnTo>
                                <a:pt x="0" y="2"/>
                              </a:lnTo>
                              <a:lnTo>
                                <a:pt x="0" y="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18" name="Freeform 293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062" y="2417"/>
                          <a:ext cx="668" cy="58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78" y="474"/>
                            </a:cxn>
                            <a:cxn ang="0">
                              <a:pos x="280" y="486"/>
                            </a:cxn>
                            <a:cxn ang="0">
                              <a:pos x="302" y="516"/>
                            </a:cxn>
                            <a:cxn ang="0">
                              <a:pos x="562" y="474"/>
                            </a:cxn>
                            <a:cxn ang="0">
                              <a:pos x="604" y="488"/>
                            </a:cxn>
                            <a:cxn ang="0">
                              <a:pos x="604" y="438"/>
                            </a:cxn>
                            <a:cxn ang="0">
                              <a:pos x="668" y="438"/>
                            </a:cxn>
                            <a:cxn ang="0">
                              <a:pos x="668" y="430"/>
                            </a:cxn>
                            <a:cxn ang="0">
                              <a:pos x="598" y="432"/>
                            </a:cxn>
                            <a:cxn ang="0">
                              <a:pos x="598" y="480"/>
                            </a:cxn>
                            <a:cxn ang="0">
                              <a:pos x="564" y="468"/>
                            </a:cxn>
                            <a:cxn ang="0">
                              <a:pos x="302" y="510"/>
                            </a:cxn>
                            <a:cxn ang="0">
                              <a:pos x="284" y="486"/>
                            </a:cxn>
                            <a:cxn ang="0">
                              <a:pos x="262" y="330"/>
                            </a:cxn>
                            <a:cxn ang="0">
                              <a:pos x="142" y="0"/>
                            </a:cxn>
                            <a:cxn ang="0">
                              <a:pos x="136" y="2"/>
                            </a:cxn>
                            <a:cxn ang="0">
                              <a:pos x="260" y="332"/>
                            </a:cxn>
                            <a:cxn ang="0">
                              <a:pos x="278" y="468"/>
                            </a:cxn>
                            <a:cxn ang="0">
                              <a:pos x="0" y="492"/>
                            </a:cxn>
                            <a:cxn ang="0">
                              <a:pos x="44" y="582"/>
                            </a:cxn>
                            <a:cxn ang="0">
                              <a:pos x="48" y="580"/>
                            </a:cxn>
                            <a:cxn ang="0">
                              <a:pos x="4" y="494"/>
                            </a:cxn>
                            <a:cxn ang="0">
                              <a:pos x="278" y="474"/>
                            </a:cxn>
                          </a:cxnLst>
                          <a:rect l="0" t="0" r="r" b="b"/>
                          <a:pathLst>
                            <a:path w="668" h="582">
                              <a:moveTo>
                                <a:pt x="278" y="474"/>
                              </a:moveTo>
                              <a:lnTo>
                                <a:pt x="280" y="486"/>
                              </a:lnTo>
                              <a:lnTo>
                                <a:pt x="302" y="516"/>
                              </a:lnTo>
                              <a:lnTo>
                                <a:pt x="562" y="474"/>
                              </a:lnTo>
                              <a:lnTo>
                                <a:pt x="604" y="488"/>
                              </a:lnTo>
                              <a:lnTo>
                                <a:pt x="604" y="438"/>
                              </a:lnTo>
                              <a:lnTo>
                                <a:pt x="668" y="438"/>
                              </a:lnTo>
                              <a:lnTo>
                                <a:pt x="668" y="430"/>
                              </a:lnTo>
                              <a:lnTo>
                                <a:pt x="598" y="432"/>
                              </a:lnTo>
                              <a:lnTo>
                                <a:pt x="598" y="480"/>
                              </a:lnTo>
                              <a:lnTo>
                                <a:pt x="564" y="468"/>
                              </a:lnTo>
                              <a:lnTo>
                                <a:pt x="302" y="510"/>
                              </a:lnTo>
                              <a:lnTo>
                                <a:pt x="284" y="486"/>
                              </a:lnTo>
                              <a:lnTo>
                                <a:pt x="262" y="330"/>
                              </a:lnTo>
                              <a:lnTo>
                                <a:pt x="142" y="0"/>
                              </a:lnTo>
                              <a:lnTo>
                                <a:pt x="136" y="2"/>
                              </a:lnTo>
                              <a:lnTo>
                                <a:pt x="260" y="332"/>
                              </a:lnTo>
                              <a:lnTo>
                                <a:pt x="278" y="468"/>
                              </a:lnTo>
                              <a:lnTo>
                                <a:pt x="0" y="492"/>
                              </a:lnTo>
                              <a:lnTo>
                                <a:pt x="44" y="582"/>
                              </a:lnTo>
                              <a:lnTo>
                                <a:pt x="48" y="580"/>
                              </a:lnTo>
                              <a:lnTo>
                                <a:pt x="4" y="494"/>
                              </a:lnTo>
                              <a:lnTo>
                                <a:pt x="278" y="47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19" name="Freeform 294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198" y="2415"/>
                          <a:ext cx="6" cy="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" y="0"/>
                            </a:cxn>
                            <a:cxn ang="0">
                              <a:pos x="0" y="2"/>
                            </a:cxn>
                            <a:cxn ang="0">
                              <a:pos x="0" y="4"/>
                            </a:cxn>
                            <a:cxn ang="0">
                              <a:pos x="6" y="2"/>
                            </a:cxn>
                            <a:cxn ang="0">
                              <a:pos x="6" y="0"/>
                            </a:cxn>
                          </a:cxnLst>
                          <a:rect l="0" t="0" r="r" b="b"/>
                          <a:pathLst>
                            <a:path w="6" h="4">
                              <a:moveTo>
                                <a:pt x="6" y="0"/>
                              </a:moveTo>
                              <a:lnTo>
                                <a:pt x="0" y="2"/>
                              </a:lnTo>
                              <a:lnTo>
                                <a:pt x="0" y="4"/>
                              </a:lnTo>
                              <a:lnTo>
                                <a:pt x="6" y="2"/>
                              </a:lnTo>
                              <a:lnTo>
                                <a:pt x="6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20" name="Freeform 294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750" y="2669"/>
                          <a:ext cx="4" cy="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" y="6"/>
                            </a:cxn>
                            <a:cxn ang="0">
                              <a:pos x="4" y="2"/>
                            </a:cxn>
                            <a:cxn ang="0">
                              <a:pos x="2" y="0"/>
                            </a:cxn>
                            <a:cxn ang="0">
                              <a:pos x="0" y="2"/>
                            </a:cxn>
                            <a:cxn ang="0">
                              <a:pos x="2" y="6"/>
                            </a:cxn>
                          </a:cxnLst>
                          <a:rect l="0" t="0" r="r" b="b"/>
                          <a:pathLst>
                            <a:path w="4" h="6">
                              <a:moveTo>
                                <a:pt x="2" y="6"/>
                              </a:moveTo>
                              <a:lnTo>
                                <a:pt x="4" y="2"/>
                              </a:lnTo>
                              <a:lnTo>
                                <a:pt x="2" y="0"/>
                              </a:lnTo>
                              <a:lnTo>
                                <a:pt x="0" y="2"/>
                              </a:lnTo>
                              <a:lnTo>
                                <a:pt x="2" y="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21" name="Freeform 294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436" y="2359"/>
                          <a:ext cx="316" cy="31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54" y="50"/>
                            </a:cxn>
                            <a:cxn ang="0">
                              <a:pos x="6" y="54"/>
                            </a:cxn>
                            <a:cxn ang="0">
                              <a:pos x="28" y="0"/>
                            </a:cxn>
                            <a:cxn ang="0">
                              <a:pos x="22" y="2"/>
                            </a:cxn>
                            <a:cxn ang="0">
                              <a:pos x="0" y="56"/>
                            </a:cxn>
                            <a:cxn ang="0">
                              <a:pos x="52" y="54"/>
                            </a:cxn>
                            <a:cxn ang="0">
                              <a:pos x="52" y="88"/>
                            </a:cxn>
                            <a:cxn ang="0">
                              <a:pos x="314" y="312"/>
                            </a:cxn>
                            <a:cxn ang="0">
                              <a:pos x="316" y="310"/>
                            </a:cxn>
                            <a:cxn ang="0">
                              <a:pos x="54" y="86"/>
                            </a:cxn>
                            <a:cxn ang="0">
                              <a:pos x="54" y="50"/>
                            </a:cxn>
                          </a:cxnLst>
                          <a:rect l="0" t="0" r="r" b="b"/>
                          <a:pathLst>
                            <a:path w="316" h="312">
                              <a:moveTo>
                                <a:pt x="54" y="50"/>
                              </a:moveTo>
                              <a:lnTo>
                                <a:pt x="6" y="54"/>
                              </a:lnTo>
                              <a:lnTo>
                                <a:pt x="28" y="0"/>
                              </a:lnTo>
                              <a:lnTo>
                                <a:pt x="22" y="2"/>
                              </a:lnTo>
                              <a:lnTo>
                                <a:pt x="0" y="56"/>
                              </a:lnTo>
                              <a:lnTo>
                                <a:pt x="52" y="54"/>
                              </a:lnTo>
                              <a:lnTo>
                                <a:pt x="52" y="88"/>
                              </a:lnTo>
                              <a:lnTo>
                                <a:pt x="314" y="312"/>
                              </a:lnTo>
                              <a:lnTo>
                                <a:pt x="316" y="310"/>
                              </a:lnTo>
                              <a:lnTo>
                                <a:pt x="54" y="86"/>
                              </a:lnTo>
                              <a:lnTo>
                                <a:pt x="54" y="5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22" name="Freeform 294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258" y="1551"/>
                          <a:ext cx="12" cy="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2" y="2"/>
                            </a:cxn>
                            <a:cxn ang="0">
                              <a:pos x="6" y="0"/>
                            </a:cxn>
                            <a:cxn ang="0">
                              <a:pos x="0" y="2"/>
                            </a:cxn>
                            <a:cxn ang="0">
                              <a:pos x="6" y="4"/>
                            </a:cxn>
                            <a:cxn ang="0">
                              <a:pos x="12" y="2"/>
                            </a:cxn>
                          </a:cxnLst>
                          <a:rect l="0" t="0" r="r" b="b"/>
                          <a:pathLst>
                            <a:path w="12" h="4">
                              <a:moveTo>
                                <a:pt x="12" y="2"/>
                              </a:moveTo>
                              <a:lnTo>
                                <a:pt x="6" y="0"/>
                              </a:lnTo>
                              <a:lnTo>
                                <a:pt x="0" y="2"/>
                              </a:lnTo>
                              <a:lnTo>
                                <a:pt x="6" y="4"/>
                              </a:lnTo>
                              <a:lnTo>
                                <a:pt x="12" y="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23" name="Freeform 294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924" y="1599"/>
                          <a:ext cx="8" cy="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" y="0"/>
                            </a:cxn>
                            <a:cxn ang="0">
                              <a:pos x="0" y="6"/>
                            </a:cxn>
                            <a:cxn ang="0">
                              <a:pos x="2" y="6"/>
                            </a:cxn>
                            <a:cxn ang="0">
                              <a:pos x="8" y="0"/>
                            </a:cxn>
                            <a:cxn ang="0">
                              <a:pos x="6" y="0"/>
                            </a:cxn>
                          </a:cxnLst>
                          <a:rect l="0" t="0" r="r" b="b"/>
                          <a:pathLst>
                            <a:path w="8" h="6">
                              <a:moveTo>
                                <a:pt x="6" y="0"/>
                              </a:moveTo>
                              <a:lnTo>
                                <a:pt x="0" y="6"/>
                              </a:lnTo>
                              <a:lnTo>
                                <a:pt x="2" y="6"/>
                              </a:lnTo>
                              <a:lnTo>
                                <a:pt x="8" y="0"/>
                              </a:lnTo>
                              <a:lnTo>
                                <a:pt x="6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24" name="Freeform 294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926" y="1553"/>
                          <a:ext cx="338" cy="34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58" y="342"/>
                            </a:cxn>
                            <a:cxn ang="0">
                              <a:pos x="258" y="340"/>
                            </a:cxn>
                            <a:cxn ang="0">
                              <a:pos x="262" y="340"/>
                            </a:cxn>
                            <a:cxn ang="0">
                              <a:pos x="196" y="46"/>
                            </a:cxn>
                            <a:cxn ang="0">
                              <a:pos x="338" y="2"/>
                            </a:cxn>
                            <a:cxn ang="0">
                              <a:pos x="332" y="0"/>
                            </a:cxn>
                            <a:cxn ang="0">
                              <a:pos x="194" y="42"/>
                            </a:cxn>
                            <a:cxn ang="0">
                              <a:pos x="6" y="46"/>
                            </a:cxn>
                            <a:cxn ang="0">
                              <a:pos x="0" y="52"/>
                            </a:cxn>
                            <a:cxn ang="0">
                              <a:pos x="190" y="46"/>
                            </a:cxn>
                            <a:cxn ang="0">
                              <a:pos x="258" y="342"/>
                            </a:cxn>
                          </a:cxnLst>
                          <a:rect l="0" t="0" r="r" b="b"/>
                          <a:pathLst>
                            <a:path w="338" h="342">
                              <a:moveTo>
                                <a:pt x="258" y="342"/>
                              </a:moveTo>
                              <a:lnTo>
                                <a:pt x="258" y="340"/>
                              </a:lnTo>
                              <a:lnTo>
                                <a:pt x="262" y="340"/>
                              </a:lnTo>
                              <a:lnTo>
                                <a:pt x="196" y="46"/>
                              </a:lnTo>
                              <a:lnTo>
                                <a:pt x="338" y="2"/>
                              </a:lnTo>
                              <a:lnTo>
                                <a:pt x="332" y="0"/>
                              </a:lnTo>
                              <a:lnTo>
                                <a:pt x="194" y="42"/>
                              </a:lnTo>
                              <a:lnTo>
                                <a:pt x="6" y="46"/>
                              </a:lnTo>
                              <a:lnTo>
                                <a:pt x="0" y="52"/>
                              </a:lnTo>
                              <a:lnTo>
                                <a:pt x="190" y="46"/>
                              </a:lnTo>
                              <a:lnTo>
                                <a:pt x="258" y="34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25" name="Freeform 294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914" y="1897"/>
                          <a:ext cx="278" cy="23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74" y="12"/>
                            </a:cxn>
                            <a:cxn ang="0">
                              <a:pos x="236" y="52"/>
                            </a:cxn>
                            <a:cxn ang="0">
                              <a:pos x="186" y="160"/>
                            </a:cxn>
                            <a:cxn ang="0">
                              <a:pos x="158" y="146"/>
                            </a:cxn>
                            <a:cxn ang="0">
                              <a:pos x="78" y="200"/>
                            </a:cxn>
                            <a:cxn ang="0">
                              <a:pos x="54" y="186"/>
                            </a:cxn>
                            <a:cxn ang="0">
                              <a:pos x="0" y="230"/>
                            </a:cxn>
                            <a:cxn ang="0">
                              <a:pos x="0" y="234"/>
                            </a:cxn>
                            <a:cxn ang="0">
                              <a:pos x="54" y="190"/>
                            </a:cxn>
                            <a:cxn ang="0">
                              <a:pos x="78" y="206"/>
                            </a:cxn>
                            <a:cxn ang="0">
                              <a:pos x="158" y="150"/>
                            </a:cxn>
                            <a:cxn ang="0">
                              <a:pos x="188" y="164"/>
                            </a:cxn>
                            <a:cxn ang="0">
                              <a:pos x="238" y="54"/>
                            </a:cxn>
                            <a:cxn ang="0">
                              <a:pos x="278" y="14"/>
                            </a:cxn>
                            <a:cxn ang="0">
                              <a:pos x="274" y="2"/>
                            </a:cxn>
                            <a:cxn ang="0">
                              <a:pos x="270" y="0"/>
                            </a:cxn>
                            <a:cxn ang="0">
                              <a:pos x="274" y="12"/>
                            </a:cxn>
                          </a:cxnLst>
                          <a:rect l="0" t="0" r="r" b="b"/>
                          <a:pathLst>
                            <a:path w="278" h="234">
                              <a:moveTo>
                                <a:pt x="274" y="12"/>
                              </a:moveTo>
                              <a:lnTo>
                                <a:pt x="236" y="52"/>
                              </a:lnTo>
                              <a:lnTo>
                                <a:pt x="186" y="160"/>
                              </a:lnTo>
                              <a:lnTo>
                                <a:pt x="158" y="146"/>
                              </a:lnTo>
                              <a:lnTo>
                                <a:pt x="78" y="200"/>
                              </a:lnTo>
                              <a:lnTo>
                                <a:pt x="54" y="186"/>
                              </a:lnTo>
                              <a:lnTo>
                                <a:pt x="0" y="230"/>
                              </a:lnTo>
                              <a:lnTo>
                                <a:pt x="0" y="234"/>
                              </a:lnTo>
                              <a:lnTo>
                                <a:pt x="54" y="190"/>
                              </a:lnTo>
                              <a:lnTo>
                                <a:pt x="78" y="206"/>
                              </a:lnTo>
                              <a:lnTo>
                                <a:pt x="158" y="150"/>
                              </a:lnTo>
                              <a:lnTo>
                                <a:pt x="188" y="164"/>
                              </a:lnTo>
                              <a:lnTo>
                                <a:pt x="238" y="54"/>
                              </a:lnTo>
                              <a:lnTo>
                                <a:pt x="278" y="14"/>
                              </a:lnTo>
                              <a:lnTo>
                                <a:pt x="274" y="2"/>
                              </a:lnTo>
                              <a:lnTo>
                                <a:pt x="270" y="0"/>
                              </a:lnTo>
                              <a:lnTo>
                                <a:pt x="274" y="1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26" name="Freeform 294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808" y="1695"/>
                          <a:ext cx="2" cy="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0" y="2"/>
                            </a:cxn>
                            <a:cxn ang="0">
                              <a:pos x="2" y="2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2" h="2">
                              <a:moveTo>
                                <a:pt x="0" y="0"/>
                              </a:moveTo>
                              <a:lnTo>
                                <a:pt x="0" y="2"/>
                              </a:lnTo>
                              <a:lnTo>
                                <a:pt x="2" y="2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27" name="Freeform 294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184" y="1895"/>
                          <a:ext cx="1" cy="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2"/>
                            </a:cxn>
                            <a:cxn ang="0">
                              <a:pos x="0" y="2"/>
                            </a:cxn>
                            <a:cxn ang="0">
                              <a:pos x="0" y="0"/>
                            </a:cxn>
                            <a:cxn ang="0">
                              <a:pos x="0" y="2"/>
                            </a:cxn>
                          </a:cxnLst>
                          <a:rect l="0" t="0" r="r" b="b"/>
                          <a:pathLst>
                            <a:path h="2">
                              <a:moveTo>
                                <a:pt x="0" y="2"/>
                              </a:moveTo>
                              <a:lnTo>
                                <a:pt x="0" y="2"/>
                              </a:lnTo>
                              <a:lnTo>
                                <a:pt x="0" y="0"/>
                              </a:lnTo>
                              <a:lnTo>
                                <a:pt x="0" y="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28" name="Freeform 294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188" y="1469"/>
                          <a:ext cx="336" cy="53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06" y="466"/>
                            </a:cxn>
                            <a:cxn ang="0">
                              <a:pos x="196" y="454"/>
                            </a:cxn>
                            <a:cxn ang="0">
                              <a:pos x="220" y="470"/>
                            </a:cxn>
                            <a:cxn ang="0">
                              <a:pos x="234" y="512"/>
                            </a:cxn>
                            <a:cxn ang="0">
                              <a:pos x="286" y="534"/>
                            </a:cxn>
                            <a:cxn ang="0">
                              <a:pos x="288" y="532"/>
                            </a:cxn>
                            <a:cxn ang="0">
                              <a:pos x="236" y="510"/>
                            </a:cxn>
                            <a:cxn ang="0">
                              <a:pos x="226" y="474"/>
                            </a:cxn>
                            <a:cxn ang="0">
                              <a:pos x="232" y="480"/>
                            </a:cxn>
                            <a:cxn ang="0">
                              <a:pos x="290" y="348"/>
                            </a:cxn>
                            <a:cxn ang="0">
                              <a:pos x="324" y="288"/>
                            </a:cxn>
                            <a:cxn ang="0">
                              <a:pos x="334" y="210"/>
                            </a:cxn>
                            <a:cxn ang="0">
                              <a:pos x="334" y="208"/>
                            </a:cxn>
                            <a:cxn ang="0">
                              <a:pos x="334" y="208"/>
                            </a:cxn>
                            <a:cxn ang="0">
                              <a:pos x="336" y="200"/>
                            </a:cxn>
                            <a:cxn ang="0">
                              <a:pos x="262" y="0"/>
                            </a:cxn>
                            <a:cxn ang="0">
                              <a:pos x="260" y="6"/>
                            </a:cxn>
                            <a:cxn ang="0">
                              <a:pos x="330" y="202"/>
                            </a:cxn>
                            <a:cxn ang="0">
                              <a:pos x="320" y="286"/>
                            </a:cxn>
                            <a:cxn ang="0">
                              <a:pos x="288" y="346"/>
                            </a:cxn>
                            <a:cxn ang="0">
                              <a:pos x="232" y="470"/>
                            </a:cxn>
                            <a:cxn ang="0">
                              <a:pos x="198" y="450"/>
                            </a:cxn>
                            <a:cxn ang="0">
                              <a:pos x="106" y="462"/>
                            </a:cxn>
                            <a:cxn ang="0">
                              <a:pos x="0" y="424"/>
                            </a:cxn>
                            <a:cxn ang="0">
                              <a:pos x="0" y="430"/>
                            </a:cxn>
                            <a:cxn ang="0">
                              <a:pos x="106" y="466"/>
                            </a:cxn>
                          </a:cxnLst>
                          <a:rect l="0" t="0" r="r" b="b"/>
                          <a:pathLst>
                            <a:path w="336" h="534">
                              <a:moveTo>
                                <a:pt x="106" y="466"/>
                              </a:moveTo>
                              <a:lnTo>
                                <a:pt x="196" y="454"/>
                              </a:lnTo>
                              <a:lnTo>
                                <a:pt x="220" y="470"/>
                              </a:lnTo>
                              <a:lnTo>
                                <a:pt x="234" y="512"/>
                              </a:lnTo>
                              <a:lnTo>
                                <a:pt x="286" y="534"/>
                              </a:lnTo>
                              <a:lnTo>
                                <a:pt x="288" y="532"/>
                              </a:lnTo>
                              <a:lnTo>
                                <a:pt x="236" y="510"/>
                              </a:lnTo>
                              <a:lnTo>
                                <a:pt x="226" y="474"/>
                              </a:lnTo>
                              <a:lnTo>
                                <a:pt x="232" y="480"/>
                              </a:lnTo>
                              <a:lnTo>
                                <a:pt x="290" y="348"/>
                              </a:lnTo>
                              <a:lnTo>
                                <a:pt x="324" y="288"/>
                              </a:lnTo>
                              <a:lnTo>
                                <a:pt x="334" y="210"/>
                              </a:lnTo>
                              <a:lnTo>
                                <a:pt x="334" y="208"/>
                              </a:lnTo>
                              <a:lnTo>
                                <a:pt x="334" y="208"/>
                              </a:lnTo>
                              <a:lnTo>
                                <a:pt x="336" y="200"/>
                              </a:lnTo>
                              <a:lnTo>
                                <a:pt x="262" y="0"/>
                              </a:lnTo>
                              <a:lnTo>
                                <a:pt x="260" y="6"/>
                              </a:lnTo>
                              <a:lnTo>
                                <a:pt x="330" y="202"/>
                              </a:lnTo>
                              <a:lnTo>
                                <a:pt x="320" y="286"/>
                              </a:lnTo>
                              <a:lnTo>
                                <a:pt x="288" y="346"/>
                              </a:lnTo>
                              <a:lnTo>
                                <a:pt x="232" y="470"/>
                              </a:lnTo>
                              <a:lnTo>
                                <a:pt x="198" y="450"/>
                              </a:lnTo>
                              <a:lnTo>
                                <a:pt x="106" y="462"/>
                              </a:lnTo>
                              <a:lnTo>
                                <a:pt x="0" y="424"/>
                              </a:lnTo>
                              <a:lnTo>
                                <a:pt x="0" y="430"/>
                              </a:lnTo>
                              <a:lnTo>
                                <a:pt x="106" y="46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29" name="Freeform 295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478" y="1699"/>
                          <a:ext cx="330" cy="34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328" y="0"/>
                            </a:cxn>
                            <a:cxn ang="0">
                              <a:pos x="312" y="22"/>
                            </a:cxn>
                            <a:cxn ang="0">
                              <a:pos x="272" y="22"/>
                            </a:cxn>
                            <a:cxn ang="0">
                              <a:pos x="230" y="84"/>
                            </a:cxn>
                            <a:cxn ang="0">
                              <a:pos x="202" y="154"/>
                            </a:cxn>
                            <a:cxn ang="0">
                              <a:pos x="172" y="130"/>
                            </a:cxn>
                            <a:cxn ang="0">
                              <a:pos x="142" y="294"/>
                            </a:cxn>
                            <a:cxn ang="0">
                              <a:pos x="72" y="336"/>
                            </a:cxn>
                            <a:cxn ang="0">
                              <a:pos x="0" y="304"/>
                            </a:cxn>
                            <a:cxn ang="0">
                              <a:pos x="0" y="304"/>
                            </a:cxn>
                            <a:cxn ang="0">
                              <a:pos x="0" y="306"/>
                            </a:cxn>
                            <a:cxn ang="0">
                              <a:pos x="72" y="340"/>
                            </a:cxn>
                            <a:cxn ang="0">
                              <a:pos x="144" y="296"/>
                            </a:cxn>
                            <a:cxn ang="0">
                              <a:pos x="174" y="132"/>
                            </a:cxn>
                            <a:cxn ang="0">
                              <a:pos x="202" y="158"/>
                            </a:cxn>
                            <a:cxn ang="0">
                              <a:pos x="232" y="84"/>
                            </a:cxn>
                            <a:cxn ang="0">
                              <a:pos x="274" y="26"/>
                            </a:cxn>
                            <a:cxn ang="0">
                              <a:pos x="312" y="26"/>
                            </a:cxn>
                            <a:cxn ang="0">
                              <a:pos x="330" y="0"/>
                            </a:cxn>
                            <a:cxn ang="0">
                              <a:pos x="330" y="0"/>
                            </a:cxn>
                            <a:cxn ang="0">
                              <a:pos x="328" y="0"/>
                            </a:cxn>
                          </a:cxnLst>
                          <a:rect l="0" t="0" r="r" b="b"/>
                          <a:pathLst>
                            <a:path w="330" h="340">
                              <a:moveTo>
                                <a:pt x="328" y="0"/>
                              </a:moveTo>
                              <a:lnTo>
                                <a:pt x="312" y="22"/>
                              </a:lnTo>
                              <a:lnTo>
                                <a:pt x="272" y="22"/>
                              </a:lnTo>
                              <a:lnTo>
                                <a:pt x="230" y="84"/>
                              </a:lnTo>
                              <a:lnTo>
                                <a:pt x="202" y="154"/>
                              </a:lnTo>
                              <a:lnTo>
                                <a:pt x="172" y="130"/>
                              </a:lnTo>
                              <a:lnTo>
                                <a:pt x="142" y="294"/>
                              </a:lnTo>
                              <a:lnTo>
                                <a:pt x="72" y="336"/>
                              </a:lnTo>
                              <a:lnTo>
                                <a:pt x="0" y="304"/>
                              </a:lnTo>
                              <a:lnTo>
                                <a:pt x="0" y="304"/>
                              </a:lnTo>
                              <a:lnTo>
                                <a:pt x="0" y="306"/>
                              </a:lnTo>
                              <a:lnTo>
                                <a:pt x="72" y="340"/>
                              </a:lnTo>
                              <a:lnTo>
                                <a:pt x="144" y="296"/>
                              </a:lnTo>
                              <a:lnTo>
                                <a:pt x="174" y="132"/>
                              </a:lnTo>
                              <a:lnTo>
                                <a:pt x="202" y="158"/>
                              </a:lnTo>
                              <a:lnTo>
                                <a:pt x="232" y="84"/>
                              </a:lnTo>
                              <a:lnTo>
                                <a:pt x="274" y="26"/>
                              </a:lnTo>
                              <a:lnTo>
                                <a:pt x="312" y="26"/>
                              </a:lnTo>
                              <a:lnTo>
                                <a:pt x="330" y="0"/>
                              </a:lnTo>
                              <a:lnTo>
                                <a:pt x="330" y="0"/>
                              </a:lnTo>
                              <a:lnTo>
                                <a:pt x="328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30" name="Freeform 295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474" y="2001"/>
                          <a:ext cx="4" cy="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" y="2"/>
                            </a:cxn>
                            <a:cxn ang="0">
                              <a:pos x="2" y="0"/>
                            </a:cxn>
                            <a:cxn ang="0">
                              <a:pos x="0" y="2"/>
                            </a:cxn>
                            <a:cxn ang="0">
                              <a:pos x="4" y="4"/>
                            </a:cxn>
                            <a:cxn ang="0">
                              <a:pos x="4" y="2"/>
                            </a:cxn>
                            <a:cxn ang="0">
                              <a:pos x="4" y="2"/>
                            </a:cxn>
                          </a:cxnLst>
                          <a:rect l="0" t="0" r="r" b="b"/>
                          <a:pathLst>
                            <a:path w="4" h="4">
                              <a:moveTo>
                                <a:pt x="4" y="2"/>
                              </a:moveTo>
                              <a:lnTo>
                                <a:pt x="2" y="0"/>
                              </a:lnTo>
                              <a:lnTo>
                                <a:pt x="0" y="2"/>
                              </a:lnTo>
                              <a:lnTo>
                                <a:pt x="4" y="4"/>
                              </a:lnTo>
                              <a:lnTo>
                                <a:pt x="4" y="2"/>
                              </a:lnTo>
                              <a:lnTo>
                                <a:pt x="4" y="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31" name="Freeform 295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184" y="1893"/>
                          <a:ext cx="4" cy="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2"/>
                            </a:cxn>
                            <a:cxn ang="0">
                              <a:pos x="0" y="4"/>
                            </a:cxn>
                            <a:cxn ang="0">
                              <a:pos x="4" y="6"/>
                            </a:cxn>
                            <a:cxn ang="0">
                              <a:pos x="4" y="0"/>
                            </a:cxn>
                            <a:cxn ang="0">
                              <a:pos x="0" y="0"/>
                            </a:cxn>
                            <a:cxn ang="0">
                              <a:pos x="0" y="2"/>
                            </a:cxn>
                          </a:cxnLst>
                          <a:rect l="0" t="0" r="r" b="b"/>
                          <a:pathLst>
                            <a:path w="4" h="6">
                              <a:moveTo>
                                <a:pt x="0" y="2"/>
                              </a:moveTo>
                              <a:lnTo>
                                <a:pt x="0" y="4"/>
                              </a:lnTo>
                              <a:lnTo>
                                <a:pt x="4" y="6"/>
                              </a:lnTo>
                              <a:lnTo>
                                <a:pt x="4" y="0"/>
                              </a:lnTo>
                              <a:lnTo>
                                <a:pt x="0" y="0"/>
                              </a:lnTo>
                              <a:lnTo>
                                <a:pt x="0" y="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32" name="Freeform 295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064" y="1789"/>
                          <a:ext cx="4" cy="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" y="6"/>
                            </a:cxn>
                            <a:cxn ang="0">
                              <a:pos x="4" y="0"/>
                            </a:cxn>
                            <a:cxn ang="0">
                              <a:pos x="2" y="2"/>
                            </a:cxn>
                            <a:cxn ang="0">
                              <a:pos x="0" y="6"/>
                            </a:cxn>
                            <a:cxn ang="0">
                              <a:pos x="4" y="6"/>
                            </a:cxn>
                          </a:cxnLst>
                          <a:rect l="0" t="0" r="r" b="b"/>
                          <a:pathLst>
                            <a:path w="4" h="6">
                              <a:moveTo>
                                <a:pt x="4" y="6"/>
                              </a:moveTo>
                              <a:lnTo>
                                <a:pt x="4" y="0"/>
                              </a:lnTo>
                              <a:lnTo>
                                <a:pt x="2" y="2"/>
                              </a:lnTo>
                              <a:lnTo>
                                <a:pt x="0" y="6"/>
                              </a:lnTo>
                              <a:lnTo>
                                <a:pt x="4" y="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33" name="Freeform 295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808" y="1697"/>
                          <a:ext cx="258" cy="11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54" y="106"/>
                            </a:cxn>
                            <a:cxn ang="0">
                              <a:pos x="64" y="26"/>
                            </a:cxn>
                            <a:cxn ang="0">
                              <a:pos x="2" y="0"/>
                            </a:cxn>
                            <a:cxn ang="0">
                              <a:pos x="2" y="0"/>
                            </a:cxn>
                            <a:cxn ang="0">
                              <a:pos x="2" y="2"/>
                            </a:cxn>
                            <a:cxn ang="0">
                              <a:pos x="0" y="2"/>
                            </a:cxn>
                            <a:cxn ang="0">
                              <a:pos x="60" y="28"/>
                            </a:cxn>
                            <a:cxn ang="0">
                              <a:pos x="50" y="108"/>
                            </a:cxn>
                            <a:cxn ang="0">
                              <a:pos x="172" y="118"/>
                            </a:cxn>
                            <a:cxn ang="0">
                              <a:pos x="256" y="98"/>
                            </a:cxn>
                            <a:cxn ang="0">
                              <a:pos x="258" y="94"/>
                            </a:cxn>
                            <a:cxn ang="0">
                              <a:pos x="176" y="116"/>
                            </a:cxn>
                            <a:cxn ang="0">
                              <a:pos x="54" y="106"/>
                            </a:cxn>
                          </a:cxnLst>
                          <a:rect l="0" t="0" r="r" b="b"/>
                          <a:pathLst>
                            <a:path w="258" h="118">
                              <a:moveTo>
                                <a:pt x="54" y="106"/>
                              </a:moveTo>
                              <a:lnTo>
                                <a:pt x="64" y="26"/>
                              </a:lnTo>
                              <a:lnTo>
                                <a:pt x="2" y="0"/>
                              </a:lnTo>
                              <a:lnTo>
                                <a:pt x="2" y="0"/>
                              </a:lnTo>
                              <a:lnTo>
                                <a:pt x="2" y="2"/>
                              </a:lnTo>
                              <a:lnTo>
                                <a:pt x="0" y="2"/>
                              </a:lnTo>
                              <a:lnTo>
                                <a:pt x="60" y="28"/>
                              </a:lnTo>
                              <a:lnTo>
                                <a:pt x="50" y="108"/>
                              </a:lnTo>
                              <a:lnTo>
                                <a:pt x="172" y="118"/>
                              </a:lnTo>
                              <a:lnTo>
                                <a:pt x="256" y="98"/>
                              </a:lnTo>
                              <a:lnTo>
                                <a:pt x="258" y="94"/>
                              </a:lnTo>
                              <a:lnTo>
                                <a:pt x="176" y="116"/>
                              </a:lnTo>
                              <a:lnTo>
                                <a:pt x="54" y="10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34" name="Freeform 295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522" y="1673"/>
                          <a:ext cx="286" cy="7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8" y="56"/>
                            </a:cxn>
                            <a:cxn ang="0">
                              <a:pos x="106" y="26"/>
                            </a:cxn>
                            <a:cxn ang="0">
                              <a:pos x="132" y="72"/>
                            </a:cxn>
                            <a:cxn ang="0">
                              <a:pos x="238" y="16"/>
                            </a:cxn>
                            <a:cxn ang="0">
                              <a:pos x="284" y="26"/>
                            </a:cxn>
                            <a:cxn ang="0">
                              <a:pos x="286" y="24"/>
                            </a:cxn>
                            <a:cxn ang="0">
                              <a:pos x="234" y="12"/>
                            </a:cxn>
                            <a:cxn ang="0">
                              <a:pos x="132" y="68"/>
                            </a:cxn>
                            <a:cxn ang="0">
                              <a:pos x="108" y="26"/>
                            </a:cxn>
                            <a:cxn ang="0">
                              <a:pos x="108" y="26"/>
                            </a:cxn>
                            <a:cxn ang="0">
                              <a:pos x="106" y="24"/>
                            </a:cxn>
                            <a:cxn ang="0">
                              <a:pos x="20" y="50"/>
                            </a:cxn>
                            <a:cxn ang="0">
                              <a:pos x="2" y="0"/>
                            </a:cxn>
                            <a:cxn ang="0">
                              <a:pos x="0" y="4"/>
                            </a:cxn>
                            <a:cxn ang="0">
                              <a:pos x="0" y="6"/>
                            </a:cxn>
                            <a:cxn ang="0">
                              <a:pos x="18" y="56"/>
                            </a:cxn>
                          </a:cxnLst>
                          <a:rect l="0" t="0" r="r" b="b"/>
                          <a:pathLst>
                            <a:path w="286" h="72">
                              <a:moveTo>
                                <a:pt x="18" y="56"/>
                              </a:moveTo>
                              <a:lnTo>
                                <a:pt x="106" y="26"/>
                              </a:lnTo>
                              <a:lnTo>
                                <a:pt x="132" y="72"/>
                              </a:lnTo>
                              <a:lnTo>
                                <a:pt x="238" y="16"/>
                              </a:lnTo>
                              <a:lnTo>
                                <a:pt x="284" y="26"/>
                              </a:lnTo>
                              <a:lnTo>
                                <a:pt x="286" y="24"/>
                              </a:lnTo>
                              <a:lnTo>
                                <a:pt x="234" y="12"/>
                              </a:lnTo>
                              <a:lnTo>
                                <a:pt x="132" y="68"/>
                              </a:lnTo>
                              <a:lnTo>
                                <a:pt x="108" y="26"/>
                              </a:lnTo>
                              <a:lnTo>
                                <a:pt x="108" y="26"/>
                              </a:lnTo>
                              <a:lnTo>
                                <a:pt x="106" y="24"/>
                              </a:lnTo>
                              <a:lnTo>
                                <a:pt x="20" y="50"/>
                              </a:lnTo>
                              <a:lnTo>
                                <a:pt x="2" y="0"/>
                              </a:lnTo>
                              <a:lnTo>
                                <a:pt x="0" y="4"/>
                              </a:lnTo>
                              <a:lnTo>
                                <a:pt x="0" y="6"/>
                              </a:lnTo>
                              <a:lnTo>
                                <a:pt x="18" y="5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35" name="Freeform 295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806" y="1697"/>
                          <a:ext cx="4" cy="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" y="2"/>
                            </a:cxn>
                            <a:cxn ang="0">
                              <a:pos x="2" y="2"/>
                            </a:cxn>
                            <a:cxn ang="0">
                              <a:pos x="4" y="2"/>
                            </a:cxn>
                            <a:cxn ang="0">
                              <a:pos x="4" y="0"/>
                            </a:cxn>
                            <a:cxn ang="0">
                              <a:pos x="2" y="0"/>
                            </a:cxn>
                            <a:cxn ang="0">
                              <a:pos x="0" y="2"/>
                            </a:cxn>
                            <a:cxn ang="0">
                              <a:pos x="2" y="2"/>
                            </a:cxn>
                          </a:cxnLst>
                          <a:rect l="0" t="0" r="r" b="b"/>
                          <a:pathLst>
                            <a:path w="4" h="2">
                              <a:moveTo>
                                <a:pt x="2" y="2"/>
                              </a:moveTo>
                              <a:lnTo>
                                <a:pt x="2" y="2"/>
                              </a:lnTo>
                              <a:lnTo>
                                <a:pt x="4" y="2"/>
                              </a:lnTo>
                              <a:lnTo>
                                <a:pt x="4" y="0"/>
                              </a:lnTo>
                              <a:lnTo>
                                <a:pt x="2" y="0"/>
                              </a:lnTo>
                              <a:lnTo>
                                <a:pt x="0" y="2"/>
                              </a:lnTo>
                              <a:lnTo>
                                <a:pt x="2" y="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36" name="Rectangle 29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22" y="1677"/>
                          <a:ext cx="1" cy="2"/>
                        </a:xfrm>
                        <a:prstGeom prst="rect">
                          <a:avLst/>
                        </a:pr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37" name="Freeform 295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516" y="1321"/>
                          <a:ext cx="490" cy="27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62" y="258"/>
                            </a:cxn>
                            <a:cxn ang="0">
                              <a:pos x="490" y="190"/>
                            </a:cxn>
                            <a:cxn ang="0">
                              <a:pos x="452" y="138"/>
                            </a:cxn>
                            <a:cxn ang="0">
                              <a:pos x="462" y="68"/>
                            </a:cxn>
                            <a:cxn ang="0">
                              <a:pos x="382" y="0"/>
                            </a:cxn>
                            <a:cxn ang="0">
                              <a:pos x="18" y="120"/>
                            </a:cxn>
                            <a:cxn ang="0">
                              <a:pos x="2" y="74"/>
                            </a:cxn>
                            <a:cxn ang="0">
                              <a:pos x="0" y="76"/>
                            </a:cxn>
                            <a:cxn ang="0">
                              <a:pos x="16" y="124"/>
                            </a:cxn>
                            <a:cxn ang="0">
                              <a:pos x="382" y="4"/>
                            </a:cxn>
                            <a:cxn ang="0">
                              <a:pos x="458" y="70"/>
                            </a:cxn>
                            <a:cxn ang="0">
                              <a:pos x="448" y="138"/>
                            </a:cxn>
                            <a:cxn ang="0">
                              <a:pos x="488" y="190"/>
                            </a:cxn>
                            <a:cxn ang="0">
                              <a:pos x="458" y="256"/>
                            </a:cxn>
                            <a:cxn ang="0">
                              <a:pos x="428" y="266"/>
                            </a:cxn>
                            <a:cxn ang="0">
                              <a:pos x="430" y="270"/>
                            </a:cxn>
                            <a:cxn ang="0">
                              <a:pos x="462" y="258"/>
                            </a:cxn>
                          </a:cxnLst>
                          <a:rect l="0" t="0" r="r" b="b"/>
                          <a:pathLst>
                            <a:path w="490" h="270">
                              <a:moveTo>
                                <a:pt x="462" y="258"/>
                              </a:moveTo>
                              <a:lnTo>
                                <a:pt x="490" y="190"/>
                              </a:lnTo>
                              <a:lnTo>
                                <a:pt x="452" y="138"/>
                              </a:lnTo>
                              <a:lnTo>
                                <a:pt x="462" y="68"/>
                              </a:lnTo>
                              <a:lnTo>
                                <a:pt x="382" y="0"/>
                              </a:lnTo>
                              <a:lnTo>
                                <a:pt x="18" y="120"/>
                              </a:lnTo>
                              <a:lnTo>
                                <a:pt x="2" y="74"/>
                              </a:lnTo>
                              <a:lnTo>
                                <a:pt x="0" y="76"/>
                              </a:lnTo>
                              <a:lnTo>
                                <a:pt x="16" y="124"/>
                              </a:lnTo>
                              <a:lnTo>
                                <a:pt x="382" y="4"/>
                              </a:lnTo>
                              <a:lnTo>
                                <a:pt x="458" y="70"/>
                              </a:lnTo>
                              <a:lnTo>
                                <a:pt x="448" y="138"/>
                              </a:lnTo>
                              <a:lnTo>
                                <a:pt x="488" y="190"/>
                              </a:lnTo>
                              <a:lnTo>
                                <a:pt x="458" y="256"/>
                              </a:lnTo>
                              <a:lnTo>
                                <a:pt x="428" y="266"/>
                              </a:lnTo>
                              <a:lnTo>
                                <a:pt x="430" y="270"/>
                              </a:lnTo>
                              <a:lnTo>
                                <a:pt x="462" y="258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38" name="Freeform 295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626" y="1587"/>
                          <a:ext cx="320" cy="11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" y="112"/>
                            </a:cxn>
                            <a:cxn ang="0">
                              <a:pos x="320" y="4"/>
                            </a:cxn>
                            <a:cxn ang="0">
                              <a:pos x="318" y="0"/>
                            </a:cxn>
                            <a:cxn ang="0">
                              <a:pos x="0" y="110"/>
                            </a:cxn>
                            <a:cxn ang="0">
                              <a:pos x="2" y="110"/>
                            </a:cxn>
                            <a:cxn ang="0">
                              <a:pos x="2" y="110"/>
                            </a:cxn>
                            <a:cxn ang="0">
                              <a:pos x="4" y="112"/>
                            </a:cxn>
                          </a:cxnLst>
                          <a:rect l="0" t="0" r="r" b="b"/>
                          <a:pathLst>
                            <a:path w="320" h="112">
                              <a:moveTo>
                                <a:pt x="4" y="112"/>
                              </a:moveTo>
                              <a:lnTo>
                                <a:pt x="320" y="4"/>
                              </a:lnTo>
                              <a:lnTo>
                                <a:pt x="318" y="0"/>
                              </a:lnTo>
                              <a:lnTo>
                                <a:pt x="0" y="110"/>
                              </a:lnTo>
                              <a:lnTo>
                                <a:pt x="2" y="110"/>
                              </a:lnTo>
                              <a:lnTo>
                                <a:pt x="2" y="110"/>
                              </a:lnTo>
                              <a:lnTo>
                                <a:pt x="4" y="11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39" name="Freeform 296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628" y="1697"/>
                          <a:ext cx="2" cy="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" y="2"/>
                            </a:cxn>
                            <a:cxn ang="0">
                              <a:pos x="0" y="0"/>
                            </a:cxn>
                            <a:cxn ang="0">
                              <a:pos x="0" y="0"/>
                            </a:cxn>
                            <a:cxn ang="0">
                              <a:pos x="2" y="2"/>
                            </a:cxn>
                            <a:cxn ang="0">
                              <a:pos x="2" y="2"/>
                            </a:cxn>
                          </a:cxnLst>
                          <a:rect l="0" t="0" r="r" b="b"/>
                          <a:pathLst>
                            <a:path w="2" h="2">
                              <a:moveTo>
                                <a:pt x="2" y="2"/>
                              </a:move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lnTo>
                                <a:pt x="2" y="2"/>
                              </a:lnTo>
                              <a:lnTo>
                                <a:pt x="2" y="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40" name="Rectangle 29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72" y="1723"/>
                          <a:ext cx="2" cy="2"/>
                        </a:xfrm>
                        <a:prstGeom prst="rect">
                          <a:avLst/>
                        </a:pr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41" name="Rectangle 29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1587"/>
                          <a:ext cx="1" cy="1"/>
                        </a:xfrm>
                        <a:prstGeom prst="rect">
                          <a:avLst/>
                        </a:pr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42" name="Freeform 296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946" y="1591"/>
                          <a:ext cx="126" cy="16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0" y="0"/>
                            </a:cxn>
                            <a:cxn ang="0">
                              <a:pos x="58" y="162"/>
                            </a:cxn>
                            <a:cxn ang="0">
                              <a:pos x="126" y="134"/>
                            </a:cxn>
                            <a:cxn ang="0">
                              <a:pos x="126" y="132"/>
                            </a:cxn>
                            <a:cxn ang="0">
                              <a:pos x="62" y="158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126" h="162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lnTo>
                                <a:pt x="58" y="162"/>
                              </a:lnTo>
                              <a:lnTo>
                                <a:pt x="126" y="134"/>
                              </a:lnTo>
                              <a:lnTo>
                                <a:pt x="126" y="132"/>
                              </a:lnTo>
                              <a:lnTo>
                                <a:pt x="62" y="158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43" name="Freeform 296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944" y="1587"/>
                          <a:ext cx="2" cy="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" y="4"/>
                            </a:cxn>
                            <a:cxn ang="0">
                              <a:pos x="0" y="0"/>
                            </a:cxn>
                            <a:cxn ang="0">
                              <a:pos x="0" y="0"/>
                            </a:cxn>
                            <a:cxn ang="0">
                              <a:pos x="2" y="4"/>
                            </a:cxn>
                            <a:cxn ang="0">
                              <a:pos x="2" y="4"/>
                            </a:cxn>
                          </a:cxnLst>
                          <a:rect l="0" t="0" r="r" b="b"/>
                          <a:pathLst>
                            <a:path w="2" h="4">
                              <a:moveTo>
                                <a:pt x="2" y="4"/>
                              </a:move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lnTo>
                                <a:pt x="2" y="4"/>
                              </a:lnTo>
                              <a:lnTo>
                                <a:pt x="2" y="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44" name="Freeform 296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280" y="1225"/>
                          <a:ext cx="2" cy="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" y="4"/>
                            </a:cxn>
                            <a:cxn ang="0">
                              <a:pos x="2" y="2"/>
                            </a:cxn>
                            <a:cxn ang="0">
                              <a:pos x="0" y="0"/>
                            </a:cxn>
                            <a:cxn ang="0">
                              <a:pos x="0" y="0"/>
                            </a:cxn>
                            <a:cxn ang="0">
                              <a:pos x="2" y="4"/>
                            </a:cxn>
                          </a:cxnLst>
                          <a:rect l="0" t="0" r="r" b="b"/>
                          <a:pathLst>
                            <a:path w="2" h="4">
                              <a:moveTo>
                                <a:pt x="2" y="4"/>
                              </a:moveTo>
                              <a:lnTo>
                                <a:pt x="2" y="2"/>
                              </a:ln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lnTo>
                                <a:pt x="2" y="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45" name="Freeform 296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218" y="1341"/>
                          <a:ext cx="4" cy="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" y="6"/>
                            </a:cxn>
                            <a:cxn ang="0">
                              <a:pos x="2" y="6"/>
                            </a:cxn>
                            <a:cxn ang="0">
                              <a:pos x="4" y="4"/>
                            </a:cxn>
                            <a:cxn ang="0">
                              <a:pos x="2" y="0"/>
                            </a:cxn>
                            <a:cxn ang="0">
                              <a:pos x="0" y="4"/>
                            </a:cxn>
                            <a:cxn ang="0">
                              <a:pos x="2" y="6"/>
                            </a:cxn>
                          </a:cxnLst>
                          <a:rect l="0" t="0" r="r" b="b"/>
                          <a:pathLst>
                            <a:path w="4" h="6">
                              <a:moveTo>
                                <a:pt x="2" y="6"/>
                              </a:moveTo>
                              <a:lnTo>
                                <a:pt x="2" y="6"/>
                              </a:lnTo>
                              <a:lnTo>
                                <a:pt x="4" y="4"/>
                              </a:lnTo>
                              <a:lnTo>
                                <a:pt x="2" y="0"/>
                              </a:lnTo>
                              <a:lnTo>
                                <a:pt x="0" y="4"/>
                              </a:lnTo>
                              <a:lnTo>
                                <a:pt x="2" y="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46" name="Freeform 296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054" y="1253"/>
                          <a:ext cx="62" cy="13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10" y="84"/>
                            </a:cxn>
                            <a:cxn ang="0">
                              <a:pos x="62" y="136"/>
                            </a:cxn>
                            <a:cxn ang="0">
                              <a:pos x="12" y="82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62" h="136">
                              <a:moveTo>
                                <a:pt x="0" y="0"/>
                              </a:moveTo>
                              <a:lnTo>
                                <a:pt x="10" y="84"/>
                              </a:lnTo>
                              <a:lnTo>
                                <a:pt x="62" y="136"/>
                              </a:lnTo>
                              <a:lnTo>
                                <a:pt x="12" y="82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47" name="Freeform 296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952" y="895"/>
                          <a:ext cx="102" cy="35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0" y="132"/>
                            </a:cxn>
                            <a:cxn ang="0">
                              <a:pos x="2" y="0"/>
                            </a:cxn>
                            <a:cxn ang="0">
                              <a:pos x="0" y="0"/>
                            </a:cxn>
                            <a:cxn ang="0">
                              <a:pos x="38" y="132"/>
                            </a:cxn>
                            <a:cxn ang="0">
                              <a:pos x="102" y="358"/>
                            </a:cxn>
                            <a:cxn ang="0">
                              <a:pos x="80" y="276"/>
                            </a:cxn>
                            <a:cxn ang="0">
                              <a:pos x="40" y="132"/>
                            </a:cxn>
                          </a:cxnLst>
                          <a:rect l="0" t="0" r="r" b="b"/>
                          <a:pathLst>
                            <a:path w="102" h="358">
                              <a:moveTo>
                                <a:pt x="40" y="132"/>
                              </a:moveTo>
                              <a:lnTo>
                                <a:pt x="2" y="0"/>
                              </a:lnTo>
                              <a:lnTo>
                                <a:pt x="0" y="0"/>
                              </a:lnTo>
                              <a:lnTo>
                                <a:pt x="38" y="132"/>
                              </a:lnTo>
                              <a:lnTo>
                                <a:pt x="102" y="358"/>
                              </a:lnTo>
                              <a:lnTo>
                                <a:pt x="80" y="276"/>
                              </a:lnTo>
                              <a:lnTo>
                                <a:pt x="40" y="13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48" name="Freeform 296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190" y="1183"/>
                          <a:ext cx="90" cy="16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20"/>
                            </a:cxn>
                            <a:cxn ang="0">
                              <a:pos x="28" y="162"/>
                            </a:cxn>
                            <a:cxn ang="0">
                              <a:pos x="30" y="158"/>
                            </a:cxn>
                            <a:cxn ang="0">
                              <a:pos x="4" y="20"/>
                            </a:cxn>
                            <a:cxn ang="0">
                              <a:pos x="54" y="2"/>
                            </a:cxn>
                            <a:cxn ang="0">
                              <a:pos x="90" y="42"/>
                            </a:cxn>
                            <a:cxn ang="0">
                              <a:pos x="90" y="42"/>
                            </a:cxn>
                            <a:cxn ang="0">
                              <a:pos x="54" y="0"/>
                            </a:cxn>
                            <a:cxn ang="0">
                              <a:pos x="0" y="20"/>
                            </a:cxn>
                          </a:cxnLst>
                          <a:rect l="0" t="0" r="r" b="b"/>
                          <a:pathLst>
                            <a:path w="90" h="162">
                              <a:moveTo>
                                <a:pt x="0" y="20"/>
                              </a:moveTo>
                              <a:lnTo>
                                <a:pt x="28" y="162"/>
                              </a:lnTo>
                              <a:lnTo>
                                <a:pt x="30" y="158"/>
                              </a:lnTo>
                              <a:lnTo>
                                <a:pt x="4" y="20"/>
                              </a:lnTo>
                              <a:lnTo>
                                <a:pt x="54" y="2"/>
                              </a:lnTo>
                              <a:lnTo>
                                <a:pt x="90" y="42"/>
                              </a:lnTo>
                              <a:lnTo>
                                <a:pt x="90" y="42"/>
                              </a:lnTo>
                              <a:lnTo>
                                <a:pt x="54" y="0"/>
                              </a:lnTo>
                              <a:lnTo>
                                <a:pt x="0" y="20"/>
                              </a:lnTo>
                              <a:close/>
                            </a:path>
                          </a:pathLst>
                        </a:custGeom>
                        <a:grpFill/>
                        <a:ln w="4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49" name="Rectangle 29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20" y="1347"/>
                          <a:ext cx="1" cy="1"/>
                        </a:xfrm>
                        <a:prstGeom prst="rect">
                          <a:avLst/>
                        </a:pr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50" name="Freeform 297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086" y="815"/>
                          <a:ext cx="166" cy="24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0" y="2"/>
                            </a:cxn>
                            <a:cxn ang="0">
                              <a:pos x="126" y="220"/>
                            </a:cxn>
                            <a:cxn ang="0">
                              <a:pos x="166" y="248"/>
                            </a:cxn>
                            <a:cxn ang="0">
                              <a:pos x="166" y="246"/>
                            </a:cxn>
                            <a:cxn ang="0">
                              <a:pos x="126" y="218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166" h="248">
                              <a:moveTo>
                                <a:pt x="0" y="0"/>
                              </a:moveTo>
                              <a:lnTo>
                                <a:pt x="0" y="2"/>
                              </a:lnTo>
                              <a:lnTo>
                                <a:pt x="126" y="220"/>
                              </a:lnTo>
                              <a:lnTo>
                                <a:pt x="166" y="248"/>
                              </a:lnTo>
                              <a:lnTo>
                                <a:pt x="166" y="246"/>
                              </a:lnTo>
                              <a:lnTo>
                                <a:pt x="126" y="218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grpFill/>
                        <a:ln w="4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51" name="Freeform 297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412" y="711"/>
                          <a:ext cx="64" cy="34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342"/>
                            </a:cxn>
                            <a:cxn ang="0">
                              <a:pos x="64" y="0"/>
                            </a:cxn>
                            <a:cxn ang="0">
                              <a:pos x="60" y="0"/>
                            </a:cxn>
                            <a:cxn ang="0">
                              <a:pos x="0" y="342"/>
                            </a:cxn>
                          </a:cxnLst>
                          <a:rect l="0" t="0" r="r" b="b"/>
                          <a:pathLst>
                            <a:path w="64" h="342">
                              <a:moveTo>
                                <a:pt x="0" y="342"/>
                              </a:moveTo>
                              <a:lnTo>
                                <a:pt x="64" y="0"/>
                              </a:lnTo>
                              <a:lnTo>
                                <a:pt x="60" y="0"/>
                              </a:lnTo>
                              <a:lnTo>
                                <a:pt x="0" y="34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52" name="Freeform 297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760" y="923"/>
                          <a:ext cx="682" cy="65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528" y="128"/>
                            </a:cxn>
                            <a:cxn ang="0">
                              <a:pos x="412" y="144"/>
                            </a:cxn>
                            <a:cxn ang="0">
                              <a:pos x="232" y="112"/>
                            </a:cxn>
                            <a:cxn ang="0">
                              <a:pos x="224" y="26"/>
                            </a:cxn>
                            <a:cxn ang="0">
                              <a:pos x="128" y="0"/>
                            </a:cxn>
                            <a:cxn ang="0">
                              <a:pos x="128" y="20"/>
                            </a:cxn>
                            <a:cxn ang="0">
                              <a:pos x="0" y="410"/>
                            </a:cxn>
                            <a:cxn ang="0">
                              <a:pos x="6" y="510"/>
                            </a:cxn>
                            <a:cxn ang="0">
                              <a:pos x="344" y="602"/>
                            </a:cxn>
                            <a:cxn ang="0">
                              <a:pos x="572" y="650"/>
                            </a:cxn>
                            <a:cxn ang="0">
                              <a:pos x="622" y="386"/>
                            </a:cxn>
                            <a:cxn ang="0">
                              <a:pos x="614" y="360"/>
                            </a:cxn>
                            <a:cxn ang="0">
                              <a:pos x="682" y="224"/>
                            </a:cxn>
                            <a:cxn ang="0">
                              <a:pos x="662" y="166"/>
                            </a:cxn>
                            <a:cxn ang="0">
                              <a:pos x="528" y="128"/>
                            </a:cxn>
                          </a:cxnLst>
                          <a:rect l="0" t="0" r="r" b="b"/>
                          <a:pathLst>
                            <a:path w="682" h="650">
                              <a:moveTo>
                                <a:pt x="528" y="128"/>
                              </a:moveTo>
                              <a:lnTo>
                                <a:pt x="412" y="144"/>
                              </a:lnTo>
                              <a:lnTo>
                                <a:pt x="232" y="112"/>
                              </a:lnTo>
                              <a:lnTo>
                                <a:pt x="224" y="26"/>
                              </a:lnTo>
                              <a:lnTo>
                                <a:pt x="128" y="0"/>
                              </a:lnTo>
                              <a:lnTo>
                                <a:pt x="128" y="20"/>
                              </a:lnTo>
                              <a:lnTo>
                                <a:pt x="0" y="410"/>
                              </a:lnTo>
                              <a:lnTo>
                                <a:pt x="6" y="510"/>
                              </a:lnTo>
                              <a:lnTo>
                                <a:pt x="344" y="602"/>
                              </a:lnTo>
                              <a:lnTo>
                                <a:pt x="572" y="650"/>
                              </a:lnTo>
                              <a:lnTo>
                                <a:pt x="622" y="386"/>
                              </a:lnTo>
                              <a:lnTo>
                                <a:pt x="614" y="360"/>
                              </a:lnTo>
                              <a:lnTo>
                                <a:pt x="682" y="224"/>
                              </a:lnTo>
                              <a:lnTo>
                                <a:pt x="662" y="166"/>
                              </a:lnTo>
                              <a:lnTo>
                                <a:pt x="528" y="128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53" name="Freeform 297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888" y="593"/>
                          <a:ext cx="588" cy="48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98" y="12"/>
                            </a:cxn>
                            <a:cxn ang="0">
                              <a:pos x="118" y="92"/>
                            </a:cxn>
                            <a:cxn ang="0">
                              <a:pos x="0" y="0"/>
                            </a:cxn>
                            <a:cxn ang="0">
                              <a:pos x="0" y="324"/>
                            </a:cxn>
                            <a:cxn ang="0">
                              <a:pos x="100" y="352"/>
                            </a:cxn>
                            <a:cxn ang="0">
                              <a:pos x="110" y="436"/>
                            </a:cxn>
                            <a:cxn ang="0">
                              <a:pos x="284" y="468"/>
                            </a:cxn>
                            <a:cxn ang="0">
                              <a:pos x="400" y="452"/>
                            </a:cxn>
                            <a:cxn ang="0">
                              <a:pos x="532" y="486"/>
                            </a:cxn>
                            <a:cxn ang="0">
                              <a:pos x="524" y="460"/>
                            </a:cxn>
                            <a:cxn ang="0">
                              <a:pos x="584" y="118"/>
                            </a:cxn>
                            <a:cxn ang="0">
                              <a:pos x="588" y="118"/>
                            </a:cxn>
                            <a:cxn ang="0">
                              <a:pos x="588" y="116"/>
                            </a:cxn>
                            <a:cxn ang="0">
                              <a:pos x="198" y="12"/>
                            </a:cxn>
                          </a:cxnLst>
                          <a:rect l="0" t="0" r="r" b="b"/>
                          <a:pathLst>
                            <a:path w="588" h="486">
                              <a:moveTo>
                                <a:pt x="198" y="12"/>
                              </a:moveTo>
                              <a:lnTo>
                                <a:pt x="118" y="92"/>
                              </a:lnTo>
                              <a:lnTo>
                                <a:pt x="0" y="0"/>
                              </a:lnTo>
                              <a:lnTo>
                                <a:pt x="0" y="324"/>
                              </a:lnTo>
                              <a:lnTo>
                                <a:pt x="100" y="352"/>
                              </a:lnTo>
                              <a:lnTo>
                                <a:pt x="110" y="436"/>
                              </a:lnTo>
                              <a:lnTo>
                                <a:pt x="284" y="468"/>
                              </a:lnTo>
                              <a:lnTo>
                                <a:pt x="400" y="452"/>
                              </a:lnTo>
                              <a:lnTo>
                                <a:pt x="532" y="486"/>
                              </a:lnTo>
                              <a:lnTo>
                                <a:pt x="524" y="460"/>
                              </a:lnTo>
                              <a:lnTo>
                                <a:pt x="584" y="118"/>
                              </a:lnTo>
                              <a:lnTo>
                                <a:pt x="588" y="118"/>
                              </a:lnTo>
                              <a:lnTo>
                                <a:pt x="588" y="116"/>
                              </a:lnTo>
                              <a:lnTo>
                                <a:pt x="198" y="1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54" name="Freeform 297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412" y="1053"/>
                          <a:ext cx="8" cy="2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8" y="26"/>
                            </a:cxn>
                            <a:cxn ang="0">
                              <a:pos x="0" y="0"/>
                            </a:cxn>
                            <a:cxn ang="0">
                              <a:pos x="8" y="26"/>
                            </a:cxn>
                            <a:cxn ang="0">
                              <a:pos x="8" y="26"/>
                            </a:cxn>
                          </a:cxnLst>
                          <a:rect l="0" t="0" r="r" b="b"/>
                          <a:pathLst>
                            <a:path w="8" h="26">
                              <a:moveTo>
                                <a:pt x="8" y="26"/>
                              </a:moveTo>
                              <a:lnTo>
                                <a:pt x="0" y="0"/>
                              </a:lnTo>
                              <a:lnTo>
                                <a:pt x="8" y="26"/>
                              </a:lnTo>
                              <a:lnTo>
                                <a:pt x="8" y="2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55" name="Freeform 297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594" y="1057"/>
                          <a:ext cx="182" cy="29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50" y="126"/>
                            </a:cxn>
                            <a:cxn ang="0">
                              <a:pos x="40" y="188"/>
                            </a:cxn>
                            <a:cxn ang="0">
                              <a:pos x="112" y="296"/>
                            </a:cxn>
                            <a:cxn ang="0">
                              <a:pos x="182" y="284"/>
                            </a:cxn>
                            <a:cxn ang="0">
                              <a:pos x="118" y="292"/>
                            </a:cxn>
                            <a:cxn ang="0">
                              <a:pos x="48" y="188"/>
                            </a:cxn>
                            <a:cxn ang="0">
                              <a:pos x="56" y="118"/>
                            </a:cxn>
                            <a:cxn ang="0">
                              <a:pos x="8" y="130"/>
                            </a:cxn>
                            <a:cxn ang="0">
                              <a:pos x="38" y="0"/>
                            </a:cxn>
                            <a:cxn ang="0">
                              <a:pos x="0" y="138"/>
                            </a:cxn>
                            <a:cxn ang="0">
                              <a:pos x="50" y="126"/>
                            </a:cxn>
                          </a:cxnLst>
                          <a:rect l="0" t="0" r="r" b="b"/>
                          <a:pathLst>
                            <a:path w="182" h="296">
                              <a:moveTo>
                                <a:pt x="50" y="126"/>
                              </a:moveTo>
                              <a:lnTo>
                                <a:pt x="40" y="188"/>
                              </a:lnTo>
                              <a:lnTo>
                                <a:pt x="112" y="296"/>
                              </a:lnTo>
                              <a:lnTo>
                                <a:pt x="182" y="284"/>
                              </a:lnTo>
                              <a:lnTo>
                                <a:pt x="118" y="292"/>
                              </a:lnTo>
                              <a:lnTo>
                                <a:pt x="48" y="188"/>
                              </a:lnTo>
                              <a:lnTo>
                                <a:pt x="56" y="118"/>
                              </a:lnTo>
                              <a:lnTo>
                                <a:pt x="8" y="130"/>
                              </a:lnTo>
                              <a:lnTo>
                                <a:pt x="38" y="0"/>
                              </a:lnTo>
                              <a:lnTo>
                                <a:pt x="0" y="138"/>
                              </a:lnTo>
                              <a:lnTo>
                                <a:pt x="50" y="12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56" name="Freeform 298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706" y="1329"/>
                          <a:ext cx="130" cy="2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92" y="14"/>
                            </a:cxn>
                            <a:cxn ang="0">
                              <a:pos x="130" y="0"/>
                            </a:cxn>
                            <a:cxn ang="0">
                              <a:pos x="98" y="6"/>
                            </a:cxn>
                            <a:cxn ang="0">
                              <a:pos x="90" y="8"/>
                            </a:cxn>
                            <a:cxn ang="0">
                              <a:pos x="70" y="12"/>
                            </a:cxn>
                            <a:cxn ang="0">
                              <a:pos x="0" y="24"/>
                            </a:cxn>
                            <a:cxn ang="0">
                              <a:pos x="92" y="14"/>
                            </a:cxn>
                          </a:cxnLst>
                          <a:rect l="0" t="0" r="r" b="b"/>
                          <a:pathLst>
                            <a:path w="130" h="24">
                              <a:moveTo>
                                <a:pt x="92" y="14"/>
                              </a:moveTo>
                              <a:lnTo>
                                <a:pt x="130" y="0"/>
                              </a:lnTo>
                              <a:lnTo>
                                <a:pt x="98" y="6"/>
                              </a:lnTo>
                              <a:lnTo>
                                <a:pt x="90" y="8"/>
                              </a:lnTo>
                              <a:lnTo>
                                <a:pt x="70" y="12"/>
                              </a:lnTo>
                              <a:lnTo>
                                <a:pt x="0" y="24"/>
                              </a:lnTo>
                              <a:lnTo>
                                <a:pt x="92" y="1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57" name="Freeform 298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868" y="875"/>
                          <a:ext cx="606" cy="47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00" y="452"/>
                            </a:cxn>
                            <a:cxn ang="0">
                              <a:pos x="6" y="414"/>
                            </a:cxn>
                            <a:cxn ang="0">
                              <a:pos x="0" y="476"/>
                            </a:cxn>
                            <a:cxn ang="0">
                              <a:pos x="12" y="420"/>
                            </a:cxn>
                            <a:cxn ang="0">
                              <a:pos x="606" y="460"/>
                            </a:cxn>
                            <a:cxn ang="0">
                              <a:pos x="604" y="0"/>
                            </a:cxn>
                            <a:cxn ang="0">
                              <a:pos x="600" y="452"/>
                            </a:cxn>
                          </a:cxnLst>
                          <a:rect l="0" t="0" r="r" b="b"/>
                          <a:pathLst>
                            <a:path w="606" h="476">
                              <a:moveTo>
                                <a:pt x="600" y="452"/>
                              </a:moveTo>
                              <a:lnTo>
                                <a:pt x="6" y="414"/>
                              </a:lnTo>
                              <a:lnTo>
                                <a:pt x="0" y="476"/>
                              </a:lnTo>
                              <a:lnTo>
                                <a:pt x="12" y="420"/>
                              </a:lnTo>
                              <a:lnTo>
                                <a:pt x="606" y="460"/>
                              </a:lnTo>
                              <a:lnTo>
                                <a:pt x="604" y="0"/>
                              </a:lnTo>
                              <a:lnTo>
                                <a:pt x="600" y="45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58" name="Freeform 298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72" y="875"/>
                          <a:ext cx="614" cy="46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12" y="358"/>
                            </a:cxn>
                            <a:cxn ang="0">
                              <a:pos x="614" y="354"/>
                            </a:cxn>
                            <a:cxn ang="0">
                              <a:pos x="2" y="356"/>
                            </a:cxn>
                            <a:cxn ang="0">
                              <a:pos x="6" y="2"/>
                            </a:cxn>
                            <a:cxn ang="0">
                              <a:pos x="0" y="0"/>
                            </a:cxn>
                            <a:cxn ang="0">
                              <a:pos x="2" y="460"/>
                            </a:cxn>
                            <a:cxn ang="0">
                              <a:pos x="2" y="360"/>
                            </a:cxn>
                            <a:cxn ang="0">
                              <a:pos x="612" y="358"/>
                            </a:cxn>
                          </a:cxnLst>
                          <a:rect l="0" t="0" r="r" b="b"/>
                          <a:pathLst>
                            <a:path w="614" h="460">
                              <a:moveTo>
                                <a:pt x="612" y="358"/>
                              </a:moveTo>
                              <a:lnTo>
                                <a:pt x="614" y="354"/>
                              </a:lnTo>
                              <a:lnTo>
                                <a:pt x="2" y="356"/>
                              </a:lnTo>
                              <a:lnTo>
                                <a:pt x="6" y="2"/>
                              </a:lnTo>
                              <a:lnTo>
                                <a:pt x="0" y="0"/>
                              </a:lnTo>
                              <a:lnTo>
                                <a:pt x="2" y="460"/>
                              </a:lnTo>
                              <a:lnTo>
                                <a:pt x="2" y="360"/>
                              </a:lnTo>
                              <a:lnTo>
                                <a:pt x="612" y="358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59" name="Freeform 298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804" y="1325"/>
                          <a:ext cx="62" cy="4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10"/>
                            </a:cxn>
                            <a:cxn ang="0">
                              <a:pos x="32" y="4"/>
                            </a:cxn>
                            <a:cxn ang="0">
                              <a:pos x="60" y="42"/>
                            </a:cxn>
                            <a:cxn ang="0">
                              <a:pos x="62" y="34"/>
                            </a:cxn>
                            <a:cxn ang="0">
                              <a:pos x="36" y="0"/>
                            </a:cxn>
                            <a:cxn ang="0">
                              <a:pos x="0" y="10"/>
                            </a:cxn>
                          </a:cxnLst>
                          <a:rect l="0" t="0" r="r" b="b"/>
                          <a:pathLst>
                            <a:path w="62" h="42">
                              <a:moveTo>
                                <a:pt x="0" y="10"/>
                              </a:moveTo>
                              <a:lnTo>
                                <a:pt x="32" y="4"/>
                              </a:lnTo>
                              <a:lnTo>
                                <a:pt x="60" y="42"/>
                              </a:lnTo>
                              <a:lnTo>
                                <a:pt x="62" y="34"/>
                              </a:lnTo>
                              <a:lnTo>
                                <a:pt x="36" y="0"/>
                              </a:lnTo>
                              <a:lnTo>
                                <a:pt x="0" y="1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60" name="Freeform 298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866" y="1351"/>
                          <a:ext cx="2" cy="1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10"/>
                            </a:cxn>
                            <a:cxn ang="0">
                              <a:pos x="2" y="0"/>
                            </a:cxn>
                            <a:cxn ang="0">
                              <a:pos x="0" y="8"/>
                            </a:cxn>
                            <a:cxn ang="0">
                              <a:pos x="0" y="10"/>
                            </a:cxn>
                          </a:cxnLst>
                          <a:rect l="0" t="0" r="r" b="b"/>
                          <a:pathLst>
                            <a:path w="2" h="10">
                              <a:moveTo>
                                <a:pt x="0" y="10"/>
                              </a:moveTo>
                              <a:lnTo>
                                <a:pt x="2" y="0"/>
                              </a:lnTo>
                              <a:lnTo>
                                <a:pt x="0" y="8"/>
                              </a:lnTo>
                              <a:lnTo>
                                <a:pt x="0" y="1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61" name="Freeform 298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776" y="1335"/>
                          <a:ext cx="28" cy="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8" y="0"/>
                            </a:cxn>
                            <a:cxn ang="0">
                              <a:pos x="0" y="6"/>
                            </a:cxn>
                            <a:cxn ang="0">
                              <a:pos x="20" y="2"/>
                            </a:cxn>
                            <a:cxn ang="0">
                              <a:pos x="28" y="0"/>
                            </a:cxn>
                          </a:cxnLst>
                          <a:rect l="0" t="0" r="r" b="b"/>
                          <a:pathLst>
                            <a:path w="28" h="6">
                              <a:moveTo>
                                <a:pt x="28" y="0"/>
                              </a:moveTo>
                              <a:lnTo>
                                <a:pt x="0" y="6"/>
                              </a:lnTo>
                              <a:lnTo>
                                <a:pt x="20" y="2"/>
                              </a:lnTo>
                              <a:lnTo>
                                <a:pt x="28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62" name="Freeform 298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340" y="709"/>
                          <a:ext cx="524" cy="96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58" y="634"/>
                            </a:cxn>
                            <a:cxn ang="0">
                              <a:pos x="366" y="644"/>
                            </a:cxn>
                            <a:cxn ang="0">
                              <a:pos x="294" y="536"/>
                            </a:cxn>
                            <a:cxn ang="0">
                              <a:pos x="304" y="474"/>
                            </a:cxn>
                            <a:cxn ang="0">
                              <a:pos x="254" y="486"/>
                            </a:cxn>
                            <a:cxn ang="0">
                              <a:pos x="284" y="348"/>
                            </a:cxn>
                            <a:cxn ang="0">
                              <a:pos x="256" y="334"/>
                            </a:cxn>
                            <a:cxn ang="0">
                              <a:pos x="184" y="168"/>
                            </a:cxn>
                            <a:cxn ang="0">
                              <a:pos x="210" y="24"/>
                            </a:cxn>
                            <a:cxn ang="0">
                              <a:pos x="212" y="26"/>
                            </a:cxn>
                            <a:cxn ang="0">
                              <a:pos x="214" y="22"/>
                            </a:cxn>
                            <a:cxn ang="0">
                              <a:pos x="136" y="0"/>
                            </a:cxn>
                            <a:cxn ang="0">
                              <a:pos x="136" y="2"/>
                            </a:cxn>
                            <a:cxn ang="0">
                              <a:pos x="140" y="4"/>
                            </a:cxn>
                            <a:cxn ang="0">
                              <a:pos x="78" y="344"/>
                            </a:cxn>
                            <a:cxn ang="0">
                              <a:pos x="108" y="438"/>
                            </a:cxn>
                            <a:cxn ang="0">
                              <a:pos x="40" y="574"/>
                            </a:cxn>
                            <a:cxn ang="0">
                              <a:pos x="50" y="600"/>
                            </a:cxn>
                            <a:cxn ang="0">
                              <a:pos x="0" y="866"/>
                            </a:cxn>
                            <a:cxn ang="0">
                              <a:pos x="496" y="966"/>
                            </a:cxn>
                            <a:cxn ang="0">
                              <a:pos x="524" y="658"/>
                            </a:cxn>
                            <a:cxn ang="0">
                              <a:pos x="496" y="620"/>
                            </a:cxn>
                            <a:cxn ang="0">
                              <a:pos x="458" y="634"/>
                            </a:cxn>
                          </a:cxnLst>
                          <a:rect l="0" t="0" r="r" b="b"/>
                          <a:pathLst>
                            <a:path w="524" h="966">
                              <a:moveTo>
                                <a:pt x="458" y="634"/>
                              </a:moveTo>
                              <a:lnTo>
                                <a:pt x="366" y="644"/>
                              </a:lnTo>
                              <a:lnTo>
                                <a:pt x="294" y="536"/>
                              </a:lnTo>
                              <a:lnTo>
                                <a:pt x="304" y="474"/>
                              </a:lnTo>
                              <a:lnTo>
                                <a:pt x="254" y="486"/>
                              </a:lnTo>
                              <a:lnTo>
                                <a:pt x="284" y="348"/>
                              </a:lnTo>
                              <a:lnTo>
                                <a:pt x="256" y="334"/>
                              </a:lnTo>
                              <a:lnTo>
                                <a:pt x="184" y="168"/>
                              </a:lnTo>
                              <a:lnTo>
                                <a:pt x="210" y="24"/>
                              </a:lnTo>
                              <a:lnTo>
                                <a:pt x="212" y="26"/>
                              </a:lnTo>
                              <a:lnTo>
                                <a:pt x="214" y="22"/>
                              </a:lnTo>
                              <a:lnTo>
                                <a:pt x="136" y="0"/>
                              </a:lnTo>
                              <a:lnTo>
                                <a:pt x="136" y="2"/>
                              </a:lnTo>
                              <a:lnTo>
                                <a:pt x="140" y="4"/>
                              </a:lnTo>
                              <a:lnTo>
                                <a:pt x="78" y="344"/>
                              </a:lnTo>
                              <a:lnTo>
                                <a:pt x="108" y="438"/>
                              </a:lnTo>
                              <a:lnTo>
                                <a:pt x="40" y="574"/>
                              </a:lnTo>
                              <a:lnTo>
                                <a:pt x="50" y="600"/>
                              </a:lnTo>
                              <a:lnTo>
                                <a:pt x="0" y="866"/>
                              </a:lnTo>
                              <a:lnTo>
                                <a:pt x="496" y="966"/>
                              </a:lnTo>
                              <a:lnTo>
                                <a:pt x="524" y="658"/>
                              </a:lnTo>
                              <a:lnTo>
                                <a:pt x="496" y="620"/>
                              </a:lnTo>
                              <a:lnTo>
                                <a:pt x="458" y="63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63" name="Freeform 298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108" y="1621"/>
                          <a:ext cx="118" cy="31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94" y="254"/>
                            </a:cxn>
                            <a:cxn ang="0">
                              <a:pos x="94" y="256"/>
                            </a:cxn>
                            <a:cxn ang="0">
                              <a:pos x="96" y="256"/>
                            </a:cxn>
                            <a:cxn ang="0">
                              <a:pos x="118" y="318"/>
                            </a:cxn>
                            <a:cxn ang="0">
                              <a:pos x="0" y="0"/>
                            </a:cxn>
                            <a:cxn ang="0">
                              <a:pos x="94" y="254"/>
                            </a:cxn>
                            <a:cxn ang="0">
                              <a:pos x="94" y="254"/>
                            </a:cxn>
                          </a:cxnLst>
                          <a:rect l="0" t="0" r="r" b="b"/>
                          <a:pathLst>
                            <a:path w="118" h="318">
                              <a:moveTo>
                                <a:pt x="94" y="254"/>
                              </a:moveTo>
                              <a:lnTo>
                                <a:pt x="94" y="256"/>
                              </a:lnTo>
                              <a:lnTo>
                                <a:pt x="96" y="256"/>
                              </a:lnTo>
                              <a:lnTo>
                                <a:pt x="118" y="318"/>
                              </a:lnTo>
                              <a:lnTo>
                                <a:pt x="0" y="0"/>
                              </a:lnTo>
                              <a:lnTo>
                                <a:pt x="94" y="254"/>
                              </a:lnTo>
                              <a:lnTo>
                                <a:pt x="94" y="25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64" name="Freeform 298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098" y="1295"/>
                          <a:ext cx="10" cy="32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" y="188"/>
                            </a:cxn>
                            <a:cxn ang="0">
                              <a:pos x="6" y="188"/>
                            </a:cxn>
                            <a:cxn ang="0">
                              <a:pos x="10" y="326"/>
                            </a:cxn>
                            <a:cxn ang="0">
                              <a:pos x="0" y="0"/>
                            </a:cxn>
                            <a:cxn ang="0">
                              <a:pos x="6" y="186"/>
                            </a:cxn>
                            <a:cxn ang="0">
                              <a:pos x="6" y="188"/>
                            </a:cxn>
                          </a:cxnLst>
                          <a:rect l="0" t="0" r="r" b="b"/>
                          <a:pathLst>
                            <a:path w="10" h="326">
                              <a:moveTo>
                                <a:pt x="6" y="188"/>
                              </a:moveTo>
                              <a:lnTo>
                                <a:pt x="6" y="188"/>
                              </a:lnTo>
                              <a:lnTo>
                                <a:pt x="10" y="326"/>
                              </a:lnTo>
                              <a:lnTo>
                                <a:pt x="0" y="0"/>
                              </a:lnTo>
                              <a:lnTo>
                                <a:pt x="6" y="186"/>
                              </a:lnTo>
                              <a:lnTo>
                                <a:pt x="6" y="188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65" name="Freeform 298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68" y="877"/>
                          <a:ext cx="648" cy="97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78" y="708"/>
                            </a:cxn>
                            <a:cxn ang="0">
                              <a:pos x="648" y="766"/>
                            </a:cxn>
                            <a:cxn ang="0">
                              <a:pos x="646" y="758"/>
                            </a:cxn>
                            <a:cxn ang="0">
                              <a:pos x="478" y="704"/>
                            </a:cxn>
                            <a:cxn ang="0">
                              <a:pos x="4" y="706"/>
                            </a:cxn>
                            <a:cxn ang="0">
                              <a:pos x="8" y="458"/>
                            </a:cxn>
                            <a:cxn ang="0">
                              <a:pos x="6" y="458"/>
                            </a:cxn>
                            <a:cxn ang="0">
                              <a:pos x="6" y="358"/>
                            </a:cxn>
                            <a:cxn ang="0">
                              <a:pos x="616" y="356"/>
                            </a:cxn>
                            <a:cxn ang="0">
                              <a:pos x="618" y="352"/>
                            </a:cxn>
                            <a:cxn ang="0">
                              <a:pos x="6" y="354"/>
                            </a:cxn>
                            <a:cxn ang="0">
                              <a:pos x="10" y="0"/>
                            </a:cxn>
                            <a:cxn ang="0">
                              <a:pos x="8" y="0"/>
                            </a:cxn>
                            <a:cxn ang="0">
                              <a:pos x="0" y="972"/>
                            </a:cxn>
                            <a:cxn ang="0">
                              <a:pos x="4" y="710"/>
                            </a:cxn>
                            <a:cxn ang="0">
                              <a:pos x="478" y="708"/>
                            </a:cxn>
                          </a:cxnLst>
                          <a:rect l="0" t="0" r="r" b="b"/>
                          <a:pathLst>
                            <a:path w="648" h="972">
                              <a:moveTo>
                                <a:pt x="478" y="708"/>
                              </a:moveTo>
                              <a:lnTo>
                                <a:pt x="648" y="766"/>
                              </a:lnTo>
                              <a:lnTo>
                                <a:pt x="646" y="758"/>
                              </a:lnTo>
                              <a:lnTo>
                                <a:pt x="478" y="704"/>
                              </a:lnTo>
                              <a:lnTo>
                                <a:pt x="4" y="706"/>
                              </a:lnTo>
                              <a:lnTo>
                                <a:pt x="8" y="458"/>
                              </a:lnTo>
                              <a:lnTo>
                                <a:pt x="6" y="458"/>
                              </a:lnTo>
                              <a:lnTo>
                                <a:pt x="6" y="358"/>
                              </a:lnTo>
                              <a:lnTo>
                                <a:pt x="616" y="356"/>
                              </a:lnTo>
                              <a:lnTo>
                                <a:pt x="618" y="352"/>
                              </a:lnTo>
                              <a:lnTo>
                                <a:pt x="6" y="354"/>
                              </a:lnTo>
                              <a:lnTo>
                                <a:pt x="10" y="0"/>
                              </a:lnTo>
                              <a:lnTo>
                                <a:pt x="8" y="0"/>
                              </a:lnTo>
                              <a:lnTo>
                                <a:pt x="0" y="972"/>
                              </a:lnTo>
                              <a:lnTo>
                                <a:pt x="4" y="710"/>
                              </a:lnTo>
                              <a:lnTo>
                                <a:pt x="478" y="708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66" name="Freeform 299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632" y="1939"/>
                          <a:ext cx="602" cy="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02" y="6"/>
                            </a:cxn>
                            <a:cxn ang="0">
                              <a:pos x="594" y="0"/>
                            </a:cxn>
                            <a:cxn ang="0">
                              <a:pos x="0" y="8"/>
                            </a:cxn>
                            <a:cxn ang="0">
                              <a:pos x="602" y="6"/>
                            </a:cxn>
                          </a:cxnLst>
                          <a:rect l="0" t="0" r="r" b="b"/>
                          <a:pathLst>
                            <a:path w="602" h="8">
                              <a:moveTo>
                                <a:pt x="602" y="6"/>
                              </a:moveTo>
                              <a:lnTo>
                                <a:pt x="594" y="0"/>
                              </a:lnTo>
                              <a:lnTo>
                                <a:pt x="0" y="8"/>
                              </a:lnTo>
                              <a:lnTo>
                                <a:pt x="602" y="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67" name="Freeform 299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014" y="847"/>
                          <a:ext cx="74" cy="37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74" y="378"/>
                            </a:cxn>
                            <a:cxn ang="0">
                              <a:pos x="2" y="0"/>
                            </a:cxn>
                            <a:cxn ang="0">
                              <a:pos x="0" y="0"/>
                            </a:cxn>
                            <a:cxn ang="0">
                              <a:pos x="74" y="378"/>
                            </a:cxn>
                          </a:cxnLst>
                          <a:rect l="0" t="0" r="r" b="b"/>
                          <a:pathLst>
                            <a:path w="74" h="378">
                              <a:moveTo>
                                <a:pt x="74" y="378"/>
                              </a:moveTo>
                              <a:lnTo>
                                <a:pt x="2" y="0"/>
                              </a:lnTo>
                              <a:lnTo>
                                <a:pt x="0" y="0"/>
                              </a:lnTo>
                              <a:lnTo>
                                <a:pt x="74" y="378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68" name="Freeform 299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529" y="729"/>
                          <a:ext cx="944" cy="62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60" y="62"/>
                            </a:cxn>
                            <a:cxn ang="0">
                              <a:pos x="22" y="0"/>
                            </a:cxn>
                            <a:cxn ang="0">
                              <a:pos x="20" y="4"/>
                            </a:cxn>
                            <a:cxn ang="0">
                              <a:pos x="24" y="4"/>
                            </a:cxn>
                            <a:cxn ang="0">
                              <a:pos x="0" y="148"/>
                            </a:cxn>
                            <a:cxn ang="0">
                              <a:pos x="66" y="306"/>
                            </a:cxn>
                            <a:cxn ang="0">
                              <a:pos x="100" y="326"/>
                            </a:cxn>
                            <a:cxn ang="0">
                              <a:pos x="70" y="456"/>
                            </a:cxn>
                            <a:cxn ang="0">
                              <a:pos x="118" y="444"/>
                            </a:cxn>
                            <a:cxn ang="0">
                              <a:pos x="110" y="514"/>
                            </a:cxn>
                            <a:cxn ang="0">
                              <a:pos x="180" y="618"/>
                            </a:cxn>
                            <a:cxn ang="0">
                              <a:pos x="244" y="610"/>
                            </a:cxn>
                            <a:cxn ang="0">
                              <a:pos x="272" y="604"/>
                            </a:cxn>
                            <a:cxn ang="0">
                              <a:pos x="308" y="594"/>
                            </a:cxn>
                            <a:cxn ang="0">
                              <a:pos x="334" y="628"/>
                            </a:cxn>
                            <a:cxn ang="0">
                              <a:pos x="336" y="620"/>
                            </a:cxn>
                            <a:cxn ang="0">
                              <a:pos x="342" y="558"/>
                            </a:cxn>
                            <a:cxn ang="0">
                              <a:pos x="936" y="596"/>
                            </a:cxn>
                            <a:cxn ang="0">
                              <a:pos x="940" y="144"/>
                            </a:cxn>
                            <a:cxn ang="0">
                              <a:pos x="944" y="146"/>
                            </a:cxn>
                            <a:cxn ang="0">
                              <a:pos x="944" y="140"/>
                            </a:cxn>
                            <a:cxn ang="0">
                              <a:pos x="260" y="62"/>
                            </a:cxn>
                          </a:cxnLst>
                          <a:rect l="0" t="0" r="r" b="b"/>
                          <a:pathLst>
                            <a:path w="944" h="628">
                              <a:moveTo>
                                <a:pt x="260" y="62"/>
                              </a:moveTo>
                              <a:lnTo>
                                <a:pt x="22" y="0"/>
                              </a:lnTo>
                              <a:lnTo>
                                <a:pt x="20" y="4"/>
                              </a:lnTo>
                              <a:lnTo>
                                <a:pt x="24" y="4"/>
                              </a:lnTo>
                              <a:lnTo>
                                <a:pt x="0" y="148"/>
                              </a:lnTo>
                              <a:lnTo>
                                <a:pt x="66" y="306"/>
                              </a:lnTo>
                              <a:lnTo>
                                <a:pt x="100" y="326"/>
                              </a:lnTo>
                              <a:lnTo>
                                <a:pt x="70" y="456"/>
                              </a:lnTo>
                              <a:lnTo>
                                <a:pt x="118" y="444"/>
                              </a:lnTo>
                              <a:lnTo>
                                <a:pt x="110" y="514"/>
                              </a:lnTo>
                              <a:lnTo>
                                <a:pt x="180" y="618"/>
                              </a:lnTo>
                              <a:lnTo>
                                <a:pt x="244" y="610"/>
                              </a:lnTo>
                              <a:lnTo>
                                <a:pt x="272" y="604"/>
                              </a:lnTo>
                              <a:lnTo>
                                <a:pt x="308" y="594"/>
                              </a:lnTo>
                              <a:lnTo>
                                <a:pt x="334" y="628"/>
                              </a:lnTo>
                              <a:lnTo>
                                <a:pt x="336" y="620"/>
                              </a:lnTo>
                              <a:lnTo>
                                <a:pt x="342" y="558"/>
                              </a:lnTo>
                              <a:lnTo>
                                <a:pt x="936" y="596"/>
                              </a:lnTo>
                              <a:lnTo>
                                <a:pt x="940" y="144"/>
                              </a:lnTo>
                              <a:lnTo>
                                <a:pt x="944" y="146"/>
                              </a:lnTo>
                              <a:lnTo>
                                <a:pt x="944" y="140"/>
                              </a:lnTo>
                              <a:lnTo>
                                <a:pt x="260" y="6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69" name="Freeform 299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946" y="1581"/>
                          <a:ext cx="168" cy="5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168" y="56"/>
                            </a:cxn>
                            <a:cxn ang="0">
                              <a:pos x="168" y="54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168" h="56">
                              <a:moveTo>
                                <a:pt x="0" y="0"/>
                              </a:moveTo>
                              <a:lnTo>
                                <a:pt x="168" y="56"/>
                              </a:lnTo>
                              <a:lnTo>
                                <a:pt x="168" y="54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70" name="Freeform 299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74" y="843"/>
                          <a:ext cx="614" cy="38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14" y="382"/>
                            </a:cxn>
                            <a:cxn ang="0">
                              <a:pos x="540" y="4"/>
                            </a:cxn>
                            <a:cxn ang="0">
                              <a:pos x="542" y="4"/>
                            </a:cxn>
                            <a:cxn ang="0">
                              <a:pos x="542" y="0"/>
                            </a:cxn>
                            <a:cxn ang="0">
                              <a:pos x="26" y="32"/>
                            </a:cxn>
                            <a:cxn ang="0">
                              <a:pos x="2" y="28"/>
                            </a:cxn>
                            <a:cxn ang="0">
                              <a:pos x="2" y="34"/>
                            </a:cxn>
                            <a:cxn ang="0">
                              <a:pos x="4" y="34"/>
                            </a:cxn>
                            <a:cxn ang="0">
                              <a:pos x="0" y="388"/>
                            </a:cxn>
                            <a:cxn ang="0">
                              <a:pos x="612" y="386"/>
                            </a:cxn>
                            <a:cxn ang="0">
                              <a:pos x="610" y="388"/>
                            </a:cxn>
                            <a:cxn ang="0">
                              <a:pos x="610" y="388"/>
                            </a:cxn>
                            <a:cxn ang="0">
                              <a:pos x="614" y="382"/>
                            </a:cxn>
                          </a:cxnLst>
                          <a:rect l="0" t="0" r="r" b="b"/>
                          <a:pathLst>
                            <a:path w="614" h="388">
                              <a:moveTo>
                                <a:pt x="614" y="382"/>
                              </a:moveTo>
                              <a:lnTo>
                                <a:pt x="540" y="4"/>
                              </a:lnTo>
                              <a:lnTo>
                                <a:pt x="542" y="4"/>
                              </a:lnTo>
                              <a:lnTo>
                                <a:pt x="542" y="0"/>
                              </a:lnTo>
                              <a:lnTo>
                                <a:pt x="26" y="32"/>
                              </a:lnTo>
                              <a:lnTo>
                                <a:pt x="2" y="28"/>
                              </a:lnTo>
                              <a:lnTo>
                                <a:pt x="2" y="34"/>
                              </a:lnTo>
                              <a:lnTo>
                                <a:pt x="4" y="34"/>
                              </a:lnTo>
                              <a:lnTo>
                                <a:pt x="0" y="388"/>
                              </a:lnTo>
                              <a:lnTo>
                                <a:pt x="612" y="386"/>
                              </a:lnTo>
                              <a:lnTo>
                                <a:pt x="610" y="388"/>
                              </a:lnTo>
                              <a:lnTo>
                                <a:pt x="610" y="388"/>
                              </a:lnTo>
                              <a:lnTo>
                                <a:pt x="614" y="38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71" name="Freeform 299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68" y="1585"/>
                          <a:ext cx="758" cy="36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736" y="292"/>
                            </a:cxn>
                            <a:cxn ang="0">
                              <a:pos x="734" y="292"/>
                            </a:cxn>
                            <a:cxn ang="0">
                              <a:pos x="734" y="290"/>
                            </a:cxn>
                            <a:cxn ang="0">
                              <a:pos x="734" y="290"/>
                            </a:cxn>
                            <a:cxn ang="0">
                              <a:pos x="646" y="52"/>
                            </a:cxn>
                            <a:cxn ang="0">
                              <a:pos x="646" y="52"/>
                            </a:cxn>
                            <a:cxn ang="0">
                              <a:pos x="648" y="58"/>
                            </a:cxn>
                            <a:cxn ang="0">
                              <a:pos x="478" y="0"/>
                            </a:cxn>
                            <a:cxn ang="0">
                              <a:pos x="4" y="2"/>
                            </a:cxn>
                            <a:cxn ang="0">
                              <a:pos x="0" y="264"/>
                            </a:cxn>
                            <a:cxn ang="0">
                              <a:pos x="158" y="268"/>
                            </a:cxn>
                            <a:cxn ang="0">
                              <a:pos x="164" y="362"/>
                            </a:cxn>
                            <a:cxn ang="0">
                              <a:pos x="758" y="354"/>
                            </a:cxn>
                            <a:cxn ang="0">
                              <a:pos x="736" y="292"/>
                            </a:cxn>
                          </a:cxnLst>
                          <a:rect l="0" t="0" r="r" b="b"/>
                          <a:pathLst>
                            <a:path w="758" h="362">
                              <a:moveTo>
                                <a:pt x="736" y="292"/>
                              </a:moveTo>
                              <a:lnTo>
                                <a:pt x="734" y="292"/>
                              </a:lnTo>
                              <a:lnTo>
                                <a:pt x="734" y="290"/>
                              </a:lnTo>
                              <a:lnTo>
                                <a:pt x="734" y="290"/>
                              </a:lnTo>
                              <a:lnTo>
                                <a:pt x="646" y="52"/>
                              </a:lnTo>
                              <a:lnTo>
                                <a:pt x="646" y="52"/>
                              </a:lnTo>
                              <a:lnTo>
                                <a:pt x="648" y="58"/>
                              </a:lnTo>
                              <a:lnTo>
                                <a:pt x="478" y="0"/>
                              </a:lnTo>
                              <a:lnTo>
                                <a:pt x="4" y="2"/>
                              </a:lnTo>
                              <a:lnTo>
                                <a:pt x="0" y="264"/>
                              </a:lnTo>
                              <a:lnTo>
                                <a:pt x="158" y="268"/>
                              </a:lnTo>
                              <a:lnTo>
                                <a:pt x="164" y="362"/>
                              </a:lnTo>
                              <a:lnTo>
                                <a:pt x="758" y="354"/>
                              </a:lnTo>
                              <a:lnTo>
                                <a:pt x="736" y="29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72" name="Freeform 299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72" y="1231"/>
                          <a:ext cx="642" cy="40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36" y="390"/>
                            </a:cxn>
                            <a:cxn ang="0">
                              <a:pos x="632" y="252"/>
                            </a:cxn>
                            <a:cxn ang="0">
                              <a:pos x="632" y="252"/>
                            </a:cxn>
                            <a:cxn ang="0">
                              <a:pos x="632" y="250"/>
                            </a:cxn>
                            <a:cxn ang="0">
                              <a:pos x="626" y="64"/>
                            </a:cxn>
                            <a:cxn ang="0">
                              <a:pos x="596" y="26"/>
                            </a:cxn>
                            <a:cxn ang="0">
                              <a:pos x="612" y="0"/>
                            </a:cxn>
                            <a:cxn ang="0">
                              <a:pos x="612" y="0"/>
                            </a:cxn>
                            <a:cxn ang="0">
                              <a:pos x="612" y="2"/>
                            </a:cxn>
                            <a:cxn ang="0">
                              <a:pos x="2" y="4"/>
                            </a:cxn>
                            <a:cxn ang="0">
                              <a:pos x="2" y="104"/>
                            </a:cxn>
                            <a:cxn ang="0">
                              <a:pos x="4" y="104"/>
                            </a:cxn>
                            <a:cxn ang="0">
                              <a:pos x="0" y="352"/>
                            </a:cxn>
                            <a:cxn ang="0">
                              <a:pos x="474" y="350"/>
                            </a:cxn>
                            <a:cxn ang="0">
                              <a:pos x="642" y="404"/>
                            </a:cxn>
                            <a:cxn ang="0">
                              <a:pos x="642" y="406"/>
                            </a:cxn>
                            <a:cxn ang="0">
                              <a:pos x="642" y="406"/>
                            </a:cxn>
                            <a:cxn ang="0">
                              <a:pos x="636" y="390"/>
                            </a:cxn>
                          </a:cxnLst>
                          <a:rect l="0" t="0" r="r" b="b"/>
                          <a:pathLst>
                            <a:path w="642" h="406">
                              <a:moveTo>
                                <a:pt x="636" y="390"/>
                              </a:moveTo>
                              <a:lnTo>
                                <a:pt x="632" y="252"/>
                              </a:lnTo>
                              <a:lnTo>
                                <a:pt x="632" y="252"/>
                              </a:lnTo>
                              <a:lnTo>
                                <a:pt x="632" y="250"/>
                              </a:lnTo>
                              <a:lnTo>
                                <a:pt x="626" y="64"/>
                              </a:lnTo>
                              <a:lnTo>
                                <a:pt x="596" y="26"/>
                              </a:lnTo>
                              <a:lnTo>
                                <a:pt x="612" y="0"/>
                              </a:lnTo>
                              <a:lnTo>
                                <a:pt x="612" y="0"/>
                              </a:lnTo>
                              <a:lnTo>
                                <a:pt x="612" y="2"/>
                              </a:lnTo>
                              <a:lnTo>
                                <a:pt x="2" y="4"/>
                              </a:lnTo>
                              <a:lnTo>
                                <a:pt x="2" y="104"/>
                              </a:lnTo>
                              <a:lnTo>
                                <a:pt x="4" y="104"/>
                              </a:lnTo>
                              <a:lnTo>
                                <a:pt x="0" y="352"/>
                              </a:lnTo>
                              <a:lnTo>
                                <a:pt x="474" y="350"/>
                              </a:lnTo>
                              <a:lnTo>
                                <a:pt x="642" y="404"/>
                              </a:lnTo>
                              <a:lnTo>
                                <a:pt x="642" y="406"/>
                              </a:lnTo>
                              <a:lnTo>
                                <a:pt x="642" y="406"/>
                              </a:lnTo>
                              <a:lnTo>
                                <a:pt x="636" y="39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73" name="Freeform 299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112" y="1457"/>
                          <a:ext cx="524" cy="41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524" y="202"/>
                            </a:cxn>
                            <a:cxn ang="0">
                              <a:pos x="516" y="146"/>
                            </a:cxn>
                            <a:cxn ang="0">
                              <a:pos x="444" y="76"/>
                            </a:cxn>
                            <a:cxn ang="0">
                              <a:pos x="428" y="2"/>
                            </a:cxn>
                            <a:cxn ang="0">
                              <a:pos x="428" y="0"/>
                            </a:cxn>
                            <a:cxn ang="0">
                              <a:pos x="416" y="0"/>
                            </a:cxn>
                            <a:cxn ang="0">
                              <a:pos x="426" y="0"/>
                            </a:cxn>
                            <a:cxn ang="0">
                              <a:pos x="428" y="6"/>
                            </a:cxn>
                            <a:cxn ang="0">
                              <a:pos x="0" y="24"/>
                            </a:cxn>
                            <a:cxn ang="0">
                              <a:pos x="4" y="160"/>
                            </a:cxn>
                            <a:cxn ang="0">
                              <a:pos x="98" y="418"/>
                            </a:cxn>
                            <a:cxn ang="0">
                              <a:pos x="444" y="408"/>
                            </a:cxn>
                            <a:cxn ang="0">
                              <a:pos x="444" y="378"/>
                            </a:cxn>
                            <a:cxn ang="0">
                              <a:pos x="484" y="308"/>
                            </a:cxn>
                            <a:cxn ang="0">
                              <a:pos x="464" y="268"/>
                            </a:cxn>
                            <a:cxn ang="0">
                              <a:pos x="524" y="202"/>
                            </a:cxn>
                          </a:cxnLst>
                          <a:rect l="0" t="0" r="r" b="b"/>
                          <a:pathLst>
                            <a:path w="524" h="418">
                              <a:moveTo>
                                <a:pt x="524" y="202"/>
                              </a:moveTo>
                              <a:lnTo>
                                <a:pt x="516" y="146"/>
                              </a:lnTo>
                              <a:lnTo>
                                <a:pt x="444" y="76"/>
                              </a:lnTo>
                              <a:lnTo>
                                <a:pt x="428" y="2"/>
                              </a:lnTo>
                              <a:lnTo>
                                <a:pt x="428" y="0"/>
                              </a:lnTo>
                              <a:lnTo>
                                <a:pt x="416" y="0"/>
                              </a:lnTo>
                              <a:lnTo>
                                <a:pt x="426" y="0"/>
                              </a:lnTo>
                              <a:lnTo>
                                <a:pt x="428" y="6"/>
                              </a:lnTo>
                              <a:lnTo>
                                <a:pt x="0" y="24"/>
                              </a:lnTo>
                              <a:lnTo>
                                <a:pt x="4" y="160"/>
                              </a:lnTo>
                              <a:lnTo>
                                <a:pt x="98" y="418"/>
                              </a:lnTo>
                              <a:lnTo>
                                <a:pt x="444" y="408"/>
                              </a:lnTo>
                              <a:lnTo>
                                <a:pt x="444" y="378"/>
                              </a:lnTo>
                              <a:lnTo>
                                <a:pt x="484" y="308"/>
                              </a:lnTo>
                              <a:lnTo>
                                <a:pt x="464" y="268"/>
                              </a:lnTo>
                              <a:lnTo>
                                <a:pt x="524" y="20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74" name="Freeform 299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016" y="835"/>
                          <a:ext cx="586" cy="6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514" y="566"/>
                            </a:cxn>
                            <a:cxn ang="0">
                              <a:pos x="376" y="482"/>
                            </a:cxn>
                            <a:cxn ang="0">
                              <a:pos x="346" y="344"/>
                            </a:cxn>
                            <a:cxn ang="0">
                              <a:pos x="386" y="302"/>
                            </a:cxn>
                            <a:cxn ang="0">
                              <a:pos x="424" y="214"/>
                            </a:cxn>
                            <a:cxn ang="0">
                              <a:pos x="418" y="216"/>
                            </a:cxn>
                            <a:cxn ang="0">
                              <a:pos x="506" y="108"/>
                            </a:cxn>
                            <a:cxn ang="0">
                              <a:pos x="586" y="54"/>
                            </a:cxn>
                            <a:cxn ang="0">
                              <a:pos x="406" y="54"/>
                            </a:cxn>
                            <a:cxn ang="0">
                              <a:pos x="158" y="0"/>
                            </a:cxn>
                            <a:cxn ang="0">
                              <a:pos x="0" y="8"/>
                            </a:cxn>
                            <a:cxn ang="0">
                              <a:pos x="0" y="12"/>
                            </a:cxn>
                            <a:cxn ang="0">
                              <a:pos x="4" y="14"/>
                            </a:cxn>
                            <a:cxn ang="0">
                              <a:pos x="78" y="390"/>
                            </a:cxn>
                            <a:cxn ang="0">
                              <a:pos x="60" y="422"/>
                            </a:cxn>
                            <a:cxn ang="0">
                              <a:pos x="90" y="460"/>
                            </a:cxn>
                            <a:cxn ang="0">
                              <a:pos x="96" y="638"/>
                            </a:cxn>
                            <a:cxn ang="0">
                              <a:pos x="512" y="622"/>
                            </a:cxn>
                            <a:cxn ang="0">
                              <a:pos x="524" y="622"/>
                            </a:cxn>
                            <a:cxn ang="0">
                              <a:pos x="514" y="566"/>
                            </a:cxn>
                          </a:cxnLst>
                          <a:rect l="0" t="0" r="r" b="b"/>
                          <a:pathLst>
                            <a:path w="586" h="638">
                              <a:moveTo>
                                <a:pt x="514" y="566"/>
                              </a:moveTo>
                              <a:lnTo>
                                <a:pt x="376" y="482"/>
                              </a:lnTo>
                              <a:lnTo>
                                <a:pt x="346" y="344"/>
                              </a:lnTo>
                              <a:lnTo>
                                <a:pt x="386" y="302"/>
                              </a:lnTo>
                              <a:lnTo>
                                <a:pt x="424" y="214"/>
                              </a:lnTo>
                              <a:lnTo>
                                <a:pt x="418" y="216"/>
                              </a:lnTo>
                              <a:lnTo>
                                <a:pt x="506" y="108"/>
                              </a:lnTo>
                              <a:lnTo>
                                <a:pt x="586" y="54"/>
                              </a:lnTo>
                              <a:lnTo>
                                <a:pt x="406" y="54"/>
                              </a:lnTo>
                              <a:lnTo>
                                <a:pt x="158" y="0"/>
                              </a:lnTo>
                              <a:lnTo>
                                <a:pt x="0" y="8"/>
                              </a:lnTo>
                              <a:lnTo>
                                <a:pt x="0" y="12"/>
                              </a:lnTo>
                              <a:lnTo>
                                <a:pt x="4" y="14"/>
                              </a:lnTo>
                              <a:lnTo>
                                <a:pt x="78" y="390"/>
                              </a:lnTo>
                              <a:lnTo>
                                <a:pt x="60" y="422"/>
                              </a:lnTo>
                              <a:lnTo>
                                <a:pt x="90" y="460"/>
                              </a:lnTo>
                              <a:lnTo>
                                <a:pt x="96" y="638"/>
                              </a:lnTo>
                              <a:lnTo>
                                <a:pt x="512" y="622"/>
                              </a:lnTo>
                              <a:lnTo>
                                <a:pt x="524" y="622"/>
                              </a:lnTo>
                              <a:lnTo>
                                <a:pt x="514" y="56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75" name="Freeform 299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686" y="2005"/>
                          <a:ext cx="82" cy="1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" y="84"/>
                            </a:cxn>
                            <a:cxn ang="0">
                              <a:pos x="4" y="0"/>
                            </a:cxn>
                            <a:cxn ang="0">
                              <a:pos x="0" y="84"/>
                            </a:cxn>
                            <a:cxn ang="0">
                              <a:pos x="82" y="138"/>
                            </a:cxn>
                            <a:cxn ang="0">
                              <a:pos x="4" y="84"/>
                            </a:cxn>
                          </a:cxnLst>
                          <a:rect l="0" t="0" r="r" b="b"/>
                          <a:pathLst>
                            <a:path w="82" h="138">
                              <a:moveTo>
                                <a:pt x="4" y="84"/>
                              </a:moveTo>
                              <a:lnTo>
                                <a:pt x="4" y="0"/>
                              </a:lnTo>
                              <a:lnTo>
                                <a:pt x="0" y="84"/>
                              </a:lnTo>
                              <a:lnTo>
                                <a:pt x="82" y="138"/>
                              </a:lnTo>
                              <a:lnTo>
                                <a:pt x="4" y="8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76" name="Freeform 300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686" y="2083"/>
                          <a:ext cx="234" cy="14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10" y="146"/>
                            </a:cxn>
                            <a:cxn ang="0">
                              <a:pos x="132" y="102"/>
                            </a:cxn>
                            <a:cxn ang="0">
                              <a:pos x="182" y="128"/>
                            </a:cxn>
                            <a:cxn ang="0">
                              <a:pos x="224" y="72"/>
                            </a:cxn>
                            <a:cxn ang="0">
                              <a:pos x="234" y="0"/>
                            </a:cxn>
                            <a:cxn ang="0">
                              <a:pos x="222" y="72"/>
                            </a:cxn>
                            <a:cxn ang="0">
                              <a:pos x="182" y="124"/>
                            </a:cxn>
                            <a:cxn ang="0">
                              <a:pos x="132" y="96"/>
                            </a:cxn>
                            <a:cxn ang="0">
                              <a:pos x="110" y="138"/>
                            </a:cxn>
                            <a:cxn ang="0">
                              <a:pos x="82" y="60"/>
                            </a:cxn>
                            <a:cxn ang="0">
                              <a:pos x="0" y="6"/>
                            </a:cxn>
                            <a:cxn ang="0">
                              <a:pos x="80" y="64"/>
                            </a:cxn>
                            <a:cxn ang="0">
                              <a:pos x="110" y="146"/>
                            </a:cxn>
                          </a:cxnLst>
                          <a:rect l="0" t="0" r="r" b="b"/>
                          <a:pathLst>
                            <a:path w="234" h="146">
                              <a:moveTo>
                                <a:pt x="110" y="146"/>
                              </a:moveTo>
                              <a:lnTo>
                                <a:pt x="132" y="102"/>
                              </a:lnTo>
                              <a:lnTo>
                                <a:pt x="182" y="128"/>
                              </a:lnTo>
                              <a:lnTo>
                                <a:pt x="224" y="72"/>
                              </a:lnTo>
                              <a:lnTo>
                                <a:pt x="234" y="0"/>
                              </a:lnTo>
                              <a:lnTo>
                                <a:pt x="222" y="72"/>
                              </a:lnTo>
                              <a:lnTo>
                                <a:pt x="182" y="124"/>
                              </a:lnTo>
                              <a:lnTo>
                                <a:pt x="132" y="96"/>
                              </a:lnTo>
                              <a:lnTo>
                                <a:pt x="110" y="138"/>
                              </a:lnTo>
                              <a:lnTo>
                                <a:pt x="82" y="60"/>
                              </a:lnTo>
                              <a:lnTo>
                                <a:pt x="0" y="6"/>
                              </a:lnTo>
                              <a:lnTo>
                                <a:pt x="80" y="64"/>
                              </a:lnTo>
                              <a:lnTo>
                                <a:pt x="110" y="14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77" name="Freeform 300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908" y="1991"/>
                          <a:ext cx="28" cy="1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164"/>
                            </a:cxn>
                            <a:cxn ang="0">
                              <a:pos x="12" y="92"/>
                            </a:cxn>
                            <a:cxn ang="0">
                              <a:pos x="14" y="82"/>
                            </a:cxn>
                            <a:cxn ang="0">
                              <a:pos x="16" y="72"/>
                            </a:cxn>
                            <a:cxn ang="0">
                              <a:pos x="28" y="0"/>
                            </a:cxn>
                            <a:cxn ang="0">
                              <a:pos x="8" y="82"/>
                            </a:cxn>
                            <a:cxn ang="0">
                              <a:pos x="0" y="164"/>
                            </a:cxn>
                          </a:cxnLst>
                          <a:rect l="0" t="0" r="r" b="b"/>
                          <a:pathLst>
                            <a:path w="28" h="164">
                              <a:moveTo>
                                <a:pt x="0" y="164"/>
                              </a:moveTo>
                              <a:lnTo>
                                <a:pt x="12" y="92"/>
                              </a:lnTo>
                              <a:lnTo>
                                <a:pt x="14" y="82"/>
                              </a:lnTo>
                              <a:lnTo>
                                <a:pt x="16" y="72"/>
                              </a:lnTo>
                              <a:lnTo>
                                <a:pt x="28" y="0"/>
                              </a:lnTo>
                              <a:lnTo>
                                <a:pt x="8" y="82"/>
                              </a:lnTo>
                              <a:lnTo>
                                <a:pt x="0" y="16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78" name="Freeform 300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920" y="2063"/>
                          <a:ext cx="4" cy="2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20"/>
                            </a:cxn>
                            <a:cxn ang="0">
                              <a:pos x="4" y="0"/>
                            </a:cxn>
                            <a:cxn ang="0">
                              <a:pos x="2" y="10"/>
                            </a:cxn>
                            <a:cxn ang="0">
                              <a:pos x="0" y="20"/>
                            </a:cxn>
                          </a:cxnLst>
                          <a:rect l="0" t="0" r="r" b="b"/>
                          <a:pathLst>
                            <a:path w="4" h="20">
                              <a:moveTo>
                                <a:pt x="0" y="20"/>
                              </a:moveTo>
                              <a:lnTo>
                                <a:pt x="4" y="0"/>
                              </a:lnTo>
                              <a:lnTo>
                                <a:pt x="2" y="10"/>
                              </a:lnTo>
                              <a:lnTo>
                                <a:pt x="0" y="2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79" name="Freeform 300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968" y="2043"/>
                          <a:ext cx="104" cy="6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4" y="54"/>
                            </a:cxn>
                            <a:cxn ang="0">
                              <a:pos x="0" y="40"/>
                            </a:cxn>
                            <a:cxn ang="0">
                              <a:pos x="24" y="60"/>
                            </a:cxn>
                            <a:cxn ang="0">
                              <a:pos x="104" y="0"/>
                            </a:cxn>
                            <a:cxn ang="0">
                              <a:pos x="24" y="54"/>
                            </a:cxn>
                          </a:cxnLst>
                          <a:rect l="0" t="0" r="r" b="b"/>
                          <a:pathLst>
                            <a:path w="104" h="60">
                              <a:moveTo>
                                <a:pt x="24" y="54"/>
                              </a:moveTo>
                              <a:lnTo>
                                <a:pt x="0" y="40"/>
                              </a:lnTo>
                              <a:lnTo>
                                <a:pt x="24" y="60"/>
                              </a:lnTo>
                              <a:lnTo>
                                <a:pt x="104" y="0"/>
                              </a:lnTo>
                              <a:lnTo>
                                <a:pt x="24" y="5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80" name="Freeform 300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100" y="1909"/>
                          <a:ext cx="88" cy="14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148"/>
                            </a:cxn>
                            <a:cxn ang="0">
                              <a:pos x="52" y="42"/>
                            </a:cxn>
                            <a:cxn ang="0">
                              <a:pos x="88" y="0"/>
                            </a:cxn>
                            <a:cxn ang="0">
                              <a:pos x="50" y="40"/>
                            </a:cxn>
                            <a:cxn ang="0">
                              <a:pos x="0" y="148"/>
                            </a:cxn>
                          </a:cxnLst>
                          <a:rect l="0" t="0" r="r" b="b"/>
                          <a:pathLst>
                            <a:path w="88" h="148">
                              <a:moveTo>
                                <a:pt x="0" y="148"/>
                              </a:moveTo>
                              <a:lnTo>
                                <a:pt x="52" y="42"/>
                              </a:lnTo>
                              <a:lnTo>
                                <a:pt x="88" y="0"/>
                              </a:lnTo>
                              <a:lnTo>
                                <a:pt x="50" y="40"/>
                              </a:lnTo>
                              <a:lnTo>
                                <a:pt x="0" y="148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81" name="Freeform 300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914" y="2083"/>
                          <a:ext cx="78" cy="4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44"/>
                            </a:cxn>
                            <a:cxn ang="0">
                              <a:pos x="0" y="48"/>
                            </a:cxn>
                            <a:cxn ang="0">
                              <a:pos x="54" y="4"/>
                            </a:cxn>
                            <a:cxn ang="0">
                              <a:pos x="78" y="20"/>
                            </a:cxn>
                            <a:cxn ang="0">
                              <a:pos x="54" y="0"/>
                            </a:cxn>
                            <a:cxn ang="0">
                              <a:pos x="0" y="44"/>
                            </a:cxn>
                          </a:cxnLst>
                          <a:rect l="0" t="0" r="r" b="b"/>
                          <a:pathLst>
                            <a:path w="78" h="48">
                              <a:moveTo>
                                <a:pt x="0" y="44"/>
                              </a:moveTo>
                              <a:lnTo>
                                <a:pt x="0" y="48"/>
                              </a:lnTo>
                              <a:lnTo>
                                <a:pt x="54" y="4"/>
                              </a:lnTo>
                              <a:lnTo>
                                <a:pt x="78" y="20"/>
                              </a:lnTo>
                              <a:lnTo>
                                <a:pt x="54" y="0"/>
                              </a:lnTo>
                              <a:lnTo>
                                <a:pt x="0" y="4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82" name="Freeform 300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992" y="1951"/>
                          <a:ext cx="160" cy="15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80" y="92"/>
                            </a:cxn>
                            <a:cxn ang="0">
                              <a:pos x="0" y="152"/>
                            </a:cxn>
                            <a:cxn ang="0">
                              <a:pos x="80" y="96"/>
                            </a:cxn>
                            <a:cxn ang="0">
                              <a:pos x="110" y="110"/>
                            </a:cxn>
                            <a:cxn ang="0">
                              <a:pos x="160" y="0"/>
                            </a:cxn>
                            <a:cxn ang="0">
                              <a:pos x="108" y="106"/>
                            </a:cxn>
                            <a:cxn ang="0">
                              <a:pos x="80" y="92"/>
                            </a:cxn>
                          </a:cxnLst>
                          <a:rect l="0" t="0" r="r" b="b"/>
                          <a:pathLst>
                            <a:path w="160" h="152">
                              <a:moveTo>
                                <a:pt x="80" y="92"/>
                              </a:moveTo>
                              <a:lnTo>
                                <a:pt x="0" y="152"/>
                              </a:lnTo>
                              <a:lnTo>
                                <a:pt x="80" y="96"/>
                              </a:lnTo>
                              <a:lnTo>
                                <a:pt x="110" y="110"/>
                              </a:lnTo>
                              <a:lnTo>
                                <a:pt x="160" y="0"/>
                              </a:lnTo>
                              <a:lnTo>
                                <a:pt x="108" y="106"/>
                              </a:lnTo>
                              <a:lnTo>
                                <a:pt x="80" y="9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83" name="Freeform 300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184" y="1895"/>
                          <a:ext cx="4" cy="1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2"/>
                            </a:cxn>
                            <a:cxn ang="0">
                              <a:pos x="4" y="14"/>
                            </a:cxn>
                            <a:cxn ang="0">
                              <a:pos x="0" y="0"/>
                            </a:cxn>
                            <a:cxn ang="0">
                              <a:pos x="0" y="2"/>
                            </a:cxn>
                            <a:cxn ang="0">
                              <a:pos x="0" y="2"/>
                            </a:cxn>
                          </a:cxnLst>
                          <a:rect l="0" t="0" r="r" b="b"/>
                          <a:pathLst>
                            <a:path w="4" h="14">
                              <a:moveTo>
                                <a:pt x="0" y="2"/>
                              </a:moveTo>
                              <a:lnTo>
                                <a:pt x="4" y="14"/>
                              </a:lnTo>
                              <a:lnTo>
                                <a:pt x="0" y="0"/>
                              </a:lnTo>
                              <a:lnTo>
                                <a:pt x="0" y="2"/>
                              </a:lnTo>
                              <a:lnTo>
                                <a:pt x="0" y="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84" name="Freeform 301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900" y="1599"/>
                          <a:ext cx="288" cy="52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92" y="498"/>
                            </a:cxn>
                            <a:cxn ang="0">
                              <a:pos x="172" y="444"/>
                            </a:cxn>
                            <a:cxn ang="0">
                              <a:pos x="200" y="458"/>
                            </a:cxn>
                            <a:cxn ang="0">
                              <a:pos x="250" y="350"/>
                            </a:cxn>
                            <a:cxn ang="0">
                              <a:pos x="288" y="310"/>
                            </a:cxn>
                            <a:cxn ang="0">
                              <a:pos x="284" y="298"/>
                            </a:cxn>
                            <a:cxn ang="0">
                              <a:pos x="284" y="298"/>
                            </a:cxn>
                            <a:cxn ang="0">
                              <a:pos x="284" y="296"/>
                            </a:cxn>
                            <a:cxn ang="0">
                              <a:pos x="216" y="0"/>
                            </a:cxn>
                            <a:cxn ang="0">
                              <a:pos x="26" y="6"/>
                            </a:cxn>
                            <a:cxn ang="0">
                              <a:pos x="0" y="28"/>
                            </a:cxn>
                            <a:cxn ang="0">
                              <a:pos x="38" y="392"/>
                            </a:cxn>
                            <a:cxn ang="0">
                              <a:pos x="24" y="464"/>
                            </a:cxn>
                            <a:cxn ang="0">
                              <a:pos x="20" y="484"/>
                            </a:cxn>
                            <a:cxn ang="0">
                              <a:pos x="14" y="524"/>
                            </a:cxn>
                            <a:cxn ang="0">
                              <a:pos x="68" y="484"/>
                            </a:cxn>
                            <a:cxn ang="0">
                              <a:pos x="92" y="498"/>
                            </a:cxn>
                          </a:cxnLst>
                          <a:rect l="0" t="0" r="r" b="b"/>
                          <a:pathLst>
                            <a:path w="288" h="524">
                              <a:moveTo>
                                <a:pt x="92" y="498"/>
                              </a:moveTo>
                              <a:lnTo>
                                <a:pt x="172" y="444"/>
                              </a:lnTo>
                              <a:lnTo>
                                <a:pt x="200" y="458"/>
                              </a:lnTo>
                              <a:lnTo>
                                <a:pt x="250" y="350"/>
                              </a:lnTo>
                              <a:lnTo>
                                <a:pt x="288" y="310"/>
                              </a:lnTo>
                              <a:lnTo>
                                <a:pt x="284" y="298"/>
                              </a:lnTo>
                              <a:lnTo>
                                <a:pt x="284" y="298"/>
                              </a:lnTo>
                              <a:lnTo>
                                <a:pt x="284" y="296"/>
                              </a:lnTo>
                              <a:lnTo>
                                <a:pt x="216" y="0"/>
                              </a:lnTo>
                              <a:lnTo>
                                <a:pt x="26" y="6"/>
                              </a:lnTo>
                              <a:lnTo>
                                <a:pt x="0" y="28"/>
                              </a:lnTo>
                              <a:lnTo>
                                <a:pt x="38" y="392"/>
                              </a:lnTo>
                              <a:lnTo>
                                <a:pt x="24" y="464"/>
                              </a:lnTo>
                              <a:lnTo>
                                <a:pt x="20" y="484"/>
                              </a:lnTo>
                              <a:lnTo>
                                <a:pt x="14" y="524"/>
                              </a:lnTo>
                              <a:lnTo>
                                <a:pt x="68" y="484"/>
                              </a:lnTo>
                              <a:lnTo>
                                <a:pt x="92" y="498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85" name="Freeform 301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970" y="2457"/>
                          <a:ext cx="32" cy="35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32" y="350"/>
                            </a:cxn>
                            <a:cxn ang="0">
                              <a:pos x="8" y="68"/>
                            </a:cxn>
                            <a:cxn ang="0">
                              <a:pos x="2" y="0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32" h="350">
                              <a:moveTo>
                                <a:pt x="0" y="0"/>
                              </a:moveTo>
                              <a:lnTo>
                                <a:pt x="32" y="350"/>
                              </a:lnTo>
                              <a:lnTo>
                                <a:pt x="8" y="68"/>
                              </a:lnTo>
                              <a:lnTo>
                                <a:pt x="2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86" name="Freeform 301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692" y="2455"/>
                          <a:ext cx="328" cy="58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78" y="0"/>
                            </a:cxn>
                            <a:cxn ang="0">
                              <a:pos x="74" y="22"/>
                            </a:cxn>
                            <a:cxn ang="0">
                              <a:pos x="0" y="240"/>
                            </a:cxn>
                            <a:cxn ang="0">
                              <a:pos x="38" y="372"/>
                            </a:cxn>
                            <a:cxn ang="0">
                              <a:pos x="6" y="522"/>
                            </a:cxn>
                            <a:cxn ang="0">
                              <a:pos x="178" y="508"/>
                            </a:cxn>
                            <a:cxn ang="0">
                              <a:pos x="216" y="586"/>
                            </a:cxn>
                            <a:cxn ang="0">
                              <a:pos x="298" y="560"/>
                            </a:cxn>
                            <a:cxn ang="0">
                              <a:pos x="328" y="560"/>
                            </a:cxn>
                            <a:cxn ang="0">
                              <a:pos x="310" y="352"/>
                            </a:cxn>
                            <a:cxn ang="0">
                              <a:pos x="278" y="2"/>
                            </a:cxn>
                            <a:cxn ang="0">
                              <a:pos x="280" y="2"/>
                            </a:cxn>
                            <a:cxn ang="0">
                              <a:pos x="286" y="70"/>
                            </a:cxn>
                            <a:cxn ang="0">
                              <a:pos x="280" y="0"/>
                            </a:cxn>
                            <a:cxn ang="0">
                              <a:pos x="278" y="0"/>
                            </a:cxn>
                          </a:cxnLst>
                          <a:rect l="0" t="0" r="r" b="b"/>
                          <a:pathLst>
                            <a:path w="328" h="586">
                              <a:moveTo>
                                <a:pt x="278" y="0"/>
                              </a:moveTo>
                              <a:lnTo>
                                <a:pt x="74" y="22"/>
                              </a:lnTo>
                              <a:lnTo>
                                <a:pt x="0" y="240"/>
                              </a:lnTo>
                              <a:lnTo>
                                <a:pt x="38" y="372"/>
                              </a:lnTo>
                              <a:lnTo>
                                <a:pt x="6" y="522"/>
                              </a:lnTo>
                              <a:lnTo>
                                <a:pt x="178" y="508"/>
                              </a:lnTo>
                              <a:lnTo>
                                <a:pt x="216" y="586"/>
                              </a:lnTo>
                              <a:lnTo>
                                <a:pt x="298" y="560"/>
                              </a:lnTo>
                              <a:lnTo>
                                <a:pt x="328" y="560"/>
                              </a:lnTo>
                              <a:lnTo>
                                <a:pt x="310" y="352"/>
                              </a:lnTo>
                              <a:lnTo>
                                <a:pt x="278" y="2"/>
                              </a:lnTo>
                              <a:lnTo>
                                <a:pt x="280" y="2"/>
                              </a:lnTo>
                              <a:lnTo>
                                <a:pt x="286" y="70"/>
                              </a:lnTo>
                              <a:lnTo>
                                <a:pt x="280" y="0"/>
                              </a:lnTo>
                              <a:lnTo>
                                <a:pt x="278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87" name="Freeform 301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002" y="2807"/>
                          <a:ext cx="20" cy="20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0" y="208"/>
                            </a:cxn>
                            <a:cxn ang="0">
                              <a:pos x="0" y="0"/>
                            </a:cxn>
                            <a:cxn ang="0">
                              <a:pos x="18" y="208"/>
                            </a:cxn>
                            <a:cxn ang="0">
                              <a:pos x="20" y="208"/>
                            </a:cxn>
                          </a:cxnLst>
                          <a:rect l="0" t="0" r="r" b="b"/>
                          <a:pathLst>
                            <a:path w="20" h="208">
                              <a:moveTo>
                                <a:pt x="20" y="208"/>
                              </a:moveTo>
                              <a:lnTo>
                                <a:pt x="0" y="0"/>
                              </a:lnTo>
                              <a:lnTo>
                                <a:pt x="18" y="208"/>
                              </a:lnTo>
                              <a:lnTo>
                                <a:pt x="20" y="208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88" name="Freeform 301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972" y="2419"/>
                          <a:ext cx="368" cy="59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368" y="466"/>
                            </a:cxn>
                            <a:cxn ang="0">
                              <a:pos x="350" y="330"/>
                            </a:cxn>
                            <a:cxn ang="0">
                              <a:pos x="226" y="0"/>
                            </a:cxn>
                            <a:cxn ang="0">
                              <a:pos x="0" y="36"/>
                            </a:cxn>
                            <a:cxn ang="0">
                              <a:pos x="6" y="106"/>
                            </a:cxn>
                            <a:cxn ang="0">
                              <a:pos x="52" y="596"/>
                            </a:cxn>
                            <a:cxn ang="0">
                              <a:pos x="96" y="596"/>
                            </a:cxn>
                            <a:cxn ang="0">
                              <a:pos x="134" y="580"/>
                            </a:cxn>
                            <a:cxn ang="0">
                              <a:pos x="90" y="490"/>
                            </a:cxn>
                            <a:cxn ang="0">
                              <a:pos x="368" y="466"/>
                            </a:cxn>
                          </a:cxnLst>
                          <a:rect l="0" t="0" r="r" b="b"/>
                          <a:pathLst>
                            <a:path w="368" h="596">
                              <a:moveTo>
                                <a:pt x="368" y="466"/>
                              </a:moveTo>
                              <a:lnTo>
                                <a:pt x="350" y="330"/>
                              </a:lnTo>
                              <a:lnTo>
                                <a:pt x="226" y="0"/>
                              </a:lnTo>
                              <a:lnTo>
                                <a:pt x="0" y="36"/>
                              </a:lnTo>
                              <a:lnTo>
                                <a:pt x="6" y="106"/>
                              </a:lnTo>
                              <a:lnTo>
                                <a:pt x="52" y="596"/>
                              </a:lnTo>
                              <a:lnTo>
                                <a:pt x="96" y="596"/>
                              </a:lnTo>
                              <a:lnTo>
                                <a:pt x="134" y="580"/>
                              </a:lnTo>
                              <a:lnTo>
                                <a:pt x="90" y="490"/>
                              </a:lnTo>
                              <a:lnTo>
                                <a:pt x="368" y="46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89" name="Freeform 301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436" y="2409"/>
                          <a:ext cx="54" cy="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6"/>
                            </a:cxn>
                            <a:cxn ang="0">
                              <a:pos x="52" y="4"/>
                            </a:cxn>
                            <a:cxn ang="0">
                              <a:pos x="52" y="38"/>
                            </a:cxn>
                            <a:cxn ang="0">
                              <a:pos x="54" y="0"/>
                            </a:cxn>
                            <a:cxn ang="0">
                              <a:pos x="0" y="6"/>
                            </a:cxn>
                          </a:cxnLst>
                          <a:rect l="0" t="0" r="r" b="b"/>
                          <a:pathLst>
                            <a:path w="54" h="38">
                              <a:moveTo>
                                <a:pt x="0" y="6"/>
                              </a:moveTo>
                              <a:lnTo>
                                <a:pt x="52" y="4"/>
                              </a:lnTo>
                              <a:lnTo>
                                <a:pt x="52" y="38"/>
                              </a:lnTo>
                              <a:lnTo>
                                <a:pt x="54" y="0"/>
                              </a:lnTo>
                              <a:lnTo>
                                <a:pt x="0" y="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90" name="Freeform 301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436" y="2373"/>
                          <a:ext cx="54" cy="4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" y="40"/>
                            </a:cxn>
                            <a:cxn ang="0">
                              <a:pos x="22" y="0"/>
                            </a:cxn>
                            <a:cxn ang="0">
                              <a:pos x="0" y="42"/>
                            </a:cxn>
                            <a:cxn ang="0">
                              <a:pos x="54" y="36"/>
                            </a:cxn>
                            <a:cxn ang="0">
                              <a:pos x="6" y="40"/>
                            </a:cxn>
                          </a:cxnLst>
                          <a:rect l="0" t="0" r="r" b="b"/>
                          <a:pathLst>
                            <a:path w="54" h="42">
                              <a:moveTo>
                                <a:pt x="6" y="40"/>
                              </a:moveTo>
                              <a:lnTo>
                                <a:pt x="22" y="0"/>
                              </a:lnTo>
                              <a:lnTo>
                                <a:pt x="0" y="42"/>
                              </a:lnTo>
                              <a:lnTo>
                                <a:pt x="54" y="36"/>
                              </a:lnTo>
                              <a:lnTo>
                                <a:pt x="6" y="4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91" name="Freeform 301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488" y="2409"/>
                          <a:ext cx="264" cy="26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" y="0"/>
                            </a:cxn>
                            <a:cxn ang="0">
                              <a:pos x="0" y="38"/>
                            </a:cxn>
                            <a:cxn ang="0">
                              <a:pos x="264" y="260"/>
                            </a:cxn>
                            <a:cxn ang="0">
                              <a:pos x="2" y="36"/>
                            </a:cxn>
                            <a:cxn ang="0">
                              <a:pos x="2" y="0"/>
                            </a:cxn>
                          </a:cxnLst>
                          <a:rect l="0" t="0" r="r" b="b"/>
                          <a:pathLst>
                            <a:path w="264" h="260">
                              <a:moveTo>
                                <a:pt x="2" y="0"/>
                              </a:moveTo>
                              <a:lnTo>
                                <a:pt x="0" y="38"/>
                              </a:lnTo>
                              <a:lnTo>
                                <a:pt x="264" y="260"/>
                              </a:lnTo>
                              <a:lnTo>
                                <a:pt x="2" y="36"/>
                              </a:lnTo>
                              <a:lnTo>
                                <a:pt x="2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92" name="Freeform 301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436" y="2359"/>
                          <a:ext cx="28" cy="5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8" y="0"/>
                            </a:cxn>
                            <a:cxn ang="0">
                              <a:pos x="22" y="2"/>
                            </a:cxn>
                            <a:cxn ang="0">
                              <a:pos x="0" y="56"/>
                            </a:cxn>
                            <a:cxn ang="0">
                              <a:pos x="22" y="14"/>
                            </a:cxn>
                            <a:cxn ang="0">
                              <a:pos x="28" y="0"/>
                            </a:cxn>
                          </a:cxnLst>
                          <a:rect l="0" t="0" r="r" b="b"/>
                          <a:pathLst>
                            <a:path w="28" h="56">
                              <a:moveTo>
                                <a:pt x="28" y="0"/>
                              </a:moveTo>
                              <a:lnTo>
                                <a:pt x="22" y="2"/>
                              </a:lnTo>
                              <a:lnTo>
                                <a:pt x="0" y="56"/>
                              </a:lnTo>
                              <a:lnTo>
                                <a:pt x="22" y="14"/>
                              </a:lnTo>
                              <a:lnTo>
                                <a:pt x="28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93" name="Freeform 301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442" y="2291"/>
                          <a:ext cx="438" cy="37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122"/>
                            </a:cxn>
                            <a:cxn ang="0">
                              <a:pos x="48" y="118"/>
                            </a:cxn>
                            <a:cxn ang="0">
                              <a:pos x="48" y="154"/>
                            </a:cxn>
                            <a:cxn ang="0">
                              <a:pos x="310" y="378"/>
                            </a:cxn>
                            <a:cxn ang="0">
                              <a:pos x="422" y="176"/>
                            </a:cxn>
                            <a:cxn ang="0">
                              <a:pos x="438" y="104"/>
                            </a:cxn>
                            <a:cxn ang="0">
                              <a:pos x="306" y="16"/>
                            </a:cxn>
                            <a:cxn ang="0">
                              <a:pos x="224" y="32"/>
                            </a:cxn>
                            <a:cxn ang="0">
                              <a:pos x="194" y="0"/>
                            </a:cxn>
                            <a:cxn ang="0">
                              <a:pos x="24" y="66"/>
                            </a:cxn>
                            <a:cxn ang="0">
                              <a:pos x="16" y="82"/>
                            </a:cxn>
                            <a:cxn ang="0">
                              <a:pos x="0" y="122"/>
                            </a:cxn>
                          </a:cxnLst>
                          <a:rect l="0" t="0" r="r" b="b"/>
                          <a:pathLst>
                            <a:path w="438" h="378">
                              <a:moveTo>
                                <a:pt x="0" y="122"/>
                              </a:moveTo>
                              <a:lnTo>
                                <a:pt x="48" y="118"/>
                              </a:lnTo>
                              <a:lnTo>
                                <a:pt x="48" y="154"/>
                              </a:lnTo>
                              <a:lnTo>
                                <a:pt x="310" y="378"/>
                              </a:lnTo>
                              <a:lnTo>
                                <a:pt x="422" y="176"/>
                              </a:lnTo>
                              <a:lnTo>
                                <a:pt x="438" y="104"/>
                              </a:lnTo>
                              <a:lnTo>
                                <a:pt x="306" y="16"/>
                              </a:lnTo>
                              <a:lnTo>
                                <a:pt x="224" y="32"/>
                              </a:lnTo>
                              <a:lnTo>
                                <a:pt x="194" y="0"/>
                              </a:lnTo>
                              <a:lnTo>
                                <a:pt x="24" y="66"/>
                              </a:lnTo>
                              <a:lnTo>
                                <a:pt x="16" y="82"/>
                              </a:lnTo>
                              <a:lnTo>
                                <a:pt x="0" y="12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94" name="Freeform 302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346" y="2849"/>
                          <a:ext cx="320" cy="8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78" y="42"/>
                            </a:cxn>
                            <a:cxn ang="0">
                              <a:pos x="320" y="56"/>
                            </a:cxn>
                            <a:cxn ang="0">
                              <a:pos x="314" y="0"/>
                            </a:cxn>
                            <a:cxn ang="0">
                              <a:pos x="314" y="48"/>
                            </a:cxn>
                            <a:cxn ang="0">
                              <a:pos x="280" y="36"/>
                            </a:cxn>
                            <a:cxn ang="0">
                              <a:pos x="18" y="78"/>
                            </a:cxn>
                            <a:cxn ang="0">
                              <a:pos x="0" y="54"/>
                            </a:cxn>
                            <a:cxn ang="0">
                              <a:pos x="18" y="84"/>
                            </a:cxn>
                            <a:cxn ang="0">
                              <a:pos x="278" y="42"/>
                            </a:cxn>
                          </a:cxnLst>
                          <a:rect l="0" t="0" r="r" b="b"/>
                          <a:pathLst>
                            <a:path w="320" h="84">
                              <a:moveTo>
                                <a:pt x="278" y="42"/>
                              </a:moveTo>
                              <a:lnTo>
                                <a:pt x="320" y="56"/>
                              </a:lnTo>
                              <a:lnTo>
                                <a:pt x="314" y="0"/>
                              </a:lnTo>
                              <a:lnTo>
                                <a:pt x="314" y="48"/>
                              </a:lnTo>
                              <a:lnTo>
                                <a:pt x="280" y="36"/>
                              </a:lnTo>
                              <a:lnTo>
                                <a:pt x="18" y="78"/>
                              </a:lnTo>
                              <a:lnTo>
                                <a:pt x="0" y="54"/>
                              </a:lnTo>
                              <a:lnTo>
                                <a:pt x="18" y="84"/>
                              </a:lnTo>
                              <a:lnTo>
                                <a:pt x="278" y="4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95" name="Freeform 302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660" y="2847"/>
                          <a:ext cx="70" cy="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2"/>
                            </a:cxn>
                            <a:cxn ang="0">
                              <a:pos x="70" y="4"/>
                            </a:cxn>
                            <a:cxn ang="0">
                              <a:pos x="70" y="0"/>
                            </a:cxn>
                            <a:cxn ang="0">
                              <a:pos x="0" y="2"/>
                            </a:cxn>
                          </a:cxnLst>
                          <a:rect l="0" t="0" r="r" b="b"/>
                          <a:pathLst>
                            <a:path w="70" h="4">
                              <a:moveTo>
                                <a:pt x="0" y="2"/>
                              </a:moveTo>
                              <a:lnTo>
                                <a:pt x="70" y="4"/>
                              </a:lnTo>
                              <a:lnTo>
                                <a:pt x="70" y="0"/>
                              </a:lnTo>
                              <a:lnTo>
                                <a:pt x="0" y="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96" name="Freeform 302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660" y="2849"/>
                          <a:ext cx="70" cy="5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" y="56"/>
                            </a:cxn>
                            <a:cxn ang="0">
                              <a:pos x="6" y="6"/>
                            </a:cxn>
                            <a:cxn ang="0">
                              <a:pos x="70" y="6"/>
                            </a:cxn>
                            <a:cxn ang="0">
                              <a:pos x="70" y="2"/>
                            </a:cxn>
                            <a:cxn ang="0">
                              <a:pos x="0" y="0"/>
                            </a:cxn>
                            <a:cxn ang="0">
                              <a:pos x="6" y="56"/>
                            </a:cxn>
                          </a:cxnLst>
                          <a:rect l="0" t="0" r="r" b="b"/>
                          <a:pathLst>
                            <a:path w="70" h="56">
                              <a:moveTo>
                                <a:pt x="6" y="56"/>
                              </a:moveTo>
                              <a:lnTo>
                                <a:pt x="6" y="6"/>
                              </a:lnTo>
                              <a:lnTo>
                                <a:pt x="70" y="6"/>
                              </a:lnTo>
                              <a:lnTo>
                                <a:pt x="70" y="2"/>
                              </a:lnTo>
                              <a:lnTo>
                                <a:pt x="0" y="0"/>
                              </a:lnTo>
                              <a:lnTo>
                                <a:pt x="6" y="5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97" name="Freeform 302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340" y="2891"/>
                          <a:ext cx="24" cy="4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4" y="42"/>
                            </a:cxn>
                            <a:cxn ang="0">
                              <a:pos x="6" y="12"/>
                            </a:cxn>
                            <a:cxn ang="0">
                              <a:pos x="0" y="0"/>
                            </a:cxn>
                            <a:cxn ang="0">
                              <a:pos x="2" y="12"/>
                            </a:cxn>
                            <a:cxn ang="0">
                              <a:pos x="24" y="42"/>
                            </a:cxn>
                          </a:cxnLst>
                          <a:rect l="0" t="0" r="r" b="b"/>
                          <a:pathLst>
                            <a:path w="24" h="42">
                              <a:moveTo>
                                <a:pt x="24" y="42"/>
                              </a:moveTo>
                              <a:lnTo>
                                <a:pt x="6" y="12"/>
                              </a:lnTo>
                              <a:lnTo>
                                <a:pt x="0" y="0"/>
                              </a:lnTo>
                              <a:lnTo>
                                <a:pt x="2" y="12"/>
                              </a:lnTo>
                              <a:lnTo>
                                <a:pt x="24" y="4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98" name="Freeform 302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066" y="2911"/>
                          <a:ext cx="44" cy="8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4" y="86"/>
                            </a:cxn>
                            <a:cxn ang="0">
                              <a:pos x="44" y="86"/>
                            </a:cxn>
                            <a:cxn ang="0">
                              <a:pos x="0" y="0"/>
                            </a:cxn>
                            <a:cxn ang="0">
                              <a:pos x="44" y="86"/>
                            </a:cxn>
                          </a:cxnLst>
                          <a:rect l="0" t="0" r="r" b="b"/>
                          <a:pathLst>
                            <a:path w="44" h="86">
                              <a:moveTo>
                                <a:pt x="44" y="86"/>
                              </a:moveTo>
                              <a:lnTo>
                                <a:pt x="44" y="86"/>
                              </a:lnTo>
                              <a:lnTo>
                                <a:pt x="0" y="0"/>
                              </a:lnTo>
                              <a:lnTo>
                                <a:pt x="44" y="8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899" name="Freeform 302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204" y="2357"/>
                          <a:ext cx="546" cy="57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22" y="528"/>
                            </a:cxn>
                            <a:cxn ang="0">
                              <a:pos x="456" y="540"/>
                            </a:cxn>
                            <a:cxn ang="0">
                              <a:pos x="456" y="492"/>
                            </a:cxn>
                            <a:cxn ang="0">
                              <a:pos x="526" y="490"/>
                            </a:cxn>
                            <a:cxn ang="0">
                              <a:pos x="526" y="494"/>
                            </a:cxn>
                            <a:cxn ang="0">
                              <a:pos x="526" y="494"/>
                            </a:cxn>
                            <a:cxn ang="0">
                              <a:pos x="512" y="378"/>
                            </a:cxn>
                            <a:cxn ang="0">
                              <a:pos x="546" y="314"/>
                            </a:cxn>
                            <a:cxn ang="0">
                              <a:pos x="284" y="90"/>
                            </a:cxn>
                            <a:cxn ang="0">
                              <a:pos x="284" y="56"/>
                            </a:cxn>
                            <a:cxn ang="0">
                              <a:pos x="232" y="58"/>
                            </a:cxn>
                            <a:cxn ang="0">
                              <a:pos x="254" y="4"/>
                            </a:cxn>
                            <a:cxn ang="0">
                              <a:pos x="260" y="2"/>
                            </a:cxn>
                            <a:cxn ang="0">
                              <a:pos x="254" y="16"/>
                            </a:cxn>
                            <a:cxn ang="0">
                              <a:pos x="262" y="0"/>
                            </a:cxn>
                            <a:cxn ang="0">
                              <a:pos x="182" y="30"/>
                            </a:cxn>
                            <a:cxn ang="0">
                              <a:pos x="0" y="60"/>
                            </a:cxn>
                            <a:cxn ang="0">
                              <a:pos x="120" y="390"/>
                            </a:cxn>
                            <a:cxn ang="0">
                              <a:pos x="142" y="546"/>
                            </a:cxn>
                            <a:cxn ang="0">
                              <a:pos x="160" y="570"/>
                            </a:cxn>
                            <a:cxn ang="0">
                              <a:pos x="422" y="528"/>
                            </a:cxn>
                          </a:cxnLst>
                          <a:rect l="0" t="0" r="r" b="b"/>
                          <a:pathLst>
                            <a:path w="546" h="570">
                              <a:moveTo>
                                <a:pt x="422" y="528"/>
                              </a:moveTo>
                              <a:lnTo>
                                <a:pt x="456" y="540"/>
                              </a:lnTo>
                              <a:lnTo>
                                <a:pt x="456" y="492"/>
                              </a:lnTo>
                              <a:lnTo>
                                <a:pt x="526" y="490"/>
                              </a:lnTo>
                              <a:lnTo>
                                <a:pt x="526" y="494"/>
                              </a:lnTo>
                              <a:lnTo>
                                <a:pt x="526" y="494"/>
                              </a:lnTo>
                              <a:lnTo>
                                <a:pt x="512" y="378"/>
                              </a:lnTo>
                              <a:lnTo>
                                <a:pt x="546" y="314"/>
                              </a:lnTo>
                              <a:lnTo>
                                <a:pt x="284" y="90"/>
                              </a:lnTo>
                              <a:lnTo>
                                <a:pt x="284" y="56"/>
                              </a:lnTo>
                              <a:lnTo>
                                <a:pt x="232" y="58"/>
                              </a:lnTo>
                              <a:lnTo>
                                <a:pt x="254" y="4"/>
                              </a:lnTo>
                              <a:lnTo>
                                <a:pt x="260" y="2"/>
                              </a:lnTo>
                              <a:lnTo>
                                <a:pt x="254" y="16"/>
                              </a:lnTo>
                              <a:lnTo>
                                <a:pt x="262" y="0"/>
                              </a:lnTo>
                              <a:lnTo>
                                <a:pt x="182" y="30"/>
                              </a:lnTo>
                              <a:lnTo>
                                <a:pt x="0" y="60"/>
                              </a:lnTo>
                              <a:lnTo>
                                <a:pt x="120" y="390"/>
                              </a:lnTo>
                              <a:lnTo>
                                <a:pt x="142" y="546"/>
                              </a:lnTo>
                              <a:lnTo>
                                <a:pt x="160" y="570"/>
                              </a:lnTo>
                              <a:lnTo>
                                <a:pt x="422" y="528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900" name="Freeform 302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066" y="2851"/>
                          <a:ext cx="926" cy="66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896" y="342"/>
                            </a:cxn>
                            <a:cxn ang="0">
                              <a:pos x="808" y="232"/>
                            </a:cxn>
                            <a:cxn ang="0">
                              <a:pos x="808" y="182"/>
                            </a:cxn>
                            <a:cxn ang="0">
                              <a:pos x="668" y="20"/>
                            </a:cxn>
                            <a:cxn ang="0">
                              <a:pos x="664" y="0"/>
                            </a:cxn>
                            <a:cxn ang="0">
                              <a:pos x="664" y="0"/>
                            </a:cxn>
                            <a:cxn ang="0">
                              <a:pos x="664" y="4"/>
                            </a:cxn>
                            <a:cxn ang="0">
                              <a:pos x="600" y="4"/>
                            </a:cxn>
                            <a:cxn ang="0">
                              <a:pos x="600" y="54"/>
                            </a:cxn>
                            <a:cxn ang="0">
                              <a:pos x="558" y="40"/>
                            </a:cxn>
                            <a:cxn ang="0">
                              <a:pos x="298" y="82"/>
                            </a:cxn>
                            <a:cxn ang="0">
                              <a:pos x="276" y="52"/>
                            </a:cxn>
                            <a:cxn ang="0">
                              <a:pos x="274" y="40"/>
                            </a:cxn>
                            <a:cxn ang="0">
                              <a:pos x="0" y="60"/>
                            </a:cxn>
                            <a:cxn ang="0">
                              <a:pos x="44" y="146"/>
                            </a:cxn>
                            <a:cxn ang="0">
                              <a:pos x="132" y="108"/>
                            </a:cxn>
                            <a:cxn ang="0">
                              <a:pos x="242" y="154"/>
                            </a:cxn>
                            <a:cxn ang="0">
                              <a:pos x="242" y="192"/>
                            </a:cxn>
                            <a:cxn ang="0">
                              <a:pos x="298" y="192"/>
                            </a:cxn>
                            <a:cxn ang="0">
                              <a:pos x="380" y="128"/>
                            </a:cxn>
                            <a:cxn ang="0">
                              <a:pos x="558" y="206"/>
                            </a:cxn>
                            <a:cxn ang="0">
                              <a:pos x="558" y="368"/>
                            </a:cxn>
                            <a:cxn ang="0">
                              <a:pos x="598" y="382"/>
                            </a:cxn>
                            <a:cxn ang="0">
                              <a:pos x="638" y="478"/>
                            </a:cxn>
                            <a:cxn ang="0">
                              <a:pos x="776" y="584"/>
                            </a:cxn>
                            <a:cxn ang="0">
                              <a:pos x="776" y="626"/>
                            </a:cxn>
                            <a:cxn ang="0">
                              <a:pos x="830" y="666"/>
                            </a:cxn>
                            <a:cxn ang="0">
                              <a:pos x="886" y="610"/>
                            </a:cxn>
                            <a:cxn ang="0">
                              <a:pos x="916" y="610"/>
                            </a:cxn>
                            <a:cxn ang="0">
                              <a:pos x="926" y="518"/>
                            </a:cxn>
                            <a:cxn ang="0">
                              <a:pos x="896" y="342"/>
                            </a:cxn>
                          </a:cxnLst>
                          <a:rect l="0" t="0" r="r" b="b"/>
                          <a:pathLst>
                            <a:path w="926" h="666">
                              <a:moveTo>
                                <a:pt x="896" y="342"/>
                              </a:moveTo>
                              <a:lnTo>
                                <a:pt x="808" y="232"/>
                              </a:lnTo>
                              <a:lnTo>
                                <a:pt x="808" y="182"/>
                              </a:lnTo>
                              <a:lnTo>
                                <a:pt x="668" y="20"/>
                              </a:lnTo>
                              <a:lnTo>
                                <a:pt x="664" y="0"/>
                              </a:lnTo>
                              <a:lnTo>
                                <a:pt x="664" y="0"/>
                              </a:lnTo>
                              <a:lnTo>
                                <a:pt x="664" y="4"/>
                              </a:lnTo>
                              <a:lnTo>
                                <a:pt x="600" y="4"/>
                              </a:lnTo>
                              <a:lnTo>
                                <a:pt x="600" y="54"/>
                              </a:lnTo>
                              <a:lnTo>
                                <a:pt x="558" y="40"/>
                              </a:lnTo>
                              <a:lnTo>
                                <a:pt x="298" y="82"/>
                              </a:lnTo>
                              <a:lnTo>
                                <a:pt x="276" y="52"/>
                              </a:lnTo>
                              <a:lnTo>
                                <a:pt x="274" y="40"/>
                              </a:lnTo>
                              <a:lnTo>
                                <a:pt x="0" y="60"/>
                              </a:lnTo>
                              <a:lnTo>
                                <a:pt x="44" y="146"/>
                              </a:lnTo>
                              <a:lnTo>
                                <a:pt x="132" y="108"/>
                              </a:lnTo>
                              <a:lnTo>
                                <a:pt x="242" y="154"/>
                              </a:lnTo>
                              <a:lnTo>
                                <a:pt x="242" y="192"/>
                              </a:lnTo>
                              <a:lnTo>
                                <a:pt x="298" y="192"/>
                              </a:lnTo>
                              <a:lnTo>
                                <a:pt x="380" y="128"/>
                              </a:lnTo>
                              <a:lnTo>
                                <a:pt x="558" y="206"/>
                              </a:lnTo>
                              <a:lnTo>
                                <a:pt x="558" y="368"/>
                              </a:lnTo>
                              <a:lnTo>
                                <a:pt x="598" y="382"/>
                              </a:lnTo>
                              <a:lnTo>
                                <a:pt x="638" y="478"/>
                              </a:lnTo>
                              <a:lnTo>
                                <a:pt x="776" y="584"/>
                              </a:lnTo>
                              <a:lnTo>
                                <a:pt x="776" y="626"/>
                              </a:lnTo>
                              <a:lnTo>
                                <a:pt x="830" y="666"/>
                              </a:lnTo>
                              <a:lnTo>
                                <a:pt x="886" y="610"/>
                              </a:lnTo>
                              <a:lnTo>
                                <a:pt x="916" y="610"/>
                              </a:lnTo>
                              <a:lnTo>
                                <a:pt x="926" y="518"/>
                              </a:lnTo>
                              <a:lnTo>
                                <a:pt x="896" y="34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901" name="Freeform 302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952" y="895"/>
                          <a:ext cx="102" cy="35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0" y="132"/>
                            </a:cxn>
                            <a:cxn ang="0">
                              <a:pos x="2" y="0"/>
                            </a:cxn>
                            <a:cxn ang="0">
                              <a:pos x="0" y="0"/>
                            </a:cxn>
                            <a:cxn ang="0">
                              <a:pos x="38" y="132"/>
                            </a:cxn>
                            <a:cxn ang="0">
                              <a:pos x="102" y="358"/>
                            </a:cxn>
                            <a:cxn ang="0">
                              <a:pos x="80" y="276"/>
                            </a:cxn>
                            <a:cxn ang="0">
                              <a:pos x="40" y="132"/>
                            </a:cxn>
                          </a:cxnLst>
                          <a:rect l="0" t="0" r="r" b="b"/>
                          <a:pathLst>
                            <a:path w="102" h="358">
                              <a:moveTo>
                                <a:pt x="40" y="132"/>
                              </a:moveTo>
                              <a:lnTo>
                                <a:pt x="2" y="0"/>
                              </a:lnTo>
                              <a:lnTo>
                                <a:pt x="0" y="0"/>
                              </a:lnTo>
                              <a:lnTo>
                                <a:pt x="38" y="132"/>
                              </a:lnTo>
                              <a:lnTo>
                                <a:pt x="102" y="358"/>
                              </a:lnTo>
                              <a:lnTo>
                                <a:pt x="80" y="276"/>
                              </a:lnTo>
                              <a:lnTo>
                                <a:pt x="40" y="13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902" name="Freeform 302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054" y="1253"/>
                          <a:ext cx="62" cy="13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10" y="84"/>
                            </a:cxn>
                            <a:cxn ang="0">
                              <a:pos x="62" y="136"/>
                            </a:cxn>
                            <a:cxn ang="0">
                              <a:pos x="12" y="82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62" h="136">
                              <a:moveTo>
                                <a:pt x="0" y="0"/>
                              </a:moveTo>
                              <a:lnTo>
                                <a:pt x="10" y="84"/>
                              </a:lnTo>
                              <a:lnTo>
                                <a:pt x="62" y="136"/>
                              </a:lnTo>
                              <a:lnTo>
                                <a:pt x="12" y="82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903" name="Freeform 302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448" y="1469"/>
                          <a:ext cx="76" cy="20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" y="0"/>
                            </a:cxn>
                            <a:cxn ang="0">
                              <a:pos x="0" y="6"/>
                            </a:cxn>
                            <a:cxn ang="0">
                              <a:pos x="6" y="24"/>
                            </a:cxn>
                            <a:cxn ang="0">
                              <a:pos x="74" y="202"/>
                            </a:cxn>
                            <a:cxn ang="0">
                              <a:pos x="76" y="200"/>
                            </a:cxn>
                            <a:cxn ang="0">
                              <a:pos x="2" y="0"/>
                            </a:cxn>
                          </a:cxnLst>
                          <a:rect l="0" t="0" r="r" b="b"/>
                          <a:pathLst>
                            <a:path w="76" h="202">
                              <a:moveTo>
                                <a:pt x="2" y="0"/>
                              </a:moveTo>
                              <a:lnTo>
                                <a:pt x="0" y="6"/>
                              </a:lnTo>
                              <a:lnTo>
                                <a:pt x="6" y="24"/>
                              </a:lnTo>
                              <a:lnTo>
                                <a:pt x="74" y="202"/>
                              </a:lnTo>
                              <a:lnTo>
                                <a:pt x="76" y="200"/>
                              </a:lnTo>
                              <a:lnTo>
                                <a:pt x="2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904" name="Freeform 303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414" y="1681"/>
                          <a:ext cx="392" cy="35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" y="268"/>
                            </a:cxn>
                            <a:cxn ang="0">
                              <a:pos x="0" y="264"/>
                            </a:cxn>
                            <a:cxn ang="0">
                              <a:pos x="10" y="298"/>
                            </a:cxn>
                            <a:cxn ang="0">
                              <a:pos x="62" y="320"/>
                            </a:cxn>
                            <a:cxn ang="0">
                              <a:pos x="62" y="320"/>
                            </a:cxn>
                            <a:cxn ang="0">
                              <a:pos x="64" y="322"/>
                            </a:cxn>
                            <a:cxn ang="0">
                              <a:pos x="136" y="354"/>
                            </a:cxn>
                            <a:cxn ang="0">
                              <a:pos x="206" y="312"/>
                            </a:cxn>
                            <a:cxn ang="0">
                              <a:pos x="236" y="148"/>
                            </a:cxn>
                            <a:cxn ang="0">
                              <a:pos x="266" y="172"/>
                            </a:cxn>
                            <a:cxn ang="0">
                              <a:pos x="294" y="102"/>
                            </a:cxn>
                            <a:cxn ang="0">
                              <a:pos x="336" y="40"/>
                            </a:cxn>
                            <a:cxn ang="0">
                              <a:pos x="376" y="40"/>
                            </a:cxn>
                            <a:cxn ang="0">
                              <a:pos x="392" y="18"/>
                            </a:cxn>
                            <a:cxn ang="0">
                              <a:pos x="346" y="8"/>
                            </a:cxn>
                            <a:cxn ang="0">
                              <a:pos x="240" y="64"/>
                            </a:cxn>
                            <a:cxn ang="0">
                              <a:pos x="214" y="18"/>
                            </a:cxn>
                            <a:cxn ang="0">
                              <a:pos x="126" y="48"/>
                            </a:cxn>
                            <a:cxn ang="0">
                              <a:pos x="110" y="0"/>
                            </a:cxn>
                            <a:cxn ang="0">
                              <a:pos x="98" y="76"/>
                            </a:cxn>
                            <a:cxn ang="0">
                              <a:pos x="6" y="268"/>
                            </a:cxn>
                          </a:cxnLst>
                          <a:rect l="0" t="0" r="r" b="b"/>
                          <a:pathLst>
                            <a:path w="392" h="354">
                              <a:moveTo>
                                <a:pt x="6" y="268"/>
                              </a:moveTo>
                              <a:lnTo>
                                <a:pt x="0" y="264"/>
                              </a:lnTo>
                              <a:lnTo>
                                <a:pt x="10" y="298"/>
                              </a:lnTo>
                              <a:lnTo>
                                <a:pt x="62" y="320"/>
                              </a:lnTo>
                              <a:lnTo>
                                <a:pt x="62" y="320"/>
                              </a:lnTo>
                              <a:lnTo>
                                <a:pt x="64" y="322"/>
                              </a:lnTo>
                              <a:lnTo>
                                <a:pt x="136" y="354"/>
                              </a:lnTo>
                              <a:lnTo>
                                <a:pt x="206" y="312"/>
                              </a:lnTo>
                              <a:lnTo>
                                <a:pt x="236" y="148"/>
                              </a:lnTo>
                              <a:lnTo>
                                <a:pt x="266" y="172"/>
                              </a:lnTo>
                              <a:lnTo>
                                <a:pt x="294" y="102"/>
                              </a:lnTo>
                              <a:lnTo>
                                <a:pt x="336" y="40"/>
                              </a:lnTo>
                              <a:lnTo>
                                <a:pt x="376" y="40"/>
                              </a:lnTo>
                              <a:lnTo>
                                <a:pt x="392" y="18"/>
                              </a:lnTo>
                              <a:lnTo>
                                <a:pt x="346" y="8"/>
                              </a:lnTo>
                              <a:lnTo>
                                <a:pt x="240" y="64"/>
                              </a:lnTo>
                              <a:lnTo>
                                <a:pt x="214" y="18"/>
                              </a:lnTo>
                              <a:lnTo>
                                <a:pt x="126" y="48"/>
                              </a:lnTo>
                              <a:lnTo>
                                <a:pt x="110" y="0"/>
                              </a:lnTo>
                              <a:lnTo>
                                <a:pt x="98" y="76"/>
                              </a:lnTo>
                              <a:lnTo>
                                <a:pt x="6" y="268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905" name="Freeform 303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414" y="1943"/>
                          <a:ext cx="6" cy="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0" y="2"/>
                            </a:cxn>
                            <a:cxn ang="0">
                              <a:pos x="6" y="6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6" h="6">
                              <a:moveTo>
                                <a:pt x="0" y="0"/>
                              </a:moveTo>
                              <a:lnTo>
                                <a:pt x="0" y="2"/>
                              </a:lnTo>
                              <a:lnTo>
                                <a:pt x="6" y="6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906" name="Freeform 303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512" y="1679"/>
                          <a:ext cx="12" cy="7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78"/>
                            </a:cxn>
                            <a:cxn ang="0">
                              <a:pos x="12" y="2"/>
                            </a:cxn>
                            <a:cxn ang="0">
                              <a:pos x="10" y="0"/>
                            </a:cxn>
                            <a:cxn ang="0">
                              <a:pos x="0" y="78"/>
                            </a:cxn>
                          </a:cxnLst>
                          <a:rect l="0" t="0" r="r" b="b"/>
                          <a:pathLst>
                            <a:path w="12" h="78">
                              <a:moveTo>
                                <a:pt x="0" y="78"/>
                              </a:moveTo>
                              <a:lnTo>
                                <a:pt x="12" y="2"/>
                              </a:lnTo>
                              <a:lnTo>
                                <a:pt x="10" y="0"/>
                              </a:lnTo>
                              <a:lnTo>
                                <a:pt x="0" y="78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907" name="Freeform 303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420" y="1757"/>
                          <a:ext cx="92" cy="19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58" y="60"/>
                            </a:cxn>
                            <a:cxn ang="0">
                              <a:pos x="0" y="192"/>
                            </a:cxn>
                            <a:cxn ang="0">
                              <a:pos x="92" y="0"/>
                            </a:cxn>
                            <a:cxn ang="0">
                              <a:pos x="58" y="60"/>
                            </a:cxn>
                          </a:cxnLst>
                          <a:rect l="0" t="0" r="r" b="b"/>
                          <a:pathLst>
                            <a:path w="92" h="192">
                              <a:moveTo>
                                <a:pt x="58" y="60"/>
                              </a:moveTo>
                              <a:lnTo>
                                <a:pt x="0" y="192"/>
                              </a:lnTo>
                              <a:lnTo>
                                <a:pt x="92" y="0"/>
                              </a:lnTo>
                              <a:lnTo>
                                <a:pt x="58" y="6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908" name="Freeform 303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522" y="1671"/>
                          <a:ext cx="2" cy="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6"/>
                            </a:cxn>
                            <a:cxn ang="0">
                              <a:pos x="2" y="2"/>
                            </a:cxn>
                            <a:cxn ang="0">
                              <a:pos x="0" y="0"/>
                            </a:cxn>
                            <a:cxn ang="0">
                              <a:pos x="0" y="6"/>
                            </a:cxn>
                          </a:cxnLst>
                          <a:rect l="0" t="0" r="r" b="b"/>
                          <a:pathLst>
                            <a:path w="2" h="6">
                              <a:moveTo>
                                <a:pt x="0" y="6"/>
                              </a:moveTo>
                              <a:lnTo>
                                <a:pt x="2" y="2"/>
                              </a:lnTo>
                              <a:lnTo>
                                <a:pt x="0" y="0"/>
                              </a:lnTo>
                              <a:lnTo>
                                <a:pt x="0" y="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909" name="Freeform 303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122" y="1471"/>
                          <a:ext cx="396" cy="46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82" y="50"/>
                            </a:cxn>
                            <a:cxn ang="0">
                              <a:pos x="234" y="78"/>
                            </a:cxn>
                            <a:cxn ang="0">
                              <a:pos x="206" y="104"/>
                            </a:cxn>
                            <a:cxn ang="0">
                              <a:pos x="142" y="84"/>
                            </a:cxn>
                            <a:cxn ang="0">
                              <a:pos x="0" y="128"/>
                            </a:cxn>
                            <a:cxn ang="0">
                              <a:pos x="66" y="422"/>
                            </a:cxn>
                            <a:cxn ang="0">
                              <a:pos x="172" y="460"/>
                            </a:cxn>
                            <a:cxn ang="0">
                              <a:pos x="264" y="448"/>
                            </a:cxn>
                            <a:cxn ang="0">
                              <a:pos x="298" y="468"/>
                            </a:cxn>
                            <a:cxn ang="0">
                              <a:pos x="354" y="344"/>
                            </a:cxn>
                            <a:cxn ang="0">
                              <a:pos x="386" y="284"/>
                            </a:cxn>
                            <a:cxn ang="0">
                              <a:pos x="396" y="200"/>
                            </a:cxn>
                            <a:cxn ang="0">
                              <a:pos x="332" y="22"/>
                            </a:cxn>
                            <a:cxn ang="0">
                              <a:pos x="324" y="0"/>
                            </a:cxn>
                            <a:cxn ang="0">
                              <a:pos x="282" y="50"/>
                            </a:cxn>
                          </a:cxnLst>
                          <a:rect l="0" t="0" r="r" b="b"/>
                          <a:pathLst>
                            <a:path w="396" h="468">
                              <a:moveTo>
                                <a:pt x="282" y="50"/>
                              </a:moveTo>
                              <a:lnTo>
                                <a:pt x="234" y="78"/>
                              </a:lnTo>
                              <a:lnTo>
                                <a:pt x="206" y="104"/>
                              </a:lnTo>
                              <a:lnTo>
                                <a:pt x="142" y="84"/>
                              </a:lnTo>
                              <a:lnTo>
                                <a:pt x="0" y="128"/>
                              </a:lnTo>
                              <a:lnTo>
                                <a:pt x="66" y="422"/>
                              </a:lnTo>
                              <a:lnTo>
                                <a:pt x="172" y="460"/>
                              </a:lnTo>
                              <a:lnTo>
                                <a:pt x="264" y="448"/>
                              </a:lnTo>
                              <a:lnTo>
                                <a:pt x="298" y="468"/>
                              </a:lnTo>
                              <a:lnTo>
                                <a:pt x="354" y="344"/>
                              </a:lnTo>
                              <a:lnTo>
                                <a:pt x="386" y="284"/>
                              </a:lnTo>
                              <a:lnTo>
                                <a:pt x="396" y="200"/>
                              </a:lnTo>
                              <a:lnTo>
                                <a:pt x="332" y="22"/>
                              </a:lnTo>
                              <a:lnTo>
                                <a:pt x="324" y="0"/>
                              </a:lnTo>
                              <a:lnTo>
                                <a:pt x="282" y="5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910" name="Freeform 303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952" y="895"/>
                          <a:ext cx="102" cy="35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0" y="132"/>
                            </a:cxn>
                            <a:cxn ang="0">
                              <a:pos x="2" y="0"/>
                            </a:cxn>
                            <a:cxn ang="0">
                              <a:pos x="0" y="0"/>
                            </a:cxn>
                            <a:cxn ang="0">
                              <a:pos x="38" y="132"/>
                            </a:cxn>
                            <a:cxn ang="0">
                              <a:pos x="102" y="358"/>
                            </a:cxn>
                            <a:cxn ang="0">
                              <a:pos x="80" y="276"/>
                            </a:cxn>
                            <a:cxn ang="0">
                              <a:pos x="40" y="132"/>
                            </a:cxn>
                          </a:cxnLst>
                          <a:rect l="0" t="0" r="r" b="b"/>
                          <a:pathLst>
                            <a:path w="102" h="358">
                              <a:moveTo>
                                <a:pt x="40" y="132"/>
                              </a:moveTo>
                              <a:lnTo>
                                <a:pt x="2" y="0"/>
                              </a:lnTo>
                              <a:lnTo>
                                <a:pt x="0" y="0"/>
                              </a:lnTo>
                              <a:lnTo>
                                <a:pt x="38" y="132"/>
                              </a:lnTo>
                              <a:lnTo>
                                <a:pt x="102" y="358"/>
                              </a:lnTo>
                              <a:lnTo>
                                <a:pt x="80" y="276"/>
                              </a:lnTo>
                              <a:lnTo>
                                <a:pt x="40" y="13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911" name="Freeform 303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054" y="1253"/>
                          <a:ext cx="62" cy="13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10" y="84"/>
                            </a:cxn>
                            <a:cxn ang="0">
                              <a:pos x="62" y="136"/>
                            </a:cxn>
                            <a:cxn ang="0">
                              <a:pos x="12" y="82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62" h="136">
                              <a:moveTo>
                                <a:pt x="0" y="0"/>
                              </a:moveTo>
                              <a:lnTo>
                                <a:pt x="10" y="84"/>
                              </a:lnTo>
                              <a:lnTo>
                                <a:pt x="62" y="136"/>
                              </a:lnTo>
                              <a:lnTo>
                                <a:pt x="12" y="82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912" name="Freeform 303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534" y="1321"/>
                          <a:ext cx="472" cy="26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72" y="190"/>
                            </a:cxn>
                            <a:cxn ang="0">
                              <a:pos x="434" y="138"/>
                            </a:cxn>
                            <a:cxn ang="0">
                              <a:pos x="444" y="68"/>
                            </a:cxn>
                            <a:cxn ang="0">
                              <a:pos x="364" y="0"/>
                            </a:cxn>
                            <a:cxn ang="0">
                              <a:pos x="0" y="120"/>
                            </a:cxn>
                            <a:cxn ang="0">
                              <a:pos x="364" y="4"/>
                            </a:cxn>
                            <a:cxn ang="0">
                              <a:pos x="440" y="70"/>
                            </a:cxn>
                            <a:cxn ang="0">
                              <a:pos x="430" y="138"/>
                            </a:cxn>
                            <a:cxn ang="0">
                              <a:pos x="470" y="190"/>
                            </a:cxn>
                            <a:cxn ang="0">
                              <a:pos x="442" y="260"/>
                            </a:cxn>
                            <a:cxn ang="0">
                              <a:pos x="444" y="258"/>
                            </a:cxn>
                            <a:cxn ang="0">
                              <a:pos x="472" y="190"/>
                            </a:cxn>
                          </a:cxnLst>
                          <a:rect l="0" t="0" r="r" b="b"/>
                          <a:pathLst>
                            <a:path w="472" h="260">
                              <a:moveTo>
                                <a:pt x="472" y="190"/>
                              </a:moveTo>
                              <a:lnTo>
                                <a:pt x="434" y="138"/>
                              </a:lnTo>
                              <a:lnTo>
                                <a:pt x="444" y="68"/>
                              </a:lnTo>
                              <a:lnTo>
                                <a:pt x="364" y="0"/>
                              </a:lnTo>
                              <a:lnTo>
                                <a:pt x="0" y="120"/>
                              </a:lnTo>
                              <a:lnTo>
                                <a:pt x="364" y="4"/>
                              </a:lnTo>
                              <a:lnTo>
                                <a:pt x="440" y="70"/>
                              </a:lnTo>
                              <a:lnTo>
                                <a:pt x="430" y="138"/>
                              </a:lnTo>
                              <a:lnTo>
                                <a:pt x="470" y="190"/>
                              </a:lnTo>
                              <a:lnTo>
                                <a:pt x="442" y="260"/>
                              </a:lnTo>
                              <a:lnTo>
                                <a:pt x="444" y="258"/>
                              </a:lnTo>
                              <a:lnTo>
                                <a:pt x="472" y="19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913" name="Freeform 303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516" y="1325"/>
                          <a:ext cx="382" cy="12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72"/>
                            </a:cxn>
                            <a:cxn ang="0">
                              <a:pos x="16" y="120"/>
                            </a:cxn>
                            <a:cxn ang="0">
                              <a:pos x="382" y="0"/>
                            </a:cxn>
                            <a:cxn ang="0">
                              <a:pos x="18" y="116"/>
                            </a:cxn>
                            <a:cxn ang="0">
                              <a:pos x="2" y="70"/>
                            </a:cxn>
                            <a:cxn ang="0">
                              <a:pos x="0" y="72"/>
                            </a:cxn>
                          </a:cxnLst>
                          <a:rect l="0" t="0" r="r" b="b"/>
                          <a:pathLst>
                            <a:path w="382" h="120">
                              <a:moveTo>
                                <a:pt x="0" y="72"/>
                              </a:moveTo>
                              <a:lnTo>
                                <a:pt x="16" y="120"/>
                              </a:lnTo>
                              <a:lnTo>
                                <a:pt x="382" y="0"/>
                              </a:lnTo>
                              <a:lnTo>
                                <a:pt x="18" y="116"/>
                              </a:lnTo>
                              <a:lnTo>
                                <a:pt x="2" y="70"/>
                              </a:lnTo>
                              <a:lnTo>
                                <a:pt x="0" y="7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914" name="Freeform 304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946" y="1581"/>
                          <a:ext cx="126" cy="16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10"/>
                            </a:cxn>
                            <a:cxn ang="0">
                              <a:pos x="62" y="168"/>
                            </a:cxn>
                            <a:cxn ang="0">
                              <a:pos x="126" y="142"/>
                            </a:cxn>
                            <a:cxn ang="0">
                              <a:pos x="126" y="80"/>
                            </a:cxn>
                            <a:cxn ang="0">
                              <a:pos x="30" y="2"/>
                            </a:cxn>
                            <a:cxn ang="0">
                              <a:pos x="30" y="0"/>
                            </a:cxn>
                            <a:cxn ang="0">
                              <a:pos x="0" y="10"/>
                            </a:cxn>
                          </a:cxnLst>
                          <a:rect l="0" t="0" r="r" b="b"/>
                          <a:pathLst>
                            <a:path w="126" h="168">
                              <a:moveTo>
                                <a:pt x="0" y="10"/>
                              </a:moveTo>
                              <a:lnTo>
                                <a:pt x="62" y="168"/>
                              </a:lnTo>
                              <a:lnTo>
                                <a:pt x="126" y="142"/>
                              </a:lnTo>
                              <a:lnTo>
                                <a:pt x="126" y="80"/>
                              </a:lnTo>
                              <a:lnTo>
                                <a:pt x="30" y="2"/>
                              </a:lnTo>
                              <a:lnTo>
                                <a:pt x="30" y="0"/>
                              </a:lnTo>
                              <a:lnTo>
                                <a:pt x="0" y="1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915" name="Freeform 304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446" y="1325"/>
                          <a:ext cx="558" cy="39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528" y="66"/>
                            </a:cxn>
                            <a:cxn ang="0">
                              <a:pos x="452" y="0"/>
                            </a:cxn>
                            <a:cxn ang="0">
                              <a:pos x="86" y="120"/>
                            </a:cxn>
                            <a:cxn ang="0">
                              <a:pos x="70" y="72"/>
                            </a:cxn>
                            <a:cxn ang="0">
                              <a:pos x="72" y="70"/>
                            </a:cxn>
                            <a:cxn ang="0">
                              <a:pos x="88" y="116"/>
                            </a:cxn>
                            <a:cxn ang="0">
                              <a:pos x="72" y="64"/>
                            </a:cxn>
                            <a:cxn ang="0">
                              <a:pos x="0" y="146"/>
                            </a:cxn>
                            <a:cxn ang="0">
                              <a:pos x="8" y="168"/>
                            </a:cxn>
                            <a:cxn ang="0">
                              <a:pos x="2" y="150"/>
                            </a:cxn>
                            <a:cxn ang="0">
                              <a:pos x="4" y="144"/>
                            </a:cxn>
                            <a:cxn ang="0">
                              <a:pos x="78" y="344"/>
                            </a:cxn>
                            <a:cxn ang="0">
                              <a:pos x="76" y="346"/>
                            </a:cxn>
                            <a:cxn ang="0">
                              <a:pos x="78" y="348"/>
                            </a:cxn>
                            <a:cxn ang="0">
                              <a:pos x="96" y="398"/>
                            </a:cxn>
                            <a:cxn ang="0">
                              <a:pos x="182" y="372"/>
                            </a:cxn>
                            <a:cxn ang="0">
                              <a:pos x="180" y="372"/>
                            </a:cxn>
                            <a:cxn ang="0">
                              <a:pos x="498" y="262"/>
                            </a:cxn>
                            <a:cxn ang="0">
                              <a:pos x="498" y="262"/>
                            </a:cxn>
                            <a:cxn ang="0">
                              <a:pos x="498" y="262"/>
                            </a:cxn>
                            <a:cxn ang="0">
                              <a:pos x="528" y="252"/>
                            </a:cxn>
                            <a:cxn ang="0">
                              <a:pos x="558" y="186"/>
                            </a:cxn>
                            <a:cxn ang="0">
                              <a:pos x="518" y="134"/>
                            </a:cxn>
                            <a:cxn ang="0">
                              <a:pos x="528" y="66"/>
                            </a:cxn>
                          </a:cxnLst>
                          <a:rect l="0" t="0" r="r" b="b"/>
                          <a:pathLst>
                            <a:path w="558" h="398">
                              <a:moveTo>
                                <a:pt x="528" y="66"/>
                              </a:moveTo>
                              <a:lnTo>
                                <a:pt x="452" y="0"/>
                              </a:lnTo>
                              <a:lnTo>
                                <a:pt x="86" y="120"/>
                              </a:lnTo>
                              <a:lnTo>
                                <a:pt x="70" y="72"/>
                              </a:lnTo>
                              <a:lnTo>
                                <a:pt x="72" y="70"/>
                              </a:lnTo>
                              <a:lnTo>
                                <a:pt x="88" y="116"/>
                              </a:lnTo>
                              <a:lnTo>
                                <a:pt x="72" y="64"/>
                              </a:lnTo>
                              <a:lnTo>
                                <a:pt x="0" y="146"/>
                              </a:lnTo>
                              <a:lnTo>
                                <a:pt x="8" y="168"/>
                              </a:lnTo>
                              <a:lnTo>
                                <a:pt x="2" y="150"/>
                              </a:lnTo>
                              <a:lnTo>
                                <a:pt x="4" y="144"/>
                              </a:lnTo>
                              <a:lnTo>
                                <a:pt x="78" y="344"/>
                              </a:lnTo>
                              <a:lnTo>
                                <a:pt x="76" y="346"/>
                              </a:lnTo>
                              <a:lnTo>
                                <a:pt x="78" y="348"/>
                              </a:lnTo>
                              <a:lnTo>
                                <a:pt x="96" y="398"/>
                              </a:lnTo>
                              <a:lnTo>
                                <a:pt x="182" y="372"/>
                              </a:lnTo>
                              <a:lnTo>
                                <a:pt x="180" y="372"/>
                              </a:lnTo>
                              <a:lnTo>
                                <a:pt x="498" y="262"/>
                              </a:lnTo>
                              <a:lnTo>
                                <a:pt x="498" y="262"/>
                              </a:lnTo>
                              <a:lnTo>
                                <a:pt x="498" y="262"/>
                              </a:lnTo>
                              <a:lnTo>
                                <a:pt x="528" y="252"/>
                              </a:lnTo>
                              <a:lnTo>
                                <a:pt x="558" y="186"/>
                              </a:lnTo>
                              <a:lnTo>
                                <a:pt x="518" y="134"/>
                              </a:lnTo>
                              <a:lnTo>
                                <a:pt x="528" y="6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916" name="Freeform 304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952" y="895"/>
                          <a:ext cx="102" cy="35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0" y="132"/>
                            </a:cxn>
                            <a:cxn ang="0">
                              <a:pos x="2" y="0"/>
                            </a:cxn>
                            <a:cxn ang="0">
                              <a:pos x="0" y="0"/>
                            </a:cxn>
                            <a:cxn ang="0">
                              <a:pos x="38" y="132"/>
                            </a:cxn>
                            <a:cxn ang="0">
                              <a:pos x="102" y="358"/>
                            </a:cxn>
                            <a:cxn ang="0">
                              <a:pos x="80" y="276"/>
                            </a:cxn>
                            <a:cxn ang="0">
                              <a:pos x="40" y="132"/>
                            </a:cxn>
                          </a:cxnLst>
                          <a:rect l="0" t="0" r="r" b="b"/>
                          <a:pathLst>
                            <a:path w="102" h="358">
                              <a:moveTo>
                                <a:pt x="40" y="132"/>
                              </a:moveTo>
                              <a:lnTo>
                                <a:pt x="2" y="0"/>
                              </a:lnTo>
                              <a:lnTo>
                                <a:pt x="0" y="0"/>
                              </a:lnTo>
                              <a:lnTo>
                                <a:pt x="38" y="132"/>
                              </a:lnTo>
                              <a:lnTo>
                                <a:pt x="102" y="358"/>
                              </a:lnTo>
                              <a:lnTo>
                                <a:pt x="80" y="276"/>
                              </a:lnTo>
                              <a:lnTo>
                                <a:pt x="40" y="13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917" name="Freeform 304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982" y="1389"/>
                          <a:ext cx="74" cy="1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2"/>
                            </a:cxn>
                            <a:cxn ang="0">
                              <a:pos x="74" y="18"/>
                            </a:cxn>
                            <a:cxn ang="0">
                              <a:pos x="14" y="4"/>
                            </a:cxn>
                            <a:cxn ang="0">
                              <a:pos x="0" y="0"/>
                            </a:cxn>
                            <a:cxn ang="0">
                              <a:pos x="0" y="2"/>
                            </a:cxn>
                          </a:cxnLst>
                          <a:rect l="0" t="0" r="r" b="b"/>
                          <a:pathLst>
                            <a:path w="74" h="18">
                              <a:moveTo>
                                <a:pt x="0" y="2"/>
                              </a:moveTo>
                              <a:lnTo>
                                <a:pt x="74" y="18"/>
                              </a:lnTo>
                              <a:lnTo>
                                <a:pt x="14" y="4"/>
                              </a:lnTo>
                              <a:lnTo>
                                <a:pt x="0" y="0"/>
                              </a:lnTo>
                              <a:lnTo>
                                <a:pt x="0" y="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918" name="Freeform 304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054" y="1253"/>
                          <a:ext cx="62" cy="13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10" y="84"/>
                            </a:cxn>
                            <a:cxn ang="0">
                              <a:pos x="62" y="136"/>
                            </a:cxn>
                            <a:cxn ang="0">
                              <a:pos x="12" y="82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62" h="136">
                              <a:moveTo>
                                <a:pt x="0" y="0"/>
                              </a:moveTo>
                              <a:lnTo>
                                <a:pt x="10" y="84"/>
                              </a:lnTo>
                              <a:lnTo>
                                <a:pt x="62" y="136"/>
                              </a:lnTo>
                              <a:lnTo>
                                <a:pt x="12" y="82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919" name="Freeform 304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056" y="1407"/>
                          <a:ext cx="50" cy="1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50" y="12"/>
                            </a:cxn>
                            <a:cxn ang="0">
                              <a:pos x="0" y="0"/>
                            </a:cxn>
                            <a:cxn ang="0">
                              <a:pos x="50" y="14"/>
                            </a:cxn>
                            <a:cxn ang="0">
                              <a:pos x="50" y="12"/>
                            </a:cxn>
                          </a:cxnLst>
                          <a:rect l="0" t="0" r="r" b="b"/>
                          <a:pathLst>
                            <a:path w="50" h="14">
                              <a:moveTo>
                                <a:pt x="50" y="12"/>
                              </a:moveTo>
                              <a:lnTo>
                                <a:pt x="0" y="0"/>
                              </a:lnTo>
                              <a:lnTo>
                                <a:pt x="50" y="14"/>
                              </a:lnTo>
                              <a:lnTo>
                                <a:pt x="50" y="1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920" name="Freeform 304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968" y="1387"/>
                          <a:ext cx="138" cy="26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0" y="2"/>
                            </a:cxn>
                            <a:cxn ang="0">
                              <a:pos x="0" y="72"/>
                            </a:cxn>
                            <a:cxn ang="0">
                              <a:pos x="38" y="124"/>
                            </a:cxn>
                            <a:cxn ang="0">
                              <a:pos x="10" y="192"/>
                            </a:cxn>
                            <a:cxn ang="0">
                              <a:pos x="8" y="194"/>
                            </a:cxn>
                            <a:cxn ang="0">
                              <a:pos x="8" y="196"/>
                            </a:cxn>
                            <a:cxn ang="0">
                              <a:pos x="10" y="194"/>
                            </a:cxn>
                            <a:cxn ang="0">
                              <a:pos x="104" y="268"/>
                            </a:cxn>
                            <a:cxn ang="0">
                              <a:pos x="104" y="226"/>
                            </a:cxn>
                            <a:cxn ang="0">
                              <a:pos x="134" y="80"/>
                            </a:cxn>
                            <a:cxn ang="0">
                              <a:pos x="104" y="56"/>
                            </a:cxn>
                            <a:cxn ang="0">
                              <a:pos x="136" y="40"/>
                            </a:cxn>
                            <a:cxn ang="0">
                              <a:pos x="138" y="34"/>
                            </a:cxn>
                            <a:cxn ang="0">
                              <a:pos x="88" y="20"/>
                            </a:cxn>
                            <a:cxn ang="0">
                              <a:pos x="14" y="4"/>
                            </a:cxn>
                            <a:cxn ang="0">
                              <a:pos x="14" y="2"/>
                            </a:cxn>
                            <a:cxn ang="0">
                              <a:pos x="28" y="6"/>
                            </a:cxn>
                            <a:cxn ang="0">
                              <a:pos x="6" y="0"/>
                            </a:cxn>
                            <a:cxn ang="0">
                              <a:pos x="10" y="2"/>
                            </a:cxn>
                          </a:cxnLst>
                          <a:rect l="0" t="0" r="r" b="b"/>
                          <a:pathLst>
                            <a:path w="138" h="268">
                              <a:moveTo>
                                <a:pt x="10" y="2"/>
                              </a:moveTo>
                              <a:lnTo>
                                <a:pt x="0" y="72"/>
                              </a:lnTo>
                              <a:lnTo>
                                <a:pt x="38" y="124"/>
                              </a:lnTo>
                              <a:lnTo>
                                <a:pt x="10" y="192"/>
                              </a:lnTo>
                              <a:lnTo>
                                <a:pt x="8" y="194"/>
                              </a:lnTo>
                              <a:lnTo>
                                <a:pt x="8" y="196"/>
                              </a:lnTo>
                              <a:lnTo>
                                <a:pt x="10" y="194"/>
                              </a:lnTo>
                              <a:lnTo>
                                <a:pt x="104" y="268"/>
                              </a:lnTo>
                              <a:lnTo>
                                <a:pt x="104" y="226"/>
                              </a:lnTo>
                              <a:lnTo>
                                <a:pt x="134" y="80"/>
                              </a:lnTo>
                              <a:lnTo>
                                <a:pt x="104" y="56"/>
                              </a:lnTo>
                              <a:lnTo>
                                <a:pt x="136" y="40"/>
                              </a:lnTo>
                              <a:lnTo>
                                <a:pt x="138" y="34"/>
                              </a:lnTo>
                              <a:lnTo>
                                <a:pt x="88" y="20"/>
                              </a:lnTo>
                              <a:lnTo>
                                <a:pt x="14" y="4"/>
                              </a:lnTo>
                              <a:lnTo>
                                <a:pt x="14" y="2"/>
                              </a:lnTo>
                              <a:lnTo>
                                <a:pt x="28" y="6"/>
                              </a:lnTo>
                              <a:lnTo>
                                <a:pt x="6" y="0"/>
                              </a:lnTo>
                              <a:lnTo>
                                <a:pt x="10" y="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921" name="Freeform 304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054" y="1253"/>
                          <a:ext cx="12" cy="8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2" y="82"/>
                            </a:cxn>
                            <a:cxn ang="0">
                              <a:pos x="0" y="0"/>
                            </a:cxn>
                            <a:cxn ang="0">
                              <a:pos x="6" y="58"/>
                            </a:cxn>
                            <a:cxn ang="0">
                              <a:pos x="12" y="82"/>
                            </a:cxn>
                          </a:cxnLst>
                          <a:rect l="0" t="0" r="r" b="b"/>
                          <a:pathLst>
                            <a:path w="12" h="82">
                              <a:moveTo>
                                <a:pt x="12" y="82"/>
                              </a:moveTo>
                              <a:lnTo>
                                <a:pt x="0" y="0"/>
                              </a:lnTo>
                              <a:lnTo>
                                <a:pt x="6" y="58"/>
                              </a:lnTo>
                              <a:lnTo>
                                <a:pt x="12" y="8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922" name="Freeform 304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952" y="895"/>
                          <a:ext cx="102" cy="35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38" y="132"/>
                            </a:cxn>
                            <a:cxn ang="0">
                              <a:pos x="102" y="358"/>
                            </a:cxn>
                            <a:cxn ang="0">
                              <a:pos x="80" y="276"/>
                            </a:cxn>
                            <a:cxn ang="0">
                              <a:pos x="40" y="132"/>
                            </a:cxn>
                            <a:cxn ang="0">
                              <a:pos x="2" y="0"/>
                            </a:cxn>
                            <a:cxn ang="0">
                              <a:pos x="0" y="0"/>
                            </a:cxn>
                            <a:cxn ang="0">
                              <a:pos x="8" y="34"/>
                            </a:cxn>
                            <a:cxn ang="0">
                              <a:pos x="38" y="132"/>
                            </a:cxn>
                          </a:cxnLst>
                          <a:rect l="0" t="0" r="r" b="b"/>
                          <a:pathLst>
                            <a:path w="102" h="358">
                              <a:moveTo>
                                <a:pt x="38" y="132"/>
                              </a:moveTo>
                              <a:lnTo>
                                <a:pt x="102" y="358"/>
                              </a:lnTo>
                              <a:lnTo>
                                <a:pt x="80" y="276"/>
                              </a:lnTo>
                              <a:lnTo>
                                <a:pt x="40" y="132"/>
                              </a:lnTo>
                              <a:lnTo>
                                <a:pt x="2" y="0"/>
                              </a:lnTo>
                              <a:lnTo>
                                <a:pt x="0" y="0"/>
                              </a:lnTo>
                              <a:lnTo>
                                <a:pt x="8" y="34"/>
                              </a:lnTo>
                              <a:lnTo>
                                <a:pt x="38" y="13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923" name="Freeform 304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952" y="895"/>
                          <a:ext cx="8" cy="3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8" y="34"/>
                            </a:cxn>
                            <a:cxn ang="0">
                              <a:pos x="0" y="0"/>
                            </a:cxn>
                            <a:cxn ang="0">
                              <a:pos x="0" y="0"/>
                            </a:cxn>
                            <a:cxn ang="0">
                              <a:pos x="8" y="34"/>
                            </a:cxn>
                          </a:cxnLst>
                          <a:rect l="0" t="0" r="r" b="b"/>
                          <a:pathLst>
                            <a:path w="8" h="34">
                              <a:moveTo>
                                <a:pt x="8" y="34"/>
                              </a:move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lnTo>
                                <a:pt x="8" y="3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924" name="Freeform 305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066" y="1335"/>
                          <a:ext cx="50" cy="5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50" y="54"/>
                            </a:cxn>
                            <a:cxn ang="0">
                              <a:pos x="0" y="0"/>
                            </a:cxn>
                            <a:cxn ang="0">
                              <a:pos x="46" y="50"/>
                            </a:cxn>
                            <a:cxn ang="0">
                              <a:pos x="50" y="54"/>
                            </a:cxn>
                          </a:cxnLst>
                          <a:rect l="0" t="0" r="r" b="b"/>
                          <a:pathLst>
                            <a:path w="50" h="54">
                              <a:moveTo>
                                <a:pt x="50" y="54"/>
                              </a:moveTo>
                              <a:lnTo>
                                <a:pt x="0" y="0"/>
                              </a:lnTo>
                              <a:lnTo>
                                <a:pt x="46" y="50"/>
                              </a:lnTo>
                              <a:lnTo>
                                <a:pt x="50" y="5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925" name="Freeform 305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060" y="1311"/>
                          <a:ext cx="52" cy="7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" y="26"/>
                            </a:cxn>
                            <a:cxn ang="0">
                              <a:pos x="52" y="74"/>
                            </a:cxn>
                            <a:cxn ang="0">
                              <a:pos x="6" y="24"/>
                            </a:cxn>
                            <a:cxn ang="0">
                              <a:pos x="0" y="0"/>
                            </a:cxn>
                            <a:cxn ang="0">
                              <a:pos x="4" y="26"/>
                            </a:cxn>
                          </a:cxnLst>
                          <a:rect l="0" t="0" r="r" b="b"/>
                          <a:pathLst>
                            <a:path w="52" h="74">
                              <a:moveTo>
                                <a:pt x="4" y="26"/>
                              </a:moveTo>
                              <a:lnTo>
                                <a:pt x="52" y="74"/>
                              </a:lnTo>
                              <a:lnTo>
                                <a:pt x="6" y="24"/>
                              </a:lnTo>
                              <a:lnTo>
                                <a:pt x="0" y="0"/>
                              </a:lnTo>
                              <a:lnTo>
                                <a:pt x="4" y="2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</p:grpSp>
                  <p:sp>
                    <p:nvSpPr>
                      <p:cNvPr id="731" name="Line 308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60909" y="5385612"/>
                        <a:ext cx="1493" cy="1493"/>
                      </a:xfrm>
                      <a:prstGeom prst="line">
                        <a:avLst/>
                      </a:prstGeom>
                      <a:grp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da-DK" sz="1350">
                          <a:solidFill>
                            <a:srgbClr val="676A55"/>
                          </a:solidFill>
                          <a:latin typeface="Cambria"/>
                          <a:ea typeface="ＭＳ Ｐゴシック" pitchFamily="-97" charset="-128"/>
                        </a:endParaRPr>
                      </a:p>
                    </p:txBody>
                  </p:sp>
                </p:grpSp>
                <p:sp>
                  <p:nvSpPr>
                    <p:cNvPr id="726" name="Line 31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947449" y="1089044"/>
                      <a:ext cx="1493" cy="1493"/>
                    </a:xfrm>
                    <a:prstGeom prst="line">
                      <a:avLst/>
                    </a:prstGeom>
                    <a:grp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 sz="1350">
                        <a:solidFill>
                          <a:srgbClr val="676A55"/>
                        </a:solidFill>
                        <a:latin typeface="Cambria"/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27" name="Line 31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947449" y="1089044"/>
                      <a:ext cx="1493" cy="1493"/>
                    </a:xfrm>
                    <a:prstGeom prst="line">
                      <a:avLst/>
                    </a:prstGeom>
                    <a:grp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 sz="1350">
                        <a:solidFill>
                          <a:srgbClr val="676A55"/>
                        </a:solidFill>
                        <a:latin typeface="Cambria"/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28" name="Line 31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875804" y="1954760"/>
                      <a:ext cx="1493" cy="1493"/>
                    </a:xfrm>
                    <a:prstGeom prst="line">
                      <a:avLst/>
                    </a:prstGeom>
                    <a:grpFill/>
                    <a:ln w="635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 sz="1350">
                        <a:solidFill>
                          <a:srgbClr val="676A55"/>
                        </a:solidFill>
                        <a:latin typeface="Cambria"/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29" name="Line 31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240002" y="1742809"/>
                      <a:ext cx="1493" cy="1493"/>
                    </a:xfrm>
                    <a:prstGeom prst="line">
                      <a:avLst/>
                    </a:prstGeom>
                    <a:grpFill/>
                    <a:ln w="635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 sz="1350">
                        <a:solidFill>
                          <a:srgbClr val="676A55"/>
                        </a:solidFill>
                        <a:latin typeface="Cambria"/>
                        <a:ea typeface="ＭＳ Ｐゴシック" pitchFamily="-97" charset="-128"/>
                      </a:endParaRPr>
                    </a:p>
                  </p:txBody>
                </p:sp>
              </p:grpSp>
            </p:grpSp>
          </p:grpSp>
          <p:grpSp>
            <p:nvGrpSpPr>
              <p:cNvPr id="495" name="Gruppe 251"/>
              <p:cNvGrpSpPr/>
              <p:nvPr/>
            </p:nvGrpSpPr>
            <p:grpSpPr bwMode="auto">
              <a:xfrm>
                <a:off x="822962" y="1066802"/>
                <a:ext cx="7103112" cy="4930777"/>
                <a:chOff x="1449633" y="627625"/>
                <a:chExt cx="7103818" cy="4930930"/>
              </a:xfrm>
              <a:gradFill flip="none" rotWithShape="1">
                <a:gsLst>
                  <a:gs pos="0">
                    <a:srgbClr val="002060"/>
                  </a:gs>
                  <a:gs pos="100000">
                    <a:srgbClr val="1F88C8"/>
                  </a:gs>
                </a:gsLst>
                <a:lin ang="13500000" scaled="1"/>
                <a:tileRect/>
              </a:gradFill>
            </p:grpSpPr>
            <p:sp>
              <p:nvSpPr>
                <p:cNvPr id="496" name="Freeform 6"/>
                <p:cNvSpPr>
                  <a:spLocks/>
                </p:cNvSpPr>
                <p:nvPr/>
              </p:nvSpPr>
              <p:spPr bwMode="auto">
                <a:xfrm>
                  <a:off x="6058305" y="2788156"/>
                  <a:ext cx="1017833" cy="564136"/>
                </a:xfrm>
                <a:custGeom>
                  <a:avLst/>
                  <a:gdLst/>
                  <a:ahLst/>
                  <a:cxnLst>
                    <a:cxn ang="0">
                      <a:pos x="630" y="82"/>
                    </a:cxn>
                    <a:cxn ang="0">
                      <a:pos x="616" y="40"/>
                    </a:cxn>
                    <a:cxn ang="0">
                      <a:pos x="592" y="24"/>
                    </a:cxn>
                    <a:cxn ang="0">
                      <a:pos x="502" y="36"/>
                    </a:cxn>
                    <a:cxn ang="0">
                      <a:pos x="396" y="0"/>
                    </a:cxn>
                    <a:cxn ang="0">
                      <a:pos x="400" y="12"/>
                    </a:cxn>
                    <a:cxn ang="0">
                      <a:pos x="360" y="52"/>
                    </a:cxn>
                    <a:cxn ang="0">
                      <a:pos x="310" y="162"/>
                    </a:cxn>
                    <a:cxn ang="0">
                      <a:pos x="280" y="148"/>
                    </a:cxn>
                    <a:cxn ang="0">
                      <a:pos x="200" y="204"/>
                    </a:cxn>
                    <a:cxn ang="0">
                      <a:pos x="176" y="188"/>
                    </a:cxn>
                    <a:cxn ang="0">
                      <a:pos x="122" y="232"/>
                    </a:cxn>
                    <a:cxn ang="0">
                      <a:pos x="122" y="228"/>
                    </a:cxn>
                    <a:cxn ang="0">
                      <a:pos x="176" y="184"/>
                    </a:cxn>
                    <a:cxn ang="0">
                      <a:pos x="122" y="224"/>
                    </a:cxn>
                    <a:cxn ang="0">
                      <a:pos x="118" y="256"/>
                    </a:cxn>
                    <a:cxn ang="0">
                      <a:pos x="76" y="312"/>
                    </a:cxn>
                    <a:cxn ang="0">
                      <a:pos x="26" y="286"/>
                    </a:cxn>
                    <a:cxn ang="0">
                      <a:pos x="4" y="330"/>
                    </a:cxn>
                    <a:cxn ang="0">
                      <a:pos x="0" y="322"/>
                    </a:cxn>
                    <a:cxn ang="0">
                      <a:pos x="6" y="378"/>
                    </a:cxn>
                    <a:cxn ang="0">
                      <a:pos x="26" y="376"/>
                    </a:cxn>
                    <a:cxn ang="0">
                      <a:pos x="306" y="330"/>
                    </a:cxn>
                    <a:cxn ang="0">
                      <a:pos x="568" y="276"/>
                    </a:cxn>
                    <a:cxn ang="0">
                      <a:pos x="632" y="202"/>
                    </a:cxn>
                    <a:cxn ang="0">
                      <a:pos x="682" y="104"/>
                    </a:cxn>
                    <a:cxn ang="0">
                      <a:pos x="630" y="82"/>
                    </a:cxn>
                  </a:cxnLst>
                  <a:rect l="0" t="0" r="r" b="b"/>
                  <a:pathLst>
                    <a:path w="682" h="378">
                      <a:moveTo>
                        <a:pt x="630" y="82"/>
                      </a:moveTo>
                      <a:lnTo>
                        <a:pt x="616" y="40"/>
                      </a:lnTo>
                      <a:lnTo>
                        <a:pt x="592" y="24"/>
                      </a:lnTo>
                      <a:lnTo>
                        <a:pt x="502" y="36"/>
                      </a:lnTo>
                      <a:lnTo>
                        <a:pt x="396" y="0"/>
                      </a:lnTo>
                      <a:lnTo>
                        <a:pt x="400" y="12"/>
                      </a:lnTo>
                      <a:lnTo>
                        <a:pt x="360" y="52"/>
                      </a:lnTo>
                      <a:lnTo>
                        <a:pt x="310" y="162"/>
                      </a:lnTo>
                      <a:lnTo>
                        <a:pt x="280" y="148"/>
                      </a:lnTo>
                      <a:lnTo>
                        <a:pt x="200" y="204"/>
                      </a:lnTo>
                      <a:lnTo>
                        <a:pt x="176" y="188"/>
                      </a:lnTo>
                      <a:lnTo>
                        <a:pt x="122" y="232"/>
                      </a:lnTo>
                      <a:lnTo>
                        <a:pt x="122" y="228"/>
                      </a:lnTo>
                      <a:lnTo>
                        <a:pt x="176" y="184"/>
                      </a:lnTo>
                      <a:lnTo>
                        <a:pt x="122" y="224"/>
                      </a:lnTo>
                      <a:lnTo>
                        <a:pt x="118" y="256"/>
                      </a:lnTo>
                      <a:lnTo>
                        <a:pt x="76" y="312"/>
                      </a:lnTo>
                      <a:lnTo>
                        <a:pt x="26" y="286"/>
                      </a:lnTo>
                      <a:lnTo>
                        <a:pt x="4" y="330"/>
                      </a:lnTo>
                      <a:lnTo>
                        <a:pt x="0" y="322"/>
                      </a:lnTo>
                      <a:lnTo>
                        <a:pt x="6" y="378"/>
                      </a:lnTo>
                      <a:lnTo>
                        <a:pt x="26" y="376"/>
                      </a:lnTo>
                      <a:lnTo>
                        <a:pt x="306" y="330"/>
                      </a:lnTo>
                      <a:lnTo>
                        <a:pt x="568" y="276"/>
                      </a:lnTo>
                      <a:lnTo>
                        <a:pt x="632" y="202"/>
                      </a:lnTo>
                      <a:lnTo>
                        <a:pt x="682" y="104"/>
                      </a:lnTo>
                      <a:lnTo>
                        <a:pt x="630" y="82"/>
                      </a:lnTo>
                      <a:close/>
                    </a:path>
                  </a:pathLst>
                </a:custGeom>
                <a:grpFill/>
                <a:ln w="4">
                  <a:solidFill>
                    <a:schemeClr val="tx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 sz="1350">
                    <a:solidFill>
                      <a:srgbClr val="676A55"/>
                    </a:solidFill>
                    <a:latin typeface="Cambria"/>
                    <a:ea typeface="ＭＳ Ｐゴシック" pitchFamily="-97" charset="-128"/>
                  </a:endParaRPr>
                </a:p>
              </p:txBody>
            </p:sp>
            <p:sp>
              <p:nvSpPr>
                <p:cNvPr id="497" name="Freeform 7"/>
                <p:cNvSpPr>
                  <a:spLocks/>
                </p:cNvSpPr>
                <p:nvPr/>
              </p:nvSpPr>
              <p:spPr bwMode="auto">
                <a:xfrm>
                  <a:off x="5200601" y="2732497"/>
                  <a:ext cx="877545" cy="761136"/>
                </a:xfrm>
                <a:custGeom>
                  <a:avLst/>
                  <a:gdLst/>
                  <a:ahLst/>
                  <a:cxnLst>
                    <a:cxn ang="0">
                      <a:pos x="556" y="278"/>
                    </a:cxn>
                    <a:cxn ang="0">
                      <a:pos x="476" y="220"/>
                    </a:cxn>
                    <a:cxn ang="0">
                      <a:pos x="476" y="140"/>
                    </a:cxn>
                    <a:cxn ang="0">
                      <a:pos x="444" y="140"/>
                    </a:cxn>
                    <a:cxn ang="0">
                      <a:pos x="346" y="14"/>
                    </a:cxn>
                    <a:cxn ang="0">
                      <a:pos x="346" y="0"/>
                    </a:cxn>
                    <a:cxn ang="0">
                      <a:pos x="0" y="8"/>
                    </a:cxn>
                    <a:cxn ang="0">
                      <a:pos x="22" y="70"/>
                    </a:cxn>
                    <a:cxn ang="0">
                      <a:pos x="68" y="70"/>
                    </a:cxn>
                    <a:cxn ang="0">
                      <a:pos x="50" y="136"/>
                    </a:cxn>
                    <a:cxn ang="0">
                      <a:pos x="104" y="160"/>
                    </a:cxn>
                    <a:cxn ang="0">
                      <a:pos x="132" y="470"/>
                    </a:cxn>
                    <a:cxn ang="0">
                      <a:pos x="522" y="462"/>
                    </a:cxn>
                    <a:cxn ang="0">
                      <a:pos x="506" y="510"/>
                    </a:cxn>
                    <a:cxn ang="0">
                      <a:pos x="586" y="504"/>
                    </a:cxn>
                    <a:cxn ang="0">
                      <a:pos x="586" y="410"/>
                    </a:cxn>
                    <a:cxn ang="0">
                      <a:pos x="588" y="408"/>
                    </a:cxn>
                    <a:cxn ang="0">
                      <a:pos x="582" y="352"/>
                    </a:cxn>
                    <a:cxn ang="0">
                      <a:pos x="556" y="278"/>
                    </a:cxn>
                  </a:cxnLst>
                  <a:rect l="0" t="0" r="r" b="b"/>
                  <a:pathLst>
                    <a:path w="588" h="510">
                      <a:moveTo>
                        <a:pt x="556" y="278"/>
                      </a:moveTo>
                      <a:lnTo>
                        <a:pt x="476" y="220"/>
                      </a:lnTo>
                      <a:lnTo>
                        <a:pt x="476" y="140"/>
                      </a:lnTo>
                      <a:lnTo>
                        <a:pt x="444" y="140"/>
                      </a:lnTo>
                      <a:lnTo>
                        <a:pt x="346" y="14"/>
                      </a:lnTo>
                      <a:lnTo>
                        <a:pt x="346" y="0"/>
                      </a:lnTo>
                      <a:lnTo>
                        <a:pt x="0" y="8"/>
                      </a:lnTo>
                      <a:lnTo>
                        <a:pt x="22" y="70"/>
                      </a:lnTo>
                      <a:lnTo>
                        <a:pt x="68" y="70"/>
                      </a:lnTo>
                      <a:lnTo>
                        <a:pt x="50" y="136"/>
                      </a:lnTo>
                      <a:lnTo>
                        <a:pt x="104" y="160"/>
                      </a:lnTo>
                      <a:lnTo>
                        <a:pt x="132" y="470"/>
                      </a:lnTo>
                      <a:lnTo>
                        <a:pt x="522" y="462"/>
                      </a:lnTo>
                      <a:lnTo>
                        <a:pt x="506" y="510"/>
                      </a:lnTo>
                      <a:lnTo>
                        <a:pt x="586" y="504"/>
                      </a:lnTo>
                      <a:lnTo>
                        <a:pt x="586" y="410"/>
                      </a:lnTo>
                      <a:lnTo>
                        <a:pt x="588" y="408"/>
                      </a:lnTo>
                      <a:lnTo>
                        <a:pt x="582" y="352"/>
                      </a:lnTo>
                      <a:lnTo>
                        <a:pt x="556" y="278"/>
                      </a:lnTo>
                      <a:close/>
                    </a:path>
                  </a:pathLst>
                </a:custGeom>
                <a:grpFill/>
                <a:ln w="4">
                  <a:solidFill>
                    <a:schemeClr val="tx2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 sz="1350">
                    <a:solidFill>
                      <a:srgbClr val="676A55"/>
                    </a:solidFill>
                    <a:latin typeface="Cambria"/>
                    <a:ea typeface="ＭＳ Ｐゴシック" pitchFamily="-97" charset="-128"/>
                  </a:endParaRPr>
                </a:p>
              </p:txBody>
            </p:sp>
            <p:grpSp>
              <p:nvGrpSpPr>
                <p:cNvPr id="498" name="Gruppe 360"/>
                <p:cNvGrpSpPr/>
                <p:nvPr/>
              </p:nvGrpSpPr>
              <p:grpSpPr>
                <a:xfrm>
                  <a:off x="1449633" y="627625"/>
                  <a:ext cx="7103818" cy="4930930"/>
                  <a:chOff x="1449633" y="627625"/>
                  <a:chExt cx="7103818" cy="4930930"/>
                </a:xfrm>
                <a:grpFill/>
              </p:grpSpPr>
              <p:sp>
                <p:nvSpPr>
                  <p:cNvPr id="499" name="Freeform 6"/>
                  <p:cNvSpPr>
                    <a:spLocks/>
                  </p:cNvSpPr>
                  <p:nvPr/>
                </p:nvSpPr>
                <p:spPr bwMode="auto">
                  <a:xfrm>
                    <a:off x="5419725" y="1465887"/>
                    <a:ext cx="751182" cy="872831"/>
                  </a:xfrm>
                  <a:custGeom>
                    <a:avLst/>
                    <a:gdLst/>
                    <a:ahLst/>
                    <a:cxnLst>
                      <a:cxn ang="0">
                        <a:pos x="404" y="538"/>
                      </a:cxn>
                      <a:cxn ang="0">
                        <a:pos x="490" y="542"/>
                      </a:cxn>
                      <a:cxn ang="0">
                        <a:pos x="464" y="400"/>
                      </a:cxn>
                      <a:cxn ang="0">
                        <a:pos x="494" y="172"/>
                      </a:cxn>
                      <a:cxn ang="0">
                        <a:pos x="446" y="160"/>
                      </a:cxn>
                      <a:cxn ang="0">
                        <a:pos x="414" y="160"/>
                      </a:cxn>
                      <a:cxn ang="0">
                        <a:pos x="404" y="122"/>
                      </a:cxn>
                      <a:cxn ang="0">
                        <a:pos x="196" y="96"/>
                      </a:cxn>
                      <a:cxn ang="0">
                        <a:pos x="174" y="38"/>
                      </a:cxn>
                      <a:cxn ang="0">
                        <a:pos x="146" y="38"/>
                      </a:cxn>
                      <a:cxn ang="0">
                        <a:pos x="146" y="0"/>
                      </a:cxn>
                      <a:cxn ang="0">
                        <a:pos x="78" y="24"/>
                      </a:cxn>
                      <a:cxn ang="0">
                        <a:pos x="36" y="116"/>
                      </a:cxn>
                      <a:cxn ang="0">
                        <a:pos x="0" y="158"/>
                      </a:cxn>
                      <a:cxn ang="0">
                        <a:pos x="28" y="292"/>
                      </a:cxn>
                      <a:cxn ang="0">
                        <a:pos x="166" y="374"/>
                      </a:cxn>
                      <a:cxn ang="0">
                        <a:pos x="194" y="508"/>
                      </a:cxn>
                      <a:cxn ang="0">
                        <a:pos x="264" y="574"/>
                      </a:cxn>
                      <a:cxn ang="0">
                        <a:pos x="352" y="568"/>
                      </a:cxn>
                      <a:cxn ang="0">
                        <a:pos x="404" y="538"/>
                      </a:cxn>
                    </a:cxnLst>
                    <a:rect l="0" t="0" r="r" b="b"/>
                    <a:pathLst>
                      <a:path w="494" h="574">
                        <a:moveTo>
                          <a:pt x="404" y="538"/>
                        </a:moveTo>
                        <a:lnTo>
                          <a:pt x="490" y="542"/>
                        </a:lnTo>
                        <a:lnTo>
                          <a:pt x="464" y="400"/>
                        </a:lnTo>
                        <a:lnTo>
                          <a:pt x="494" y="172"/>
                        </a:lnTo>
                        <a:lnTo>
                          <a:pt x="446" y="160"/>
                        </a:lnTo>
                        <a:lnTo>
                          <a:pt x="414" y="160"/>
                        </a:lnTo>
                        <a:lnTo>
                          <a:pt x="404" y="122"/>
                        </a:lnTo>
                        <a:lnTo>
                          <a:pt x="196" y="96"/>
                        </a:lnTo>
                        <a:lnTo>
                          <a:pt x="174" y="38"/>
                        </a:lnTo>
                        <a:lnTo>
                          <a:pt x="146" y="38"/>
                        </a:lnTo>
                        <a:lnTo>
                          <a:pt x="146" y="0"/>
                        </a:lnTo>
                        <a:lnTo>
                          <a:pt x="78" y="24"/>
                        </a:lnTo>
                        <a:lnTo>
                          <a:pt x="36" y="116"/>
                        </a:lnTo>
                        <a:lnTo>
                          <a:pt x="0" y="158"/>
                        </a:lnTo>
                        <a:lnTo>
                          <a:pt x="28" y="292"/>
                        </a:lnTo>
                        <a:lnTo>
                          <a:pt x="166" y="374"/>
                        </a:lnTo>
                        <a:lnTo>
                          <a:pt x="194" y="508"/>
                        </a:lnTo>
                        <a:lnTo>
                          <a:pt x="264" y="574"/>
                        </a:lnTo>
                        <a:lnTo>
                          <a:pt x="352" y="568"/>
                        </a:lnTo>
                        <a:lnTo>
                          <a:pt x="404" y="538"/>
                        </a:lnTo>
                        <a:close/>
                      </a:path>
                    </a:pathLst>
                  </a:custGeom>
                  <a:grpFill/>
                  <a:ln w="4">
                    <a:solidFill>
                      <a:schemeClr val="tx2">
                        <a:lumMod val="75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a-DK" sz="1350">
                      <a:solidFill>
                        <a:srgbClr val="676A55"/>
                      </a:solidFill>
                      <a:latin typeface="Cambria"/>
                      <a:ea typeface="ＭＳ Ｐゴシック" pitchFamily="-97" charset="-128"/>
                    </a:endParaRPr>
                  </a:p>
                </p:txBody>
              </p:sp>
              <p:sp>
                <p:nvSpPr>
                  <p:cNvPr id="500" name="Freeform 7"/>
                  <p:cNvSpPr>
                    <a:spLocks/>
                  </p:cNvSpPr>
                  <p:nvPr/>
                </p:nvSpPr>
                <p:spPr bwMode="auto">
                  <a:xfrm>
                    <a:off x="5714724" y="2283975"/>
                    <a:ext cx="571750" cy="1000562"/>
                  </a:xfrm>
                  <a:custGeom>
                    <a:avLst/>
                    <a:gdLst/>
                    <a:ahLst/>
                    <a:cxnLst>
                      <a:cxn ang="0">
                        <a:pos x="336" y="64"/>
                      </a:cxn>
                      <a:cxn ang="0">
                        <a:pos x="300" y="26"/>
                      </a:cxn>
                      <a:cxn ang="0">
                        <a:pos x="296" y="4"/>
                      </a:cxn>
                      <a:cxn ang="0">
                        <a:pos x="210" y="0"/>
                      </a:cxn>
                      <a:cxn ang="0">
                        <a:pos x="158" y="30"/>
                      </a:cxn>
                      <a:cxn ang="0">
                        <a:pos x="70" y="36"/>
                      </a:cxn>
                      <a:cxn ang="0">
                        <a:pos x="78" y="96"/>
                      </a:cxn>
                      <a:cxn ang="0">
                        <a:pos x="22" y="162"/>
                      </a:cxn>
                      <a:cxn ang="0">
                        <a:pos x="42" y="202"/>
                      </a:cxn>
                      <a:cxn ang="0">
                        <a:pos x="0" y="272"/>
                      </a:cxn>
                      <a:cxn ang="0">
                        <a:pos x="0" y="320"/>
                      </a:cxn>
                      <a:cxn ang="0">
                        <a:pos x="96" y="442"/>
                      </a:cxn>
                      <a:cxn ang="0">
                        <a:pos x="130" y="442"/>
                      </a:cxn>
                      <a:cxn ang="0">
                        <a:pos x="130" y="526"/>
                      </a:cxn>
                      <a:cxn ang="0">
                        <a:pos x="208" y="580"/>
                      </a:cxn>
                      <a:cxn ang="0">
                        <a:pos x="236" y="658"/>
                      </a:cxn>
                      <a:cxn ang="0">
                        <a:pos x="258" y="616"/>
                      </a:cxn>
                      <a:cxn ang="0">
                        <a:pos x="308" y="644"/>
                      </a:cxn>
                      <a:cxn ang="0">
                        <a:pos x="348" y="592"/>
                      </a:cxn>
                      <a:cxn ang="0">
                        <a:pos x="356" y="510"/>
                      </a:cxn>
                      <a:cxn ang="0">
                        <a:pos x="376" y="428"/>
                      </a:cxn>
                      <a:cxn ang="0">
                        <a:pos x="336" y="64"/>
                      </a:cxn>
                    </a:cxnLst>
                    <a:rect l="0" t="0" r="r" b="b"/>
                    <a:pathLst>
                      <a:path w="376" h="658">
                        <a:moveTo>
                          <a:pt x="336" y="64"/>
                        </a:moveTo>
                        <a:lnTo>
                          <a:pt x="300" y="26"/>
                        </a:lnTo>
                        <a:lnTo>
                          <a:pt x="296" y="4"/>
                        </a:lnTo>
                        <a:lnTo>
                          <a:pt x="210" y="0"/>
                        </a:lnTo>
                        <a:lnTo>
                          <a:pt x="158" y="30"/>
                        </a:lnTo>
                        <a:lnTo>
                          <a:pt x="70" y="36"/>
                        </a:lnTo>
                        <a:lnTo>
                          <a:pt x="78" y="96"/>
                        </a:lnTo>
                        <a:lnTo>
                          <a:pt x="22" y="162"/>
                        </a:lnTo>
                        <a:lnTo>
                          <a:pt x="42" y="202"/>
                        </a:lnTo>
                        <a:lnTo>
                          <a:pt x="0" y="272"/>
                        </a:lnTo>
                        <a:lnTo>
                          <a:pt x="0" y="320"/>
                        </a:lnTo>
                        <a:lnTo>
                          <a:pt x="96" y="442"/>
                        </a:lnTo>
                        <a:lnTo>
                          <a:pt x="130" y="442"/>
                        </a:lnTo>
                        <a:lnTo>
                          <a:pt x="130" y="526"/>
                        </a:lnTo>
                        <a:lnTo>
                          <a:pt x="208" y="580"/>
                        </a:lnTo>
                        <a:lnTo>
                          <a:pt x="236" y="658"/>
                        </a:lnTo>
                        <a:lnTo>
                          <a:pt x="258" y="616"/>
                        </a:lnTo>
                        <a:lnTo>
                          <a:pt x="308" y="644"/>
                        </a:lnTo>
                        <a:lnTo>
                          <a:pt x="348" y="592"/>
                        </a:lnTo>
                        <a:lnTo>
                          <a:pt x="356" y="510"/>
                        </a:lnTo>
                        <a:lnTo>
                          <a:pt x="376" y="428"/>
                        </a:lnTo>
                        <a:lnTo>
                          <a:pt x="336" y="64"/>
                        </a:lnTo>
                        <a:close/>
                      </a:path>
                    </a:pathLst>
                  </a:custGeom>
                  <a:grpFill/>
                  <a:ln w="4">
                    <a:solidFill>
                      <a:schemeClr val="tx2">
                        <a:lumMod val="75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a-DK" sz="1350">
                      <a:solidFill>
                        <a:srgbClr val="676A55"/>
                      </a:solidFill>
                      <a:latin typeface="Cambria"/>
                      <a:ea typeface="ＭＳ Ｐゴシック" pitchFamily="-97" charset="-128"/>
                    </a:endParaRPr>
                  </a:p>
                </p:txBody>
              </p:sp>
              <p:grpSp>
                <p:nvGrpSpPr>
                  <p:cNvPr id="501" name="Gruppe 313"/>
                  <p:cNvGrpSpPr/>
                  <p:nvPr/>
                </p:nvGrpSpPr>
                <p:grpSpPr>
                  <a:xfrm>
                    <a:off x="1449633" y="627625"/>
                    <a:ext cx="7103818" cy="4930930"/>
                    <a:chOff x="1449633" y="456175"/>
                    <a:chExt cx="7103818" cy="4930930"/>
                  </a:xfrm>
                  <a:grpFill/>
                </p:grpSpPr>
                <p:sp>
                  <p:nvSpPr>
                    <p:cNvPr id="502" name="Freeform 3053"/>
                    <p:cNvSpPr>
                      <a:spLocks/>
                    </p:cNvSpPr>
                    <p:nvPr/>
                  </p:nvSpPr>
                  <p:spPr bwMode="auto">
                    <a:xfrm>
                      <a:off x="7807144" y="1160689"/>
                      <a:ext cx="149261" cy="57017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86" y="312"/>
                        </a:cxn>
                        <a:cxn ang="0">
                          <a:pos x="100" y="382"/>
                        </a:cxn>
                        <a:cxn ang="0">
                          <a:pos x="94" y="324"/>
                        </a:cxn>
                        <a:cxn ang="0">
                          <a:pos x="30" y="98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100" h="382">
                          <a:moveTo>
                            <a:pt x="0" y="0"/>
                          </a:moveTo>
                          <a:lnTo>
                            <a:pt x="86" y="312"/>
                          </a:lnTo>
                          <a:lnTo>
                            <a:pt x="100" y="382"/>
                          </a:lnTo>
                          <a:lnTo>
                            <a:pt x="94" y="324"/>
                          </a:lnTo>
                          <a:lnTo>
                            <a:pt x="30" y="9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6350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 sz="1350">
                        <a:solidFill>
                          <a:srgbClr val="676A55"/>
                        </a:solidFill>
                        <a:latin typeface="Cambria"/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03" name="Freeform 3054"/>
                    <p:cNvSpPr>
                      <a:spLocks/>
                    </p:cNvSpPr>
                    <p:nvPr/>
                  </p:nvSpPr>
                  <p:spPr bwMode="auto">
                    <a:xfrm>
                      <a:off x="7147408" y="1109940"/>
                      <a:ext cx="895569" cy="814968"/>
                    </a:xfrm>
                    <a:custGeom>
                      <a:avLst/>
                      <a:gdLst/>
                      <a:ahLst/>
                      <a:cxnLst>
                        <a:cxn ang="0">
                          <a:pos x="546" y="442"/>
                        </a:cxn>
                        <a:cxn ang="0">
                          <a:pos x="542" y="416"/>
                        </a:cxn>
                        <a:cxn ang="0">
                          <a:pos x="528" y="346"/>
                        </a:cxn>
                        <a:cxn ang="0">
                          <a:pos x="442" y="34"/>
                        </a:cxn>
                        <a:cxn ang="0">
                          <a:pos x="434" y="0"/>
                        </a:cxn>
                        <a:cxn ang="0">
                          <a:pos x="434" y="0"/>
                        </a:cxn>
                        <a:cxn ang="0">
                          <a:pos x="434" y="0"/>
                        </a:cxn>
                        <a:cxn ang="0">
                          <a:pos x="308" y="48"/>
                        </a:cxn>
                        <a:cxn ang="0">
                          <a:pos x="238" y="208"/>
                        </a:cxn>
                        <a:cxn ang="0">
                          <a:pos x="246" y="234"/>
                        </a:cxn>
                        <a:cxn ang="0">
                          <a:pos x="216" y="290"/>
                        </a:cxn>
                        <a:cxn ang="0">
                          <a:pos x="84" y="318"/>
                        </a:cxn>
                        <a:cxn ang="0">
                          <a:pos x="46" y="398"/>
                        </a:cxn>
                        <a:cxn ang="0">
                          <a:pos x="58" y="426"/>
                        </a:cxn>
                        <a:cxn ang="0">
                          <a:pos x="0" y="494"/>
                        </a:cxn>
                        <a:cxn ang="0">
                          <a:pos x="16" y="546"/>
                        </a:cxn>
                        <a:cxn ang="0">
                          <a:pos x="380" y="426"/>
                        </a:cxn>
                        <a:cxn ang="0">
                          <a:pos x="456" y="492"/>
                        </a:cxn>
                        <a:cxn ang="0">
                          <a:pos x="478" y="498"/>
                        </a:cxn>
                        <a:cxn ang="0">
                          <a:pos x="588" y="522"/>
                        </a:cxn>
                        <a:cxn ang="0">
                          <a:pos x="600" y="496"/>
                        </a:cxn>
                        <a:cxn ang="0">
                          <a:pos x="594" y="490"/>
                        </a:cxn>
                        <a:cxn ang="0">
                          <a:pos x="546" y="442"/>
                        </a:cxn>
                      </a:cxnLst>
                      <a:rect l="0" t="0" r="r" b="b"/>
                      <a:pathLst>
                        <a:path w="600" h="546">
                          <a:moveTo>
                            <a:pt x="546" y="442"/>
                          </a:moveTo>
                          <a:lnTo>
                            <a:pt x="542" y="416"/>
                          </a:lnTo>
                          <a:lnTo>
                            <a:pt x="528" y="346"/>
                          </a:lnTo>
                          <a:lnTo>
                            <a:pt x="442" y="34"/>
                          </a:lnTo>
                          <a:lnTo>
                            <a:pt x="434" y="0"/>
                          </a:lnTo>
                          <a:lnTo>
                            <a:pt x="434" y="0"/>
                          </a:lnTo>
                          <a:lnTo>
                            <a:pt x="434" y="0"/>
                          </a:lnTo>
                          <a:lnTo>
                            <a:pt x="308" y="48"/>
                          </a:lnTo>
                          <a:lnTo>
                            <a:pt x="238" y="208"/>
                          </a:lnTo>
                          <a:lnTo>
                            <a:pt x="246" y="234"/>
                          </a:lnTo>
                          <a:lnTo>
                            <a:pt x="216" y="290"/>
                          </a:lnTo>
                          <a:lnTo>
                            <a:pt x="84" y="318"/>
                          </a:lnTo>
                          <a:lnTo>
                            <a:pt x="46" y="398"/>
                          </a:lnTo>
                          <a:lnTo>
                            <a:pt x="58" y="426"/>
                          </a:lnTo>
                          <a:lnTo>
                            <a:pt x="0" y="494"/>
                          </a:lnTo>
                          <a:lnTo>
                            <a:pt x="16" y="546"/>
                          </a:lnTo>
                          <a:lnTo>
                            <a:pt x="380" y="426"/>
                          </a:lnTo>
                          <a:lnTo>
                            <a:pt x="456" y="492"/>
                          </a:lnTo>
                          <a:lnTo>
                            <a:pt x="478" y="498"/>
                          </a:lnTo>
                          <a:lnTo>
                            <a:pt x="588" y="522"/>
                          </a:lnTo>
                          <a:lnTo>
                            <a:pt x="600" y="496"/>
                          </a:lnTo>
                          <a:lnTo>
                            <a:pt x="594" y="490"/>
                          </a:lnTo>
                          <a:lnTo>
                            <a:pt x="546" y="442"/>
                          </a:lnTo>
                          <a:close/>
                        </a:path>
                      </a:pathLst>
                    </a:custGeom>
                    <a:grpFill/>
                    <a:ln w="6350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 sz="1350">
                        <a:solidFill>
                          <a:srgbClr val="676A55"/>
                        </a:solidFill>
                        <a:latin typeface="Cambria"/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04" name="Freeform 3055"/>
                    <p:cNvSpPr>
                      <a:spLocks/>
                    </p:cNvSpPr>
                    <p:nvPr/>
                  </p:nvSpPr>
                  <p:spPr bwMode="auto">
                    <a:xfrm>
                      <a:off x="8183283" y="1315921"/>
                      <a:ext cx="59705" cy="41793"/>
                    </a:xfrm>
                    <a:custGeom>
                      <a:avLst/>
                      <a:gdLst/>
                      <a:ahLst/>
                      <a:cxnLst>
                        <a:cxn ang="0">
                          <a:pos x="40" y="28"/>
                        </a:cxn>
                        <a:cxn ang="0">
                          <a:pos x="40" y="24"/>
                        </a:cxn>
                        <a:cxn ang="0">
                          <a:pos x="0" y="0"/>
                        </a:cxn>
                        <a:cxn ang="0">
                          <a:pos x="40" y="28"/>
                        </a:cxn>
                      </a:cxnLst>
                      <a:rect l="0" t="0" r="r" b="b"/>
                      <a:pathLst>
                        <a:path w="40" h="28">
                          <a:moveTo>
                            <a:pt x="40" y="28"/>
                          </a:moveTo>
                          <a:lnTo>
                            <a:pt x="40" y="24"/>
                          </a:lnTo>
                          <a:lnTo>
                            <a:pt x="0" y="0"/>
                          </a:lnTo>
                          <a:lnTo>
                            <a:pt x="40" y="28"/>
                          </a:lnTo>
                          <a:close/>
                        </a:path>
                      </a:pathLst>
                    </a:custGeom>
                    <a:grpFill/>
                    <a:ln w="6350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 sz="1350">
                        <a:solidFill>
                          <a:srgbClr val="676A55"/>
                        </a:solidFill>
                        <a:latin typeface="Cambria"/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05" name="Freeform 3056"/>
                    <p:cNvSpPr>
                      <a:spLocks/>
                    </p:cNvSpPr>
                    <p:nvPr/>
                  </p:nvSpPr>
                  <p:spPr bwMode="auto">
                    <a:xfrm>
                      <a:off x="7995213" y="456175"/>
                      <a:ext cx="558238" cy="895569"/>
                    </a:xfrm>
                    <a:custGeom>
                      <a:avLst/>
                      <a:gdLst/>
                      <a:ahLst/>
                      <a:cxnLst>
                        <a:cxn ang="0">
                          <a:pos x="284" y="228"/>
                        </a:cxn>
                        <a:cxn ang="0">
                          <a:pos x="244" y="202"/>
                        </a:cxn>
                        <a:cxn ang="0">
                          <a:pos x="136" y="0"/>
                        </a:cxn>
                        <a:cxn ang="0">
                          <a:pos x="84" y="68"/>
                        </a:cxn>
                        <a:cxn ang="0">
                          <a:pos x="46" y="54"/>
                        </a:cxn>
                        <a:cxn ang="0">
                          <a:pos x="46" y="228"/>
                        </a:cxn>
                        <a:cxn ang="0">
                          <a:pos x="0" y="356"/>
                        </a:cxn>
                        <a:cxn ang="0">
                          <a:pos x="126" y="576"/>
                        </a:cxn>
                        <a:cxn ang="0">
                          <a:pos x="166" y="600"/>
                        </a:cxn>
                        <a:cxn ang="0">
                          <a:pos x="166" y="540"/>
                        </a:cxn>
                        <a:cxn ang="0">
                          <a:pos x="244" y="404"/>
                        </a:cxn>
                        <a:cxn ang="0">
                          <a:pos x="294" y="378"/>
                        </a:cxn>
                        <a:cxn ang="0">
                          <a:pos x="294" y="336"/>
                        </a:cxn>
                        <a:cxn ang="0">
                          <a:pos x="374" y="202"/>
                        </a:cxn>
                        <a:cxn ang="0">
                          <a:pos x="284" y="228"/>
                        </a:cxn>
                      </a:cxnLst>
                      <a:rect l="0" t="0" r="r" b="b"/>
                      <a:pathLst>
                        <a:path w="374" h="600">
                          <a:moveTo>
                            <a:pt x="284" y="228"/>
                          </a:moveTo>
                          <a:lnTo>
                            <a:pt x="244" y="202"/>
                          </a:lnTo>
                          <a:lnTo>
                            <a:pt x="136" y="0"/>
                          </a:lnTo>
                          <a:lnTo>
                            <a:pt x="84" y="68"/>
                          </a:lnTo>
                          <a:lnTo>
                            <a:pt x="46" y="54"/>
                          </a:lnTo>
                          <a:lnTo>
                            <a:pt x="46" y="228"/>
                          </a:lnTo>
                          <a:lnTo>
                            <a:pt x="0" y="356"/>
                          </a:lnTo>
                          <a:lnTo>
                            <a:pt x="126" y="576"/>
                          </a:lnTo>
                          <a:lnTo>
                            <a:pt x="166" y="600"/>
                          </a:lnTo>
                          <a:lnTo>
                            <a:pt x="166" y="540"/>
                          </a:lnTo>
                          <a:lnTo>
                            <a:pt x="244" y="404"/>
                          </a:lnTo>
                          <a:lnTo>
                            <a:pt x="294" y="378"/>
                          </a:lnTo>
                          <a:lnTo>
                            <a:pt x="294" y="336"/>
                          </a:lnTo>
                          <a:lnTo>
                            <a:pt x="374" y="202"/>
                          </a:lnTo>
                          <a:lnTo>
                            <a:pt x="284" y="228"/>
                          </a:lnTo>
                          <a:close/>
                        </a:path>
                      </a:pathLst>
                    </a:custGeom>
                    <a:grpFill/>
                    <a:ln w="6350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 sz="1350">
                        <a:solidFill>
                          <a:srgbClr val="676A55"/>
                        </a:solidFill>
                        <a:latin typeface="Cambria"/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06" name="Freeform 3057"/>
                    <p:cNvSpPr>
                      <a:spLocks/>
                    </p:cNvSpPr>
                    <p:nvPr/>
                  </p:nvSpPr>
                  <p:spPr bwMode="auto">
                    <a:xfrm>
                      <a:off x="7798188" y="1047250"/>
                      <a:ext cx="176129" cy="504504"/>
                    </a:xfrm>
                    <a:custGeom>
                      <a:avLst/>
                      <a:gdLst/>
                      <a:ahLst/>
                      <a:cxnLst>
                        <a:cxn ang="0">
                          <a:pos x="110" y="84"/>
                        </a:cxn>
                        <a:cxn ang="0">
                          <a:pos x="110" y="84"/>
                        </a:cxn>
                        <a:cxn ang="0">
                          <a:pos x="112" y="64"/>
                        </a:cxn>
                        <a:cxn ang="0">
                          <a:pos x="112" y="42"/>
                        </a:cxn>
                        <a:cxn ang="0">
                          <a:pos x="110" y="20"/>
                        </a:cxn>
                        <a:cxn ang="0">
                          <a:pos x="106" y="0"/>
                        </a:cxn>
                        <a:cxn ang="0">
                          <a:pos x="0" y="40"/>
                        </a:cxn>
                        <a:cxn ang="0">
                          <a:pos x="0" y="42"/>
                        </a:cxn>
                        <a:cxn ang="0">
                          <a:pos x="2" y="42"/>
                        </a:cxn>
                        <a:cxn ang="0">
                          <a:pos x="40" y="174"/>
                        </a:cxn>
                        <a:cxn ang="0">
                          <a:pos x="80" y="318"/>
                        </a:cxn>
                        <a:cxn ang="0">
                          <a:pos x="86" y="338"/>
                        </a:cxn>
                        <a:cxn ang="0">
                          <a:pos x="86" y="338"/>
                        </a:cxn>
                        <a:cxn ang="0">
                          <a:pos x="118" y="330"/>
                        </a:cxn>
                        <a:cxn ang="0">
                          <a:pos x="118" y="330"/>
                        </a:cxn>
                        <a:cxn ang="0">
                          <a:pos x="110" y="302"/>
                        </a:cxn>
                        <a:cxn ang="0">
                          <a:pos x="106" y="270"/>
                        </a:cxn>
                        <a:cxn ang="0">
                          <a:pos x="104" y="234"/>
                        </a:cxn>
                        <a:cxn ang="0">
                          <a:pos x="104" y="198"/>
                        </a:cxn>
                        <a:cxn ang="0">
                          <a:pos x="106" y="132"/>
                        </a:cxn>
                        <a:cxn ang="0">
                          <a:pos x="108" y="104"/>
                        </a:cxn>
                        <a:cxn ang="0">
                          <a:pos x="110" y="84"/>
                        </a:cxn>
                        <a:cxn ang="0">
                          <a:pos x="110" y="84"/>
                        </a:cxn>
                      </a:cxnLst>
                      <a:rect l="0" t="0" r="r" b="b"/>
                      <a:pathLst>
                        <a:path w="118" h="338">
                          <a:moveTo>
                            <a:pt x="110" y="84"/>
                          </a:moveTo>
                          <a:lnTo>
                            <a:pt x="110" y="84"/>
                          </a:lnTo>
                          <a:lnTo>
                            <a:pt x="112" y="64"/>
                          </a:lnTo>
                          <a:lnTo>
                            <a:pt x="112" y="42"/>
                          </a:lnTo>
                          <a:lnTo>
                            <a:pt x="110" y="20"/>
                          </a:lnTo>
                          <a:lnTo>
                            <a:pt x="106" y="0"/>
                          </a:lnTo>
                          <a:lnTo>
                            <a:pt x="0" y="40"/>
                          </a:lnTo>
                          <a:lnTo>
                            <a:pt x="0" y="42"/>
                          </a:lnTo>
                          <a:lnTo>
                            <a:pt x="2" y="42"/>
                          </a:lnTo>
                          <a:lnTo>
                            <a:pt x="40" y="174"/>
                          </a:lnTo>
                          <a:lnTo>
                            <a:pt x="80" y="318"/>
                          </a:lnTo>
                          <a:lnTo>
                            <a:pt x="86" y="338"/>
                          </a:lnTo>
                          <a:lnTo>
                            <a:pt x="86" y="338"/>
                          </a:lnTo>
                          <a:lnTo>
                            <a:pt x="118" y="330"/>
                          </a:lnTo>
                          <a:lnTo>
                            <a:pt x="118" y="330"/>
                          </a:lnTo>
                          <a:lnTo>
                            <a:pt x="110" y="302"/>
                          </a:lnTo>
                          <a:lnTo>
                            <a:pt x="106" y="270"/>
                          </a:lnTo>
                          <a:lnTo>
                            <a:pt x="104" y="234"/>
                          </a:lnTo>
                          <a:lnTo>
                            <a:pt x="104" y="198"/>
                          </a:lnTo>
                          <a:lnTo>
                            <a:pt x="106" y="132"/>
                          </a:lnTo>
                          <a:lnTo>
                            <a:pt x="108" y="104"/>
                          </a:lnTo>
                          <a:lnTo>
                            <a:pt x="110" y="84"/>
                          </a:lnTo>
                          <a:lnTo>
                            <a:pt x="110" y="84"/>
                          </a:lnTo>
                          <a:close/>
                        </a:path>
                      </a:pathLst>
                    </a:custGeom>
                    <a:grpFill/>
                    <a:ln w="6350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 sz="1350">
                        <a:solidFill>
                          <a:srgbClr val="676A55"/>
                        </a:solidFill>
                        <a:latin typeface="Cambria"/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07" name="Freeform 3058"/>
                    <p:cNvSpPr>
                      <a:spLocks/>
                    </p:cNvSpPr>
                    <p:nvPr/>
                  </p:nvSpPr>
                  <p:spPr bwMode="auto">
                    <a:xfrm>
                      <a:off x="7953420" y="984561"/>
                      <a:ext cx="292552" cy="555253"/>
                    </a:xfrm>
                    <a:custGeom>
                      <a:avLst/>
                      <a:gdLst/>
                      <a:ahLst/>
                      <a:cxnLst>
                        <a:cxn ang="0">
                          <a:pos x="156" y="224"/>
                        </a:cxn>
                        <a:cxn ang="0">
                          <a:pos x="30" y="6"/>
                        </a:cxn>
                        <a:cxn ang="0">
                          <a:pos x="30" y="4"/>
                        </a:cxn>
                        <a:cxn ang="0">
                          <a:pos x="156" y="222"/>
                        </a:cxn>
                        <a:cxn ang="0">
                          <a:pos x="30" y="0"/>
                        </a:cxn>
                        <a:cxn ang="0">
                          <a:pos x="16" y="36"/>
                        </a:cxn>
                        <a:cxn ang="0">
                          <a:pos x="2" y="42"/>
                        </a:cxn>
                        <a:cxn ang="0">
                          <a:pos x="2" y="42"/>
                        </a:cxn>
                        <a:cxn ang="0">
                          <a:pos x="6" y="62"/>
                        </a:cxn>
                        <a:cxn ang="0">
                          <a:pos x="8" y="84"/>
                        </a:cxn>
                        <a:cxn ang="0">
                          <a:pos x="8" y="106"/>
                        </a:cxn>
                        <a:cxn ang="0">
                          <a:pos x="6" y="126"/>
                        </a:cxn>
                        <a:cxn ang="0">
                          <a:pos x="6" y="126"/>
                        </a:cxn>
                        <a:cxn ang="0">
                          <a:pos x="4" y="146"/>
                        </a:cxn>
                        <a:cxn ang="0">
                          <a:pos x="2" y="174"/>
                        </a:cxn>
                        <a:cxn ang="0">
                          <a:pos x="0" y="240"/>
                        </a:cxn>
                        <a:cxn ang="0">
                          <a:pos x="0" y="276"/>
                        </a:cxn>
                        <a:cxn ang="0">
                          <a:pos x="2" y="312"/>
                        </a:cxn>
                        <a:cxn ang="0">
                          <a:pos x="6" y="344"/>
                        </a:cxn>
                        <a:cxn ang="0">
                          <a:pos x="14" y="372"/>
                        </a:cxn>
                        <a:cxn ang="0">
                          <a:pos x="14" y="372"/>
                        </a:cxn>
                        <a:cxn ang="0">
                          <a:pos x="44" y="362"/>
                        </a:cxn>
                        <a:cxn ang="0">
                          <a:pos x="74" y="350"/>
                        </a:cxn>
                        <a:cxn ang="0">
                          <a:pos x="100" y="334"/>
                        </a:cxn>
                        <a:cxn ang="0">
                          <a:pos x="114" y="326"/>
                        </a:cxn>
                        <a:cxn ang="0">
                          <a:pos x="124" y="316"/>
                        </a:cxn>
                        <a:cxn ang="0">
                          <a:pos x="124" y="316"/>
                        </a:cxn>
                        <a:cxn ang="0">
                          <a:pos x="134" y="308"/>
                        </a:cxn>
                        <a:cxn ang="0">
                          <a:pos x="144" y="300"/>
                        </a:cxn>
                        <a:cxn ang="0">
                          <a:pos x="154" y="296"/>
                        </a:cxn>
                        <a:cxn ang="0">
                          <a:pos x="164" y="292"/>
                        </a:cxn>
                        <a:cxn ang="0">
                          <a:pos x="182" y="288"/>
                        </a:cxn>
                        <a:cxn ang="0">
                          <a:pos x="196" y="288"/>
                        </a:cxn>
                        <a:cxn ang="0">
                          <a:pos x="196" y="250"/>
                        </a:cxn>
                        <a:cxn ang="0">
                          <a:pos x="156" y="224"/>
                        </a:cxn>
                      </a:cxnLst>
                      <a:rect l="0" t="0" r="r" b="b"/>
                      <a:pathLst>
                        <a:path w="196" h="372">
                          <a:moveTo>
                            <a:pt x="156" y="224"/>
                          </a:moveTo>
                          <a:lnTo>
                            <a:pt x="30" y="6"/>
                          </a:lnTo>
                          <a:lnTo>
                            <a:pt x="30" y="4"/>
                          </a:lnTo>
                          <a:lnTo>
                            <a:pt x="156" y="222"/>
                          </a:lnTo>
                          <a:lnTo>
                            <a:pt x="30" y="0"/>
                          </a:lnTo>
                          <a:lnTo>
                            <a:pt x="16" y="36"/>
                          </a:lnTo>
                          <a:lnTo>
                            <a:pt x="2" y="42"/>
                          </a:lnTo>
                          <a:lnTo>
                            <a:pt x="2" y="42"/>
                          </a:lnTo>
                          <a:lnTo>
                            <a:pt x="6" y="62"/>
                          </a:lnTo>
                          <a:lnTo>
                            <a:pt x="8" y="84"/>
                          </a:lnTo>
                          <a:lnTo>
                            <a:pt x="8" y="106"/>
                          </a:lnTo>
                          <a:lnTo>
                            <a:pt x="6" y="126"/>
                          </a:lnTo>
                          <a:lnTo>
                            <a:pt x="6" y="126"/>
                          </a:lnTo>
                          <a:lnTo>
                            <a:pt x="4" y="146"/>
                          </a:lnTo>
                          <a:lnTo>
                            <a:pt x="2" y="174"/>
                          </a:lnTo>
                          <a:lnTo>
                            <a:pt x="0" y="240"/>
                          </a:lnTo>
                          <a:lnTo>
                            <a:pt x="0" y="276"/>
                          </a:lnTo>
                          <a:lnTo>
                            <a:pt x="2" y="312"/>
                          </a:lnTo>
                          <a:lnTo>
                            <a:pt x="6" y="344"/>
                          </a:lnTo>
                          <a:lnTo>
                            <a:pt x="14" y="372"/>
                          </a:lnTo>
                          <a:lnTo>
                            <a:pt x="14" y="372"/>
                          </a:lnTo>
                          <a:lnTo>
                            <a:pt x="44" y="362"/>
                          </a:lnTo>
                          <a:lnTo>
                            <a:pt x="74" y="350"/>
                          </a:lnTo>
                          <a:lnTo>
                            <a:pt x="100" y="334"/>
                          </a:lnTo>
                          <a:lnTo>
                            <a:pt x="114" y="326"/>
                          </a:lnTo>
                          <a:lnTo>
                            <a:pt x="124" y="316"/>
                          </a:lnTo>
                          <a:lnTo>
                            <a:pt x="124" y="316"/>
                          </a:lnTo>
                          <a:lnTo>
                            <a:pt x="134" y="308"/>
                          </a:lnTo>
                          <a:lnTo>
                            <a:pt x="144" y="300"/>
                          </a:lnTo>
                          <a:lnTo>
                            <a:pt x="154" y="296"/>
                          </a:lnTo>
                          <a:lnTo>
                            <a:pt x="164" y="292"/>
                          </a:lnTo>
                          <a:lnTo>
                            <a:pt x="182" y="288"/>
                          </a:lnTo>
                          <a:lnTo>
                            <a:pt x="196" y="288"/>
                          </a:lnTo>
                          <a:lnTo>
                            <a:pt x="196" y="250"/>
                          </a:lnTo>
                          <a:lnTo>
                            <a:pt x="156" y="224"/>
                          </a:lnTo>
                          <a:close/>
                        </a:path>
                      </a:pathLst>
                    </a:custGeom>
                    <a:grpFill/>
                    <a:ln w="6350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 sz="1350">
                        <a:solidFill>
                          <a:srgbClr val="676A55"/>
                        </a:solidFill>
                        <a:latin typeface="Cambria"/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08" name="Freeform 3059"/>
                    <p:cNvSpPr>
                      <a:spLocks/>
                    </p:cNvSpPr>
                    <p:nvPr/>
                  </p:nvSpPr>
                  <p:spPr bwMode="auto">
                    <a:xfrm>
                      <a:off x="7947449" y="1575636"/>
                      <a:ext cx="247774" cy="271656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46"/>
                        </a:cxn>
                        <a:cxn ang="0">
                          <a:pos x="12" y="128"/>
                        </a:cxn>
                        <a:cxn ang="0">
                          <a:pos x="64" y="182"/>
                        </a:cxn>
                        <a:cxn ang="0">
                          <a:pos x="60" y="178"/>
                        </a:cxn>
                        <a:cxn ang="0">
                          <a:pos x="64" y="182"/>
                        </a:cxn>
                        <a:cxn ang="0">
                          <a:pos x="66" y="178"/>
                        </a:cxn>
                        <a:cxn ang="0">
                          <a:pos x="150" y="138"/>
                        </a:cxn>
                        <a:cxn ang="0">
                          <a:pos x="164" y="138"/>
                        </a:cxn>
                        <a:cxn ang="0">
                          <a:pos x="166" y="138"/>
                        </a:cxn>
                        <a:cxn ang="0">
                          <a:pos x="138" y="0"/>
                        </a:cxn>
                        <a:cxn ang="0">
                          <a:pos x="0" y="44"/>
                        </a:cxn>
                        <a:cxn ang="0">
                          <a:pos x="2" y="46"/>
                        </a:cxn>
                      </a:cxnLst>
                      <a:rect l="0" t="0" r="r" b="b"/>
                      <a:pathLst>
                        <a:path w="166" h="182">
                          <a:moveTo>
                            <a:pt x="2" y="46"/>
                          </a:moveTo>
                          <a:lnTo>
                            <a:pt x="12" y="128"/>
                          </a:lnTo>
                          <a:lnTo>
                            <a:pt x="64" y="182"/>
                          </a:lnTo>
                          <a:lnTo>
                            <a:pt x="60" y="178"/>
                          </a:lnTo>
                          <a:lnTo>
                            <a:pt x="64" y="182"/>
                          </a:lnTo>
                          <a:lnTo>
                            <a:pt x="66" y="178"/>
                          </a:lnTo>
                          <a:lnTo>
                            <a:pt x="150" y="138"/>
                          </a:lnTo>
                          <a:lnTo>
                            <a:pt x="164" y="138"/>
                          </a:lnTo>
                          <a:lnTo>
                            <a:pt x="166" y="138"/>
                          </a:lnTo>
                          <a:lnTo>
                            <a:pt x="138" y="0"/>
                          </a:lnTo>
                          <a:lnTo>
                            <a:pt x="0" y="44"/>
                          </a:lnTo>
                          <a:lnTo>
                            <a:pt x="2" y="46"/>
                          </a:lnTo>
                          <a:close/>
                        </a:path>
                      </a:pathLst>
                    </a:custGeom>
                    <a:grpFill/>
                    <a:ln w="6350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 sz="1350">
                        <a:solidFill>
                          <a:srgbClr val="676A55"/>
                        </a:solidFill>
                        <a:latin typeface="Cambria"/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09" name="Freeform 3060"/>
                    <p:cNvSpPr>
                      <a:spLocks/>
                    </p:cNvSpPr>
                    <p:nvPr/>
                  </p:nvSpPr>
                  <p:spPr bwMode="auto">
                    <a:xfrm>
                      <a:off x="7923568" y="1417419"/>
                      <a:ext cx="498533" cy="226877"/>
                    </a:xfrm>
                    <a:custGeom>
                      <a:avLst/>
                      <a:gdLst/>
                      <a:ahLst/>
                      <a:cxnLst>
                        <a:cxn ang="0">
                          <a:pos x="292" y="16"/>
                        </a:cxn>
                        <a:cxn ang="0">
                          <a:pos x="264" y="68"/>
                        </a:cxn>
                        <a:cxn ang="0">
                          <a:pos x="214" y="2"/>
                        </a:cxn>
                        <a:cxn ang="0">
                          <a:pos x="214" y="0"/>
                        </a:cxn>
                        <a:cxn ang="0">
                          <a:pos x="214" y="0"/>
                        </a:cxn>
                        <a:cxn ang="0">
                          <a:pos x="202" y="0"/>
                        </a:cxn>
                        <a:cxn ang="0">
                          <a:pos x="184" y="2"/>
                        </a:cxn>
                        <a:cxn ang="0">
                          <a:pos x="174" y="6"/>
                        </a:cxn>
                        <a:cxn ang="0">
                          <a:pos x="162" y="12"/>
                        </a:cxn>
                        <a:cxn ang="0">
                          <a:pos x="152" y="18"/>
                        </a:cxn>
                        <a:cxn ang="0">
                          <a:pos x="142" y="26"/>
                        </a:cxn>
                        <a:cxn ang="0">
                          <a:pos x="142" y="26"/>
                        </a:cxn>
                        <a:cxn ang="0">
                          <a:pos x="128" y="38"/>
                        </a:cxn>
                        <a:cxn ang="0">
                          <a:pos x="112" y="50"/>
                        </a:cxn>
                        <a:cxn ang="0">
                          <a:pos x="96" y="60"/>
                        </a:cxn>
                        <a:cxn ang="0">
                          <a:pos x="76" y="68"/>
                        </a:cxn>
                        <a:cxn ang="0">
                          <a:pos x="38" y="82"/>
                        </a:cxn>
                        <a:cxn ang="0">
                          <a:pos x="0" y="90"/>
                        </a:cxn>
                        <a:cxn ang="0">
                          <a:pos x="16" y="150"/>
                        </a:cxn>
                        <a:cxn ang="0">
                          <a:pos x="154" y="106"/>
                        </a:cxn>
                        <a:cxn ang="0">
                          <a:pos x="154" y="102"/>
                        </a:cxn>
                        <a:cxn ang="0">
                          <a:pos x="170" y="96"/>
                        </a:cxn>
                        <a:cxn ang="0">
                          <a:pos x="206" y="82"/>
                        </a:cxn>
                        <a:cxn ang="0">
                          <a:pos x="242" y="122"/>
                        </a:cxn>
                        <a:cxn ang="0">
                          <a:pos x="244" y="122"/>
                        </a:cxn>
                        <a:cxn ang="0">
                          <a:pos x="254" y="152"/>
                        </a:cxn>
                        <a:cxn ang="0">
                          <a:pos x="334" y="152"/>
                        </a:cxn>
                        <a:cxn ang="0">
                          <a:pos x="334" y="84"/>
                        </a:cxn>
                        <a:cxn ang="0">
                          <a:pos x="292" y="16"/>
                        </a:cxn>
                      </a:cxnLst>
                      <a:rect l="0" t="0" r="r" b="b"/>
                      <a:pathLst>
                        <a:path w="334" h="152">
                          <a:moveTo>
                            <a:pt x="292" y="16"/>
                          </a:moveTo>
                          <a:lnTo>
                            <a:pt x="264" y="68"/>
                          </a:lnTo>
                          <a:lnTo>
                            <a:pt x="214" y="2"/>
                          </a:lnTo>
                          <a:lnTo>
                            <a:pt x="214" y="0"/>
                          </a:lnTo>
                          <a:lnTo>
                            <a:pt x="214" y="0"/>
                          </a:lnTo>
                          <a:lnTo>
                            <a:pt x="202" y="0"/>
                          </a:lnTo>
                          <a:lnTo>
                            <a:pt x="184" y="2"/>
                          </a:lnTo>
                          <a:lnTo>
                            <a:pt x="174" y="6"/>
                          </a:lnTo>
                          <a:lnTo>
                            <a:pt x="162" y="12"/>
                          </a:lnTo>
                          <a:lnTo>
                            <a:pt x="152" y="18"/>
                          </a:lnTo>
                          <a:lnTo>
                            <a:pt x="142" y="26"/>
                          </a:lnTo>
                          <a:lnTo>
                            <a:pt x="142" y="26"/>
                          </a:lnTo>
                          <a:lnTo>
                            <a:pt x="128" y="38"/>
                          </a:lnTo>
                          <a:lnTo>
                            <a:pt x="112" y="50"/>
                          </a:lnTo>
                          <a:lnTo>
                            <a:pt x="96" y="60"/>
                          </a:lnTo>
                          <a:lnTo>
                            <a:pt x="76" y="68"/>
                          </a:lnTo>
                          <a:lnTo>
                            <a:pt x="38" y="82"/>
                          </a:lnTo>
                          <a:lnTo>
                            <a:pt x="0" y="90"/>
                          </a:lnTo>
                          <a:lnTo>
                            <a:pt x="16" y="150"/>
                          </a:lnTo>
                          <a:lnTo>
                            <a:pt x="154" y="106"/>
                          </a:lnTo>
                          <a:lnTo>
                            <a:pt x="154" y="102"/>
                          </a:lnTo>
                          <a:lnTo>
                            <a:pt x="170" y="96"/>
                          </a:lnTo>
                          <a:lnTo>
                            <a:pt x="206" y="82"/>
                          </a:lnTo>
                          <a:lnTo>
                            <a:pt x="242" y="122"/>
                          </a:lnTo>
                          <a:lnTo>
                            <a:pt x="244" y="122"/>
                          </a:lnTo>
                          <a:lnTo>
                            <a:pt x="254" y="152"/>
                          </a:lnTo>
                          <a:lnTo>
                            <a:pt x="334" y="152"/>
                          </a:lnTo>
                          <a:lnTo>
                            <a:pt x="334" y="84"/>
                          </a:lnTo>
                          <a:lnTo>
                            <a:pt x="292" y="16"/>
                          </a:lnTo>
                          <a:close/>
                        </a:path>
                      </a:pathLst>
                    </a:custGeom>
                    <a:grpFill/>
                    <a:ln w="6350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 sz="1350">
                        <a:solidFill>
                          <a:srgbClr val="676A55"/>
                        </a:solidFill>
                        <a:latin typeface="Cambria"/>
                        <a:ea typeface="ＭＳ Ｐゴシック" pitchFamily="-97" charset="-128"/>
                      </a:endParaRPr>
                    </a:p>
                  </p:txBody>
                </p:sp>
                <p:grpSp>
                  <p:nvGrpSpPr>
                    <p:cNvPr id="510" name="Gruppe 312"/>
                    <p:cNvGrpSpPr/>
                    <p:nvPr/>
                  </p:nvGrpSpPr>
                  <p:grpSpPr>
                    <a:xfrm>
                      <a:off x="1449633" y="664433"/>
                      <a:ext cx="6841620" cy="4722672"/>
                      <a:chOff x="1449633" y="664433"/>
                      <a:chExt cx="6841620" cy="4722672"/>
                    </a:xfrm>
                    <a:grpFill/>
                  </p:grpSpPr>
                  <p:grpSp>
                    <p:nvGrpSpPr>
                      <p:cNvPr id="515" name="Group 305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449633" y="664433"/>
                        <a:ext cx="6841620" cy="4644660"/>
                        <a:chOff x="698" y="593"/>
                        <a:chExt cx="4584" cy="3112"/>
                      </a:xfrm>
                      <a:grpFill/>
                    </p:grpSpPr>
                    <p:sp>
                      <p:nvSpPr>
                        <p:cNvPr id="517" name="Freeform 285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218" y="1345"/>
                          <a:ext cx="2" cy="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0" y="2"/>
                            </a:cxn>
                            <a:cxn ang="0">
                              <a:pos x="2" y="2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2" h="2">
                              <a:moveTo>
                                <a:pt x="0" y="0"/>
                              </a:moveTo>
                              <a:lnTo>
                                <a:pt x="0" y="2"/>
                              </a:lnTo>
                              <a:lnTo>
                                <a:pt x="2" y="2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18" name="Freeform 285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372" y="2223"/>
                          <a:ext cx="580" cy="78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28" y="0"/>
                            </a:cxn>
                            <a:cxn ang="0">
                              <a:pos x="112" y="120"/>
                            </a:cxn>
                            <a:cxn ang="0">
                              <a:pos x="72" y="106"/>
                            </a:cxn>
                            <a:cxn ang="0">
                              <a:pos x="42" y="254"/>
                            </a:cxn>
                            <a:cxn ang="0">
                              <a:pos x="74" y="350"/>
                            </a:cxn>
                            <a:cxn ang="0">
                              <a:pos x="62" y="364"/>
                            </a:cxn>
                            <a:cxn ang="0">
                              <a:pos x="12" y="472"/>
                            </a:cxn>
                            <a:cxn ang="0">
                              <a:pos x="24" y="526"/>
                            </a:cxn>
                            <a:cxn ang="0">
                              <a:pos x="0" y="568"/>
                            </a:cxn>
                            <a:cxn ang="0">
                              <a:pos x="362" y="768"/>
                            </a:cxn>
                            <a:cxn ang="0">
                              <a:pos x="538" y="784"/>
                            </a:cxn>
                            <a:cxn ang="0">
                              <a:pos x="580" y="80"/>
                            </a:cxn>
                            <a:cxn ang="0">
                              <a:pos x="128" y="0"/>
                            </a:cxn>
                          </a:cxnLst>
                          <a:rect l="0" t="0" r="r" b="b"/>
                          <a:pathLst>
                            <a:path w="580" h="784">
                              <a:moveTo>
                                <a:pt x="128" y="0"/>
                              </a:moveTo>
                              <a:lnTo>
                                <a:pt x="112" y="120"/>
                              </a:lnTo>
                              <a:lnTo>
                                <a:pt x="72" y="106"/>
                              </a:lnTo>
                              <a:lnTo>
                                <a:pt x="42" y="254"/>
                              </a:lnTo>
                              <a:lnTo>
                                <a:pt x="74" y="350"/>
                              </a:lnTo>
                              <a:lnTo>
                                <a:pt x="62" y="364"/>
                              </a:lnTo>
                              <a:lnTo>
                                <a:pt x="12" y="472"/>
                              </a:lnTo>
                              <a:lnTo>
                                <a:pt x="24" y="526"/>
                              </a:lnTo>
                              <a:lnTo>
                                <a:pt x="0" y="568"/>
                              </a:lnTo>
                              <a:lnTo>
                                <a:pt x="362" y="768"/>
                              </a:lnTo>
                              <a:lnTo>
                                <a:pt x="538" y="784"/>
                              </a:lnTo>
                              <a:lnTo>
                                <a:pt x="580" y="80"/>
                              </a:lnTo>
                              <a:lnTo>
                                <a:pt x="128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19" name="Freeform 285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418" y="2739"/>
                          <a:ext cx="560" cy="46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76" y="240"/>
                            </a:cxn>
                            <a:cxn ang="0">
                              <a:pos x="310" y="90"/>
                            </a:cxn>
                            <a:cxn ang="0">
                              <a:pos x="280" y="0"/>
                            </a:cxn>
                            <a:cxn ang="0">
                              <a:pos x="0" y="20"/>
                            </a:cxn>
                            <a:cxn ang="0">
                              <a:pos x="16" y="154"/>
                            </a:cxn>
                            <a:cxn ang="0">
                              <a:pos x="84" y="274"/>
                            </a:cxn>
                            <a:cxn ang="0">
                              <a:pos x="76" y="372"/>
                            </a:cxn>
                            <a:cxn ang="0">
                              <a:pos x="62" y="416"/>
                            </a:cxn>
                            <a:cxn ang="0">
                              <a:pos x="174" y="440"/>
                            </a:cxn>
                            <a:cxn ang="0">
                              <a:pos x="282" y="426"/>
                            </a:cxn>
                            <a:cxn ang="0">
                              <a:pos x="264" y="468"/>
                            </a:cxn>
                            <a:cxn ang="0">
                              <a:pos x="354" y="468"/>
                            </a:cxn>
                            <a:cxn ang="0">
                              <a:pos x="390" y="426"/>
                            </a:cxn>
                            <a:cxn ang="0">
                              <a:pos x="412" y="454"/>
                            </a:cxn>
                            <a:cxn ang="0">
                              <a:pos x="480" y="400"/>
                            </a:cxn>
                            <a:cxn ang="0">
                              <a:pos x="502" y="454"/>
                            </a:cxn>
                            <a:cxn ang="0">
                              <a:pos x="540" y="454"/>
                            </a:cxn>
                            <a:cxn ang="0">
                              <a:pos x="560" y="412"/>
                            </a:cxn>
                            <a:cxn ang="0">
                              <a:pos x="512" y="344"/>
                            </a:cxn>
                            <a:cxn ang="0">
                              <a:pos x="480" y="304"/>
                            </a:cxn>
                            <a:cxn ang="0">
                              <a:pos x="486" y="302"/>
                            </a:cxn>
                            <a:cxn ang="0">
                              <a:pos x="448" y="230"/>
                            </a:cxn>
                            <a:cxn ang="0">
                              <a:pos x="276" y="240"/>
                            </a:cxn>
                          </a:cxnLst>
                          <a:rect l="0" t="0" r="r" b="b"/>
                          <a:pathLst>
                            <a:path w="560" h="468">
                              <a:moveTo>
                                <a:pt x="276" y="240"/>
                              </a:moveTo>
                              <a:lnTo>
                                <a:pt x="310" y="90"/>
                              </a:lnTo>
                              <a:lnTo>
                                <a:pt x="280" y="0"/>
                              </a:lnTo>
                              <a:lnTo>
                                <a:pt x="0" y="20"/>
                              </a:lnTo>
                              <a:lnTo>
                                <a:pt x="16" y="154"/>
                              </a:lnTo>
                              <a:lnTo>
                                <a:pt x="84" y="274"/>
                              </a:lnTo>
                              <a:lnTo>
                                <a:pt x="76" y="372"/>
                              </a:lnTo>
                              <a:lnTo>
                                <a:pt x="62" y="416"/>
                              </a:lnTo>
                              <a:lnTo>
                                <a:pt x="174" y="440"/>
                              </a:lnTo>
                              <a:lnTo>
                                <a:pt x="282" y="426"/>
                              </a:lnTo>
                              <a:lnTo>
                                <a:pt x="264" y="468"/>
                              </a:lnTo>
                              <a:lnTo>
                                <a:pt x="354" y="468"/>
                              </a:lnTo>
                              <a:lnTo>
                                <a:pt x="390" y="426"/>
                              </a:lnTo>
                              <a:lnTo>
                                <a:pt x="412" y="454"/>
                              </a:lnTo>
                              <a:lnTo>
                                <a:pt x="480" y="400"/>
                              </a:lnTo>
                              <a:lnTo>
                                <a:pt x="502" y="454"/>
                              </a:lnTo>
                              <a:lnTo>
                                <a:pt x="540" y="454"/>
                              </a:lnTo>
                              <a:lnTo>
                                <a:pt x="560" y="412"/>
                              </a:lnTo>
                              <a:lnTo>
                                <a:pt x="512" y="344"/>
                              </a:lnTo>
                              <a:lnTo>
                                <a:pt x="480" y="304"/>
                              </a:lnTo>
                              <a:lnTo>
                                <a:pt x="486" y="302"/>
                              </a:lnTo>
                              <a:lnTo>
                                <a:pt x="448" y="230"/>
                              </a:lnTo>
                              <a:lnTo>
                                <a:pt x="276" y="24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20" name="Freeform 285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918" y="2303"/>
                          <a:ext cx="632" cy="71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54" y="634"/>
                            </a:cxn>
                            <a:cxn ang="0">
                              <a:pos x="620" y="642"/>
                            </a:cxn>
                            <a:cxn ang="0">
                              <a:pos x="612" y="82"/>
                            </a:cxn>
                            <a:cxn ang="0">
                              <a:pos x="632" y="82"/>
                            </a:cxn>
                            <a:cxn ang="0">
                              <a:pos x="632" y="14"/>
                            </a:cxn>
                            <a:cxn ang="0">
                              <a:pos x="40" y="0"/>
                            </a:cxn>
                            <a:cxn ang="0">
                              <a:pos x="0" y="704"/>
                            </a:cxn>
                            <a:cxn ang="0">
                              <a:pos x="104" y="712"/>
                            </a:cxn>
                            <a:cxn ang="0">
                              <a:pos x="104" y="660"/>
                            </a:cxn>
                            <a:cxn ang="0">
                              <a:pos x="252" y="676"/>
                            </a:cxn>
                            <a:cxn ang="0">
                              <a:pos x="256" y="678"/>
                            </a:cxn>
                            <a:cxn ang="0">
                              <a:pos x="252" y="674"/>
                            </a:cxn>
                            <a:cxn ang="0">
                              <a:pos x="254" y="634"/>
                            </a:cxn>
                          </a:cxnLst>
                          <a:rect l="0" t="0" r="r" b="b"/>
                          <a:pathLst>
                            <a:path w="632" h="712">
                              <a:moveTo>
                                <a:pt x="254" y="634"/>
                              </a:moveTo>
                              <a:lnTo>
                                <a:pt x="620" y="642"/>
                              </a:lnTo>
                              <a:lnTo>
                                <a:pt x="612" y="82"/>
                              </a:lnTo>
                              <a:lnTo>
                                <a:pt x="632" y="82"/>
                              </a:lnTo>
                              <a:lnTo>
                                <a:pt x="632" y="14"/>
                              </a:lnTo>
                              <a:lnTo>
                                <a:pt x="40" y="0"/>
                              </a:lnTo>
                              <a:lnTo>
                                <a:pt x="0" y="704"/>
                              </a:lnTo>
                              <a:lnTo>
                                <a:pt x="104" y="712"/>
                              </a:lnTo>
                              <a:lnTo>
                                <a:pt x="104" y="660"/>
                              </a:lnTo>
                              <a:lnTo>
                                <a:pt x="252" y="676"/>
                              </a:lnTo>
                              <a:lnTo>
                                <a:pt x="256" y="678"/>
                              </a:lnTo>
                              <a:lnTo>
                                <a:pt x="252" y="674"/>
                              </a:lnTo>
                              <a:lnTo>
                                <a:pt x="254" y="634"/>
                              </a:lnTo>
                              <a:close/>
                            </a:path>
                          </a:pathLst>
                        </a:custGeom>
                        <a:grpFill/>
                        <a:ln w="4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21" name="Freeform 285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176" y="2383"/>
                          <a:ext cx="1322" cy="132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312" y="726"/>
                            </a:cxn>
                            <a:cxn ang="0">
                              <a:pos x="1322" y="630"/>
                            </a:cxn>
                            <a:cxn ang="0">
                              <a:pos x="1252" y="512"/>
                            </a:cxn>
                            <a:cxn ang="0">
                              <a:pos x="1234" y="376"/>
                            </a:cxn>
                            <a:cxn ang="0">
                              <a:pos x="1234" y="376"/>
                            </a:cxn>
                            <a:cxn ang="0">
                              <a:pos x="1234" y="376"/>
                            </a:cxn>
                            <a:cxn ang="0">
                              <a:pos x="1230" y="338"/>
                            </a:cxn>
                            <a:cxn ang="0">
                              <a:pos x="1120" y="292"/>
                            </a:cxn>
                            <a:cxn ang="0">
                              <a:pos x="852" y="304"/>
                            </a:cxn>
                            <a:cxn ang="0">
                              <a:pos x="644" y="236"/>
                            </a:cxn>
                            <a:cxn ang="0">
                              <a:pos x="632" y="0"/>
                            </a:cxn>
                            <a:cxn ang="0">
                              <a:pos x="362" y="10"/>
                            </a:cxn>
                            <a:cxn ang="0">
                              <a:pos x="370" y="572"/>
                            </a:cxn>
                            <a:cxn ang="0">
                              <a:pos x="0" y="562"/>
                            </a:cxn>
                            <a:cxn ang="0">
                              <a:pos x="0" y="600"/>
                            </a:cxn>
                            <a:cxn ang="0">
                              <a:pos x="174" y="756"/>
                            </a:cxn>
                            <a:cxn ang="0">
                              <a:pos x="212" y="878"/>
                            </a:cxn>
                            <a:cxn ang="0">
                              <a:pos x="372" y="958"/>
                            </a:cxn>
                            <a:cxn ang="0">
                              <a:pos x="442" y="850"/>
                            </a:cxn>
                            <a:cxn ang="0">
                              <a:pos x="562" y="864"/>
                            </a:cxn>
                            <a:cxn ang="0">
                              <a:pos x="770" y="1254"/>
                            </a:cxn>
                            <a:cxn ang="0">
                              <a:pos x="978" y="1322"/>
                            </a:cxn>
                            <a:cxn ang="0">
                              <a:pos x="1008" y="1268"/>
                            </a:cxn>
                            <a:cxn ang="0">
                              <a:pos x="968" y="1146"/>
                            </a:cxn>
                            <a:cxn ang="0">
                              <a:pos x="968" y="1014"/>
                            </a:cxn>
                            <a:cxn ang="0">
                              <a:pos x="1286" y="768"/>
                            </a:cxn>
                            <a:cxn ang="0">
                              <a:pos x="1300" y="772"/>
                            </a:cxn>
                            <a:cxn ang="0">
                              <a:pos x="1298" y="770"/>
                            </a:cxn>
                            <a:cxn ang="0">
                              <a:pos x="1312" y="726"/>
                            </a:cxn>
                          </a:cxnLst>
                          <a:rect l="0" t="0" r="r" b="b"/>
                          <a:pathLst>
                            <a:path w="1322" h="1322">
                              <a:moveTo>
                                <a:pt x="1312" y="726"/>
                              </a:moveTo>
                              <a:lnTo>
                                <a:pt x="1322" y="630"/>
                              </a:lnTo>
                              <a:lnTo>
                                <a:pt x="1252" y="512"/>
                              </a:lnTo>
                              <a:lnTo>
                                <a:pt x="1234" y="376"/>
                              </a:lnTo>
                              <a:lnTo>
                                <a:pt x="1234" y="376"/>
                              </a:lnTo>
                              <a:lnTo>
                                <a:pt x="1234" y="376"/>
                              </a:lnTo>
                              <a:lnTo>
                                <a:pt x="1230" y="338"/>
                              </a:lnTo>
                              <a:lnTo>
                                <a:pt x="1120" y="292"/>
                              </a:lnTo>
                              <a:lnTo>
                                <a:pt x="852" y="304"/>
                              </a:lnTo>
                              <a:lnTo>
                                <a:pt x="644" y="236"/>
                              </a:lnTo>
                              <a:lnTo>
                                <a:pt x="632" y="0"/>
                              </a:lnTo>
                              <a:lnTo>
                                <a:pt x="362" y="10"/>
                              </a:lnTo>
                              <a:lnTo>
                                <a:pt x="370" y="572"/>
                              </a:lnTo>
                              <a:lnTo>
                                <a:pt x="0" y="562"/>
                              </a:lnTo>
                              <a:lnTo>
                                <a:pt x="0" y="600"/>
                              </a:lnTo>
                              <a:lnTo>
                                <a:pt x="174" y="756"/>
                              </a:lnTo>
                              <a:lnTo>
                                <a:pt x="212" y="878"/>
                              </a:lnTo>
                              <a:lnTo>
                                <a:pt x="372" y="958"/>
                              </a:lnTo>
                              <a:lnTo>
                                <a:pt x="442" y="850"/>
                              </a:lnTo>
                              <a:lnTo>
                                <a:pt x="562" y="864"/>
                              </a:lnTo>
                              <a:lnTo>
                                <a:pt x="770" y="1254"/>
                              </a:lnTo>
                              <a:lnTo>
                                <a:pt x="978" y="1322"/>
                              </a:lnTo>
                              <a:lnTo>
                                <a:pt x="1008" y="1268"/>
                              </a:lnTo>
                              <a:lnTo>
                                <a:pt x="968" y="1146"/>
                              </a:lnTo>
                              <a:lnTo>
                                <a:pt x="968" y="1014"/>
                              </a:lnTo>
                              <a:lnTo>
                                <a:pt x="1286" y="768"/>
                              </a:lnTo>
                              <a:lnTo>
                                <a:pt x="1300" y="772"/>
                              </a:lnTo>
                              <a:lnTo>
                                <a:pt x="1298" y="770"/>
                              </a:lnTo>
                              <a:lnTo>
                                <a:pt x="1312" y="72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22" name="Freeform 285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342" y="2335"/>
                          <a:ext cx="450" cy="42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72" y="382"/>
                            </a:cxn>
                            <a:cxn ang="0">
                              <a:pos x="76" y="420"/>
                            </a:cxn>
                            <a:cxn ang="0">
                              <a:pos x="356" y="400"/>
                            </a:cxn>
                            <a:cxn ang="0">
                              <a:pos x="346" y="360"/>
                            </a:cxn>
                            <a:cxn ang="0">
                              <a:pos x="450" y="42"/>
                            </a:cxn>
                            <a:cxn ang="0">
                              <a:pos x="366" y="48"/>
                            </a:cxn>
                            <a:cxn ang="0">
                              <a:pos x="384" y="0"/>
                            </a:cxn>
                            <a:cxn ang="0">
                              <a:pos x="0" y="8"/>
                            </a:cxn>
                            <a:cxn ang="0">
                              <a:pos x="32" y="366"/>
                            </a:cxn>
                            <a:cxn ang="0">
                              <a:pos x="72" y="382"/>
                            </a:cxn>
                          </a:cxnLst>
                          <a:rect l="0" t="0" r="r" b="b"/>
                          <a:pathLst>
                            <a:path w="450" h="420">
                              <a:moveTo>
                                <a:pt x="72" y="382"/>
                              </a:moveTo>
                              <a:lnTo>
                                <a:pt x="76" y="420"/>
                              </a:lnTo>
                              <a:lnTo>
                                <a:pt x="356" y="400"/>
                              </a:lnTo>
                              <a:lnTo>
                                <a:pt x="346" y="360"/>
                              </a:lnTo>
                              <a:lnTo>
                                <a:pt x="450" y="42"/>
                              </a:lnTo>
                              <a:lnTo>
                                <a:pt x="366" y="48"/>
                              </a:lnTo>
                              <a:lnTo>
                                <a:pt x="384" y="0"/>
                              </a:lnTo>
                              <a:lnTo>
                                <a:pt x="0" y="8"/>
                              </a:lnTo>
                              <a:lnTo>
                                <a:pt x="32" y="366"/>
                              </a:lnTo>
                              <a:lnTo>
                                <a:pt x="72" y="38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23" name="Freeform 285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556" y="2289"/>
                          <a:ext cx="808" cy="40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28"/>
                            </a:cxn>
                            <a:cxn ang="0">
                              <a:pos x="2" y="96"/>
                            </a:cxn>
                            <a:cxn ang="0">
                              <a:pos x="256" y="88"/>
                            </a:cxn>
                            <a:cxn ang="0">
                              <a:pos x="270" y="326"/>
                            </a:cxn>
                            <a:cxn ang="0">
                              <a:pos x="472" y="394"/>
                            </a:cxn>
                            <a:cxn ang="0">
                              <a:pos x="742" y="380"/>
                            </a:cxn>
                            <a:cxn ang="0">
                              <a:pos x="808" y="408"/>
                            </a:cxn>
                            <a:cxn ang="0">
                              <a:pos x="774" y="0"/>
                            </a:cxn>
                            <a:cxn ang="0">
                              <a:pos x="0" y="28"/>
                            </a:cxn>
                          </a:cxnLst>
                          <a:rect l="0" t="0" r="r" b="b"/>
                          <a:pathLst>
                            <a:path w="808" h="408">
                              <a:moveTo>
                                <a:pt x="0" y="28"/>
                              </a:moveTo>
                              <a:lnTo>
                                <a:pt x="2" y="96"/>
                              </a:lnTo>
                              <a:lnTo>
                                <a:pt x="256" y="88"/>
                              </a:lnTo>
                              <a:lnTo>
                                <a:pt x="270" y="326"/>
                              </a:lnTo>
                              <a:lnTo>
                                <a:pt x="472" y="394"/>
                              </a:lnTo>
                              <a:lnTo>
                                <a:pt x="742" y="380"/>
                              </a:lnTo>
                              <a:lnTo>
                                <a:pt x="808" y="408"/>
                              </a:lnTo>
                              <a:lnTo>
                                <a:pt x="774" y="0"/>
                              </a:lnTo>
                              <a:lnTo>
                                <a:pt x="0" y="28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24" name="Freeform 286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500" y="1631"/>
                          <a:ext cx="500" cy="66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88"/>
                            </a:cxn>
                            <a:cxn ang="0">
                              <a:pos x="452" y="668"/>
                            </a:cxn>
                            <a:cxn ang="0">
                              <a:pos x="500" y="202"/>
                            </a:cxn>
                            <a:cxn ang="0">
                              <a:pos x="312" y="176"/>
                            </a:cxn>
                            <a:cxn ang="0">
                              <a:pos x="336" y="54"/>
                            </a:cxn>
                            <a:cxn ang="0">
                              <a:pos x="76" y="0"/>
                            </a:cxn>
                            <a:cxn ang="0">
                              <a:pos x="0" y="588"/>
                            </a:cxn>
                          </a:cxnLst>
                          <a:rect l="0" t="0" r="r" b="b"/>
                          <a:pathLst>
                            <a:path w="500" h="668">
                              <a:moveTo>
                                <a:pt x="0" y="588"/>
                              </a:moveTo>
                              <a:lnTo>
                                <a:pt x="452" y="668"/>
                              </a:lnTo>
                              <a:lnTo>
                                <a:pt x="500" y="202"/>
                              </a:lnTo>
                              <a:lnTo>
                                <a:pt x="312" y="176"/>
                              </a:lnTo>
                              <a:lnTo>
                                <a:pt x="336" y="54"/>
                              </a:lnTo>
                              <a:lnTo>
                                <a:pt x="76" y="0"/>
                              </a:lnTo>
                              <a:lnTo>
                                <a:pt x="0" y="588"/>
                              </a:lnTo>
                              <a:close/>
                            </a:path>
                          </a:pathLst>
                        </a:custGeom>
                        <a:grpFill/>
                        <a:ln w="4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25" name="Freeform 286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546" y="929"/>
                          <a:ext cx="532" cy="25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30" y="214"/>
                            </a:cxn>
                            <a:cxn ang="0">
                              <a:pos x="236" y="252"/>
                            </a:cxn>
                            <a:cxn ang="0">
                              <a:pos x="262" y="252"/>
                            </a:cxn>
                            <a:cxn ang="0">
                              <a:pos x="284" y="200"/>
                            </a:cxn>
                            <a:cxn ang="0">
                              <a:pos x="362" y="160"/>
                            </a:cxn>
                            <a:cxn ang="0">
                              <a:pos x="444" y="122"/>
                            </a:cxn>
                            <a:cxn ang="0">
                              <a:pos x="532" y="122"/>
                            </a:cxn>
                            <a:cxn ang="0">
                              <a:pos x="444" y="14"/>
                            </a:cxn>
                            <a:cxn ang="0">
                              <a:pos x="306" y="96"/>
                            </a:cxn>
                            <a:cxn ang="0">
                              <a:pos x="244" y="106"/>
                            </a:cxn>
                            <a:cxn ang="0">
                              <a:pos x="206" y="70"/>
                            </a:cxn>
                            <a:cxn ang="0">
                              <a:pos x="154" y="80"/>
                            </a:cxn>
                            <a:cxn ang="0">
                              <a:pos x="174" y="0"/>
                            </a:cxn>
                            <a:cxn ang="0">
                              <a:pos x="4" y="134"/>
                            </a:cxn>
                            <a:cxn ang="0">
                              <a:pos x="0" y="134"/>
                            </a:cxn>
                            <a:cxn ang="0">
                              <a:pos x="18" y="186"/>
                            </a:cxn>
                            <a:cxn ang="0">
                              <a:pos x="230" y="214"/>
                            </a:cxn>
                          </a:cxnLst>
                          <a:rect l="0" t="0" r="r" b="b"/>
                          <a:pathLst>
                            <a:path w="532" h="252">
                              <a:moveTo>
                                <a:pt x="230" y="214"/>
                              </a:moveTo>
                              <a:lnTo>
                                <a:pt x="236" y="252"/>
                              </a:lnTo>
                              <a:lnTo>
                                <a:pt x="262" y="252"/>
                              </a:lnTo>
                              <a:lnTo>
                                <a:pt x="284" y="200"/>
                              </a:lnTo>
                              <a:lnTo>
                                <a:pt x="362" y="160"/>
                              </a:lnTo>
                              <a:lnTo>
                                <a:pt x="444" y="122"/>
                              </a:lnTo>
                              <a:lnTo>
                                <a:pt x="532" y="122"/>
                              </a:lnTo>
                              <a:lnTo>
                                <a:pt x="444" y="14"/>
                              </a:lnTo>
                              <a:lnTo>
                                <a:pt x="306" y="96"/>
                              </a:lnTo>
                              <a:lnTo>
                                <a:pt x="244" y="106"/>
                              </a:lnTo>
                              <a:lnTo>
                                <a:pt x="206" y="70"/>
                              </a:lnTo>
                              <a:lnTo>
                                <a:pt x="154" y="80"/>
                              </a:lnTo>
                              <a:lnTo>
                                <a:pt x="174" y="0"/>
                              </a:lnTo>
                              <a:lnTo>
                                <a:pt x="4" y="134"/>
                              </a:lnTo>
                              <a:lnTo>
                                <a:pt x="0" y="134"/>
                              </a:lnTo>
                              <a:lnTo>
                                <a:pt x="18" y="186"/>
                              </a:lnTo>
                              <a:lnTo>
                                <a:pt x="230" y="21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26" name="Freeform 286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958" y="1833"/>
                          <a:ext cx="676" cy="47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70" y="118"/>
                            </a:cxn>
                            <a:cxn ang="0">
                              <a:pos x="662" y="26"/>
                            </a:cxn>
                            <a:cxn ang="0">
                              <a:pos x="50" y="0"/>
                            </a:cxn>
                            <a:cxn ang="0">
                              <a:pos x="0" y="466"/>
                            </a:cxn>
                            <a:cxn ang="0">
                              <a:pos x="594" y="476"/>
                            </a:cxn>
                            <a:cxn ang="0">
                              <a:pos x="676" y="474"/>
                            </a:cxn>
                            <a:cxn ang="0">
                              <a:pos x="668" y="118"/>
                            </a:cxn>
                            <a:cxn ang="0">
                              <a:pos x="670" y="118"/>
                            </a:cxn>
                          </a:cxnLst>
                          <a:rect l="0" t="0" r="r" b="b"/>
                          <a:pathLst>
                            <a:path w="676" h="476">
                              <a:moveTo>
                                <a:pt x="670" y="118"/>
                              </a:moveTo>
                              <a:lnTo>
                                <a:pt x="662" y="26"/>
                              </a:lnTo>
                              <a:lnTo>
                                <a:pt x="50" y="0"/>
                              </a:lnTo>
                              <a:lnTo>
                                <a:pt x="0" y="466"/>
                              </a:lnTo>
                              <a:lnTo>
                                <a:pt x="594" y="476"/>
                              </a:lnTo>
                              <a:lnTo>
                                <a:pt x="676" y="474"/>
                              </a:lnTo>
                              <a:lnTo>
                                <a:pt x="668" y="118"/>
                              </a:lnTo>
                              <a:lnTo>
                                <a:pt x="670" y="118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27" name="Freeform 286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698" y="1433"/>
                          <a:ext cx="742" cy="135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94" y="1314"/>
                            </a:cxn>
                            <a:cxn ang="0">
                              <a:pos x="682" y="1260"/>
                            </a:cxn>
                            <a:cxn ang="0">
                              <a:pos x="732" y="1150"/>
                            </a:cxn>
                            <a:cxn ang="0">
                              <a:pos x="742" y="1140"/>
                            </a:cxn>
                            <a:cxn ang="0">
                              <a:pos x="712" y="1044"/>
                            </a:cxn>
                            <a:cxn ang="0">
                              <a:pos x="324" y="482"/>
                            </a:cxn>
                            <a:cxn ang="0">
                              <a:pos x="334" y="454"/>
                            </a:cxn>
                            <a:cxn ang="0">
                              <a:pos x="324" y="426"/>
                            </a:cxn>
                            <a:cxn ang="0">
                              <a:pos x="402" y="98"/>
                            </a:cxn>
                            <a:cxn ang="0">
                              <a:pos x="70" y="8"/>
                            </a:cxn>
                            <a:cxn ang="0">
                              <a:pos x="68" y="0"/>
                            </a:cxn>
                            <a:cxn ang="0">
                              <a:pos x="70" y="34"/>
                            </a:cxn>
                            <a:cxn ang="0">
                              <a:pos x="0" y="156"/>
                            </a:cxn>
                            <a:cxn ang="0">
                              <a:pos x="42" y="278"/>
                            </a:cxn>
                            <a:cxn ang="0">
                              <a:pos x="32" y="384"/>
                            </a:cxn>
                            <a:cxn ang="0">
                              <a:pos x="102" y="534"/>
                            </a:cxn>
                            <a:cxn ang="0">
                              <a:pos x="102" y="614"/>
                            </a:cxn>
                            <a:cxn ang="0">
                              <a:pos x="122" y="682"/>
                            </a:cxn>
                            <a:cxn ang="0">
                              <a:pos x="90" y="734"/>
                            </a:cxn>
                            <a:cxn ang="0">
                              <a:pos x="190" y="870"/>
                            </a:cxn>
                            <a:cxn ang="0">
                              <a:pos x="190" y="1006"/>
                            </a:cxn>
                            <a:cxn ang="0">
                              <a:pos x="360" y="1114"/>
                            </a:cxn>
                            <a:cxn ang="0">
                              <a:pos x="360" y="1178"/>
                            </a:cxn>
                            <a:cxn ang="0">
                              <a:pos x="450" y="1236"/>
                            </a:cxn>
                            <a:cxn ang="0">
                              <a:pos x="450" y="1342"/>
                            </a:cxn>
                            <a:cxn ang="0">
                              <a:pos x="668" y="1354"/>
                            </a:cxn>
                            <a:cxn ang="0">
                              <a:pos x="672" y="1358"/>
                            </a:cxn>
                            <a:cxn ang="0">
                              <a:pos x="668" y="1354"/>
                            </a:cxn>
                            <a:cxn ang="0">
                              <a:pos x="694" y="1314"/>
                            </a:cxn>
                          </a:cxnLst>
                          <a:rect l="0" t="0" r="r" b="b"/>
                          <a:pathLst>
                            <a:path w="742" h="1358">
                              <a:moveTo>
                                <a:pt x="694" y="1314"/>
                              </a:moveTo>
                              <a:lnTo>
                                <a:pt x="682" y="1260"/>
                              </a:lnTo>
                              <a:lnTo>
                                <a:pt x="732" y="1150"/>
                              </a:lnTo>
                              <a:lnTo>
                                <a:pt x="742" y="1140"/>
                              </a:lnTo>
                              <a:lnTo>
                                <a:pt x="712" y="1044"/>
                              </a:lnTo>
                              <a:lnTo>
                                <a:pt x="324" y="482"/>
                              </a:lnTo>
                              <a:lnTo>
                                <a:pt x="334" y="454"/>
                              </a:lnTo>
                              <a:lnTo>
                                <a:pt x="324" y="426"/>
                              </a:lnTo>
                              <a:lnTo>
                                <a:pt x="402" y="98"/>
                              </a:lnTo>
                              <a:lnTo>
                                <a:pt x="70" y="8"/>
                              </a:lnTo>
                              <a:lnTo>
                                <a:pt x="68" y="0"/>
                              </a:lnTo>
                              <a:lnTo>
                                <a:pt x="70" y="34"/>
                              </a:lnTo>
                              <a:lnTo>
                                <a:pt x="0" y="156"/>
                              </a:lnTo>
                              <a:lnTo>
                                <a:pt x="42" y="278"/>
                              </a:lnTo>
                              <a:lnTo>
                                <a:pt x="32" y="384"/>
                              </a:lnTo>
                              <a:lnTo>
                                <a:pt x="102" y="534"/>
                              </a:lnTo>
                              <a:lnTo>
                                <a:pt x="102" y="614"/>
                              </a:lnTo>
                              <a:lnTo>
                                <a:pt x="122" y="682"/>
                              </a:lnTo>
                              <a:lnTo>
                                <a:pt x="90" y="734"/>
                              </a:lnTo>
                              <a:lnTo>
                                <a:pt x="190" y="870"/>
                              </a:lnTo>
                              <a:lnTo>
                                <a:pt x="190" y="1006"/>
                              </a:lnTo>
                              <a:lnTo>
                                <a:pt x="360" y="1114"/>
                              </a:lnTo>
                              <a:lnTo>
                                <a:pt x="360" y="1178"/>
                              </a:lnTo>
                              <a:lnTo>
                                <a:pt x="450" y="1236"/>
                              </a:lnTo>
                              <a:lnTo>
                                <a:pt x="450" y="1342"/>
                              </a:lnTo>
                              <a:lnTo>
                                <a:pt x="668" y="1354"/>
                              </a:lnTo>
                              <a:lnTo>
                                <a:pt x="672" y="1358"/>
                              </a:lnTo>
                              <a:lnTo>
                                <a:pt x="668" y="1354"/>
                              </a:lnTo>
                              <a:lnTo>
                                <a:pt x="694" y="131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28" name="Freeform 286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816" y="1295"/>
                          <a:ext cx="656" cy="55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6" y="388"/>
                            </a:cxn>
                            <a:cxn ang="0">
                              <a:pos x="28" y="388"/>
                            </a:cxn>
                            <a:cxn ang="0">
                              <a:pos x="0" y="508"/>
                            </a:cxn>
                            <a:cxn ang="0">
                              <a:pos x="192" y="536"/>
                            </a:cxn>
                            <a:cxn ang="0">
                              <a:pos x="650" y="550"/>
                            </a:cxn>
                            <a:cxn ang="0">
                              <a:pos x="656" y="40"/>
                            </a:cxn>
                            <a:cxn ang="0">
                              <a:pos x="64" y="0"/>
                            </a:cxn>
                            <a:cxn ang="0">
                              <a:pos x="26" y="388"/>
                            </a:cxn>
                          </a:cxnLst>
                          <a:rect l="0" t="0" r="r" b="b"/>
                          <a:pathLst>
                            <a:path w="656" h="550">
                              <a:moveTo>
                                <a:pt x="26" y="388"/>
                              </a:moveTo>
                              <a:lnTo>
                                <a:pt x="28" y="388"/>
                              </a:lnTo>
                              <a:lnTo>
                                <a:pt x="0" y="508"/>
                              </a:lnTo>
                              <a:lnTo>
                                <a:pt x="192" y="536"/>
                              </a:lnTo>
                              <a:lnTo>
                                <a:pt x="650" y="550"/>
                              </a:lnTo>
                              <a:lnTo>
                                <a:pt x="656" y="40"/>
                              </a:lnTo>
                              <a:lnTo>
                                <a:pt x="64" y="0"/>
                              </a:lnTo>
                              <a:lnTo>
                                <a:pt x="26" y="388"/>
                              </a:lnTo>
                              <a:close/>
                            </a:path>
                          </a:pathLst>
                        </a:custGeom>
                        <a:grpFill/>
                        <a:ln w="4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29" name="Freeform 286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766" y="2147"/>
                          <a:ext cx="762" cy="32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06" y="304"/>
                            </a:cxn>
                            <a:cxn ang="0">
                              <a:pos x="554" y="246"/>
                            </a:cxn>
                            <a:cxn ang="0">
                              <a:pos x="580" y="154"/>
                            </a:cxn>
                            <a:cxn ang="0">
                              <a:pos x="752" y="30"/>
                            </a:cxn>
                            <a:cxn ang="0">
                              <a:pos x="762" y="0"/>
                            </a:cxn>
                            <a:cxn ang="0">
                              <a:pos x="762" y="0"/>
                            </a:cxn>
                            <a:cxn ang="0">
                              <a:pos x="332" y="88"/>
                            </a:cxn>
                            <a:cxn ang="0">
                              <a:pos x="54" y="134"/>
                            </a:cxn>
                            <a:cxn ang="0">
                              <a:pos x="32" y="134"/>
                            </a:cxn>
                            <a:cxn ang="0">
                              <a:pos x="32" y="230"/>
                            </a:cxn>
                            <a:cxn ang="0">
                              <a:pos x="30" y="230"/>
                            </a:cxn>
                            <a:cxn ang="0">
                              <a:pos x="0" y="324"/>
                            </a:cxn>
                            <a:cxn ang="0">
                              <a:pos x="206" y="304"/>
                            </a:cxn>
                          </a:cxnLst>
                          <a:rect l="0" t="0" r="r" b="b"/>
                          <a:pathLst>
                            <a:path w="762" h="324">
                              <a:moveTo>
                                <a:pt x="206" y="304"/>
                              </a:moveTo>
                              <a:lnTo>
                                <a:pt x="554" y="246"/>
                              </a:lnTo>
                              <a:lnTo>
                                <a:pt x="580" y="154"/>
                              </a:lnTo>
                              <a:lnTo>
                                <a:pt x="752" y="30"/>
                              </a:lnTo>
                              <a:lnTo>
                                <a:pt x="762" y="0"/>
                              </a:lnTo>
                              <a:lnTo>
                                <a:pt x="762" y="0"/>
                              </a:lnTo>
                              <a:lnTo>
                                <a:pt x="332" y="88"/>
                              </a:lnTo>
                              <a:lnTo>
                                <a:pt x="54" y="134"/>
                              </a:lnTo>
                              <a:lnTo>
                                <a:pt x="32" y="134"/>
                              </a:lnTo>
                              <a:lnTo>
                                <a:pt x="32" y="230"/>
                              </a:lnTo>
                              <a:lnTo>
                                <a:pt x="30" y="230"/>
                              </a:lnTo>
                              <a:lnTo>
                                <a:pt x="0" y="324"/>
                              </a:lnTo>
                              <a:lnTo>
                                <a:pt x="206" y="30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30" name="Freeform 286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324" y="1975"/>
                          <a:ext cx="788" cy="41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96" y="202"/>
                            </a:cxn>
                            <a:cxn ang="0">
                              <a:pos x="26" y="326"/>
                            </a:cxn>
                            <a:cxn ang="0">
                              <a:pos x="0" y="418"/>
                            </a:cxn>
                            <a:cxn ang="0">
                              <a:pos x="62" y="408"/>
                            </a:cxn>
                            <a:cxn ang="0">
                              <a:pos x="312" y="310"/>
                            </a:cxn>
                            <a:cxn ang="0">
                              <a:pos x="344" y="344"/>
                            </a:cxn>
                            <a:cxn ang="0">
                              <a:pos x="424" y="326"/>
                            </a:cxn>
                            <a:cxn ang="0">
                              <a:pos x="558" y="414"/>
                            </a:cxn>
                            <a:cxn ang="0">
                              <a:pos x="560" y="408"/>
                            </a:cxn>
                            <a:cxn ang="0">
                              <a:pos x="628" y="368"/>
                            </a:cxn>
                            <a:cxn ang="0">
                              <a:pos x="628" y="328"/>
                            </a:cxn>
                            <a:cxn ang="0">
                              <a:pos x="678" y="248"/>
                            </a:cxn>
                            <a:cxn ang="0">
                              <a:pos x="738" y="248"/>
                            </a:cxn>
                            <a:cxn ang="0">
                              <a:pos x="788" y="128"/>
                            </a:cxn>
                            <a:cxn ang="0">
                              <a:pos x="788" y="46"/>
                            </a:cxn>
                            <a:cxn ang="0">
                              <a:pos x="754" y="0"/>
                            </a:cxn>
                            <a:cxn ang="0">
                              <a:pos x="208" y="170"/>
                            </a:cxn>
                            <a:cxn ang="0">
                              <a:pos x="196" y="202"/>
                            </a:cxn>
                          </a:cxnLst>
                          <a:rect l="0" t="0" r="r" b="b"/>
                          <a:pathLst>
                            <a:path w="788" h="418">
                              <a:moveTo>
                                <a:pt x="196" y="202"/>
                              </a:moveTo>
                              <a:lnTo>
                                <a:pt x="26" y="326"/>
                              </a:lnTo>
                              <a:lnTo>
                                <a:pt x="0" y="418"/>
                              </a:lnTo>
                              <a:lnTo>
                                <a:pt x="62" y="408"/>
                              </a:lnTo>
                              <a:lnTo>
                                <a:pt x="312" y="310"/>
                              </a:lnTo>
                              <a:lnTo>
                                <a:pt x="344" y="344"/>
                              </a:lnTo>
                              <a:lnTo>
                                <a:pt x="424" y="326"/>
                              </a:lnTo>
                              <a:lnTo>
                                <a:pt x="558" y="414"/>
                              </a:lnTo>
                              <a:lnTo>
                                <a:pt x="560" y="408"/>
                              </a:lnTo>
                              <a:lnTo>
                                <a:pt x="628" y="368"/>
                              </a:lnTo>
                              <a:lnTo>
                                <a:pt x="628" y="328"/>
                              </a:lnTo>
                              <a:lnTo>
                                <a:pt x="678" y="248"/>
                              </a:lnTo>
                              <a:lnTo>
                                <a:pt x="738" y="248"/>
                              </a:lnTo>
                              <a:lnTo>
                                <a:pt x="788" y="128"/>
                              </a:lnTo>
                              <a:lnTo>
                                <a:pt x="788" y="46"/>
                              </a:lnTo>
                              <a:lnTo>
                                <a:pt x="754" y="0"/>
                              </a:lnTo>
                              <a:lnTo>
                                <a:pt x="208" y="170"/>
                              </a:lnTo>
                              <a:lnTo>
                                <a:pt x="196" y="20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31" name="Freeform 286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106" y="1349"/>
                          <a:ext cx="110" cy="7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4" y="38"/>
                            </a:cxn>
                            <a:cxn ang="0">
                              <a:pos x="0" y="76"/>
                            </a:cxn>
                            <a:cxn ang="0">
                              <a:pos x="46" y="52"/>
                            </a:cxn>
                            <a:cxn ang="0">
                              <a:pos x="106" y="12"/>
                            </a:cxn>
                            <a:cxn ang="0">
                              <a:pos x="110" y="0"/>
                            </a:cxn>
                            <a:cxn ang="0">
                              <a:pos x="98" y="0"/>
                            </a:cxn>
                            <a:cxn ang="0">
                              <a:pos x="14" y="38"/>
                            </a:cxn>
                          </a:cxnLst>
                          <a:rect l="0" t="0" r="r" b="b"/>
                          <a:pathLst>
                            <a:path w="110" h="76">
                              <a:moveTo>
                                <a:pt x="14" y="38"/>
                              </a:moveTo>
                              <a:lnTo>
                                <a:pt x="0" y="76"/>
                              </a:lnTo>
                              <a:lnTo>
                                <a:pt x="46" y="52"/>
                              </a:lnTo>
                              <a:lnTo>
                                <a:pt x="106" y="12"/>
                              </a:lnTo>
                              <a:lnTo>
                                <a:pt x="110" y="0"/>
                              </a:lnTo>
                              <a:lnTo>
                                <a:pt x="98" y="0"/>
                              </a:lnTo>
                              <a:lnTo>
                                <a:pt x="14" y="38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32" name="Freeform 286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628" y="1945"/>
                          <a:ext cx="700" cy="36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26" y="62"/>
                            </a:cxn>
                            <a:cxn ang="0">
                              <a:pos x="642" y="0"/>
                            </a:cxn>
                            <a:cxn ang="0">
                              <a:pos x="606" y="0"/>
                            </a:cxn>
                            <a:cxn ang="0">
                              <a:pos x="608" y="0"/>
                            </a:cxn>
                            <a:cxn ang="0">
                              <a:pos x="0" y="8"/>
                            </a:cxn>
                            <a:cxn ang="0">
                              <a:pos x="10" y="362"/>
                            </a:cxn>
                            <a:cxn ang="0">
                              <a:pos x="700" y="338"/>
                            </a:cxn>
                            <a:cxn ang="0">
                              <a:pos x="680" y="90"/>
                            </a:cxn>
                            <a:cxn ang="0">
                              <a:pos x="626" y="62"/>
                            </a:cxn>
                          </a:cxnLst>
                          <a:rect l="0" t="0" r="r" b="b"/>
                          <a:pathLst>
                            <a:path w="700" h="362">
                              <a:moveTo>
                                <a:pt x="626" y="62"/>
                              </a:moveTo>
                              <a:lnTo>
                                <a:pt x="642" y="0"/>
                              </a:lnTo>
                              <a:lnTo>
                                <a:pt x="606" y="0"/>
                              </a:lnTo>
                              <a:lnTo>
                                <a:pt x="608" y="0"/>
                              </a:lnTo>
                              <a:lnTo>
                                <a:pt x="0" y="8"/>
                              </a:lnTo>
                              <a:lnTo>
                                <a:pt x="10" y="362"/>
                              </a:lnTo>
                              <a:lnTo>
                                <a:pt x="700" y="338"/>
                              </a:lnTo>
                              <a:lnTo>
                                <a:pt x="680" y="90"/>
                              </a:lnTo>
                              <a:lnTo>
                                <a:pt x="626" y="6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33" name="Freeform 286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908" y="1089"/>
                          <a:ext cx="390" cy="51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350" y="464"/>
                            </a:cxn>
                            <a:cxn ang="0">
                              <a:pos x="338" y="460"/>
                            </a:cxn>
                            <a:cxn ang="0">
                              <a:pos x="390" y="284"/>
                            </a:cxn>
                            <a:cxn ang="0">
                              <a:pos x="320" y="164"/>
                            </a:cxn>
                            <a:cxn ang="0">
                              <a:pos x="280" y="190"/>
                            </a:cxn>
                            <a:cxn ang="0">
                              <a:pos x="250" y="14"/>
                            </a:cxn>
                            <a:cxn ang="0">
                              <a:pos x="100" y="0"/>
                            </a:cxn>
                            <a:cxn ang="0">
                              <a:pos x="100" y="28"/>
                            </a:cxn>
                            <a:cxn ang="0">
                              <a:pos x="22" y="124"/>
                            </a:cxn>
                            <a:cxn ang="0">
                              <a:pos x="0" y="232"/>
                            </a:cxn>
                            <a:cxn ang="0">
                              <a:pos x="12" y="272"/>
                            </a:cxn>
                            <a:cxn ang="0">
                              <a:pos x="50" y="378"/>
                            </a:cxn>
                            <a:cxn ang="0">
                              <a:pos x="50" y="486"/>
                            </a:cxn>
                            <a:cxn ang="0">
                              <a:pos x="24" y="510"/>
                            </a:cxn>
                            <a:cxn ang="0">
                              <a:pos x="212" y="506"/>
                            </a:cxn>
                            <a:cxn ang="0">
                              <a:pos x="350" y="464"/>
                            </a:cxn>
                          </a:cxnLst>
                          <a:rect l="0" t="0" r="r" b="b"/>
                          <a:pathLst>
                            <a:path w="390" h="510">
                              <a:moveTo>
                                <a:pt x="350" y="464"/>
                              </a:moveTo>
                              <a:lnTo>
                                <a:pt x="338" y="460"/>
                              </a:lnTo>
                              <a:lnTo>
                                <a:pt x="390" y="284"/>
                              </a:lnTo>
                              <a:lnTo>
                                <a:pt x="320" y="164"/>
                              </a:lnTo>
                              <a:lnTo>
                                <a:pt x="280" y="190"/>
                              </a:lnTo>
                              <a:lnTo>
                                <a:pt x="250" y="14"/>
                              </a:lnTo>
                              <a:lnTo>
                                <a:pt x="100" y="0"/>
                              </a:lnTo>
                              <a:lnTo>
                                <a:pt x="100" y="28"/>
                              </a:lnTo>
                              <a:lnTo>
                                <a:pt x="22" y="124"/>
                              </a:lnTo>
                              <a:lnTo>
                                <a:pt x="0" y="232"/>
                              </a:lnTo>
                              <a:lnTo>
                                <a:pt x="12" y="272"/>
                              </a:lnTo>
                              <a:lnTo>
                                <a:pt x="50" y="378"/>
                              </a:lnTo>
                              <a:lnTo>
                                <a:pt x="50" y="486"/>
                              </a:lnTo>
                              <a:lnTo>
                                <a:pt x="24" y="510"/>
                              </a:lnTo>
                              <a:lnTo>
                                <a:pt x="212" y="506"/>
                              </a:lnTo>
                              <a:lnTo>
                                <a:pt x="350" y="46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34" name="Freeform 287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028" y="1531"/>
                          <a:ext cx="540" cy="94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68" y="688"/>
                            </a:cxn>
                            <a:cxn ang="0">
                              <a:pos x="540" y="98"/>
                            </a:cxn>
                            <a:cxn ang="0">
                              <a:pos x="302" y="50"/>
                            </a:cxn>
                            <a:cxn ang="0">
                              <a:pos x="302" y="46"/>
                            </a:cxn>
                            <a:cxn ang="0">
                              <a:pos x="76" y="0"/>
                            </a:cxn>
                            <a:cxn ang="0">
                              <a:pos x="0" y="328"/>
                            </a:cxn>
                            <a:cxn ang="0">
                              <a:pos x="10" y="356"/>
                            </a:cxn>
                            <a:cxn ang="0">
                              <a:pos x="0" y="384"/>
                            </a:cxn>
                            <a:cxn ang="0">
                              <a:pos x="384" y="942"/>
                            </a:cxn>
                            <a:cxn ang="0">
                              <a:pos x="414" y="794"/>
                            </a:cxn>
                            <a:cxn ang="0">
                              <a:pos x="454" y="806"/>
                            </a:cxn>
                            <a:cxn ang="0">
                              <a:pos x="468" y="688"/>
                            </a:cxn>
                            <a:cxn ang="0">
                              <a:pos x="468" y="688"/>
                            </a:cxn>
                            <a:cxn ang="0">
                              <a:pos x="468" y="688"/>
                            </a:cxn>
                          </a:cxnLst>
                          <a:rect l="0" t="0" r="r" b="b"/>
                          <a:pathLst>
                            <a:path w="540" h="942">
                              <a:moveTo>
                                <a:pt x="468" y="688"/>
                              </a:moveTo>
                              <a:lnTo>
                                <a:pt x="540" y="98"/>
                              </a:lnTo>
                              <a:lnTo>
                                <a:pt x="302" y="50"/>
                              </a:lnTo>
                              <a:lnTo>
                                <a:pt x="302" y="46"/>
                              </a:lnTo>
                              <a:lnTo>
                                <a:pt x="76" y="0"/>
                              </a:lnTo>
                              <a:lnTo>
                                <a:pt x="0" y="328"/>
                              </a:lnTo>
                              <a:lnTo>
                                <a:pt x="10" y="356"/>
                              </a:lnTo>
                              <a:lnTo>
                                <a:pt x="0" y="384"/>
                              </a:lnTo>
                              <a:lnTo>
                                <a:pt x="384" y="942"/>
                              </a:lnTo>
                              <a:lnTo>
                                <a:pt x="414" y="794"/>
                              </a:lnTo>
                              <a:lnTo>
                                <a:pt x="454" y="806"/>
                              </a:lnTo>
                              <a:lnTo>
                                <a:pt x="468" y="688"/>
                              </a:lnTo>
                              <a:lnTo>
                                <a:pt x="468" y="688"/>
                              </a:lnTo>
                              <a:lnTo>
                                <a:pt x="468" y="688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35" name="Freeform 287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194" y="1185"/>
                          <a:ext cx="86" cy="15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18"/>
                            </a:cxn>
                            <a:cxn ang="0">
                              <a:pos x="26" y="156"/>
                            </a:cxn>
                            <a:cxn ang="0">
                              <a:pos x="48" y="108"/>
                            </a:cxn>
                            <a:cxn ang="0">
                              <a:pos x="86" y="40"/>
                            </a:cxn>
                            <a:cxn ang="0">
                              <a:pos x="50" y="0"/>
                            </a:cxn>
                            <a:cxn ang="0">
                              <a:pos x="0" y="18"/>
                            </a:cxn>
                          </a:cxnLst>
                          <a:rect l="0" t="0" r="r" b="b"/>
                          <a:pathLst>
                            <a:path w="86" h="156">
                              <a:moveTo>
                                <a:pt x="0" y="18"/>
                              </a:moveTo>
                              <a:lnTo>
                                <a:pt x="26" y="156"/>
                              </a:lnTo>
                              <a:lnTo>
                                <a:pt x="48" y="108"/>
                              </a:lnTo>
                              <a:lnTo>
                                <a:pt x="86" y="40"/>
                              </a:lnTo>
                              <a:lnTo>
                                <a:pt x="50" y="0"/>
                              </a:lnTo>
                              <a:lnTo>
                                <a:pt x="0" y="18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36" name="Freeform 287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366" y="1699"/>
                          <a:ext cx="710" cy="47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92" y="106"/>
                            </a:cxn>
                            <a:cxn ang="0">
                              <a:pos x="502" y="26"/>
                            </a:cxn>
                            <a:cxn ang="0">
                              <a:pos x="442" y="0"/>
                            </a:cxn>
                            <a:cxn ang="0">
                              <a:pos x="424" y="26"/>
                            </a:cxn>
                            <a:cxn ang="0">
                              <a:pos x="386" y="26"/>
                            </a:cxn>
                            <a:cxn ang="0">
                              <a:pos x="344" y="84"/>
                            </a:cxn>
                            <a:cxn ang="0">
                              <a:pos x="314" y="158"/>
                            </a:cxn>
                            <a:cxn ang="0">
                              <a:pos x="286" y="132"/>
                            </a:cxn>
                            <a:cxn ang="0">
                              <a:pos x="256" y="296"/>
                            </a:cxn>
                            <a:cxn ang="0">
                              <a:pos x="184" y="340"/>
                            </a:cxn>
                            <a:cxn ang="0">
                              <a:pos x="112" y="306"/>
                            </a:cxn>
                            <a:cxn ang="0">
                              <a:pos x="60" y="402"/>
                            </a:cxn>
                            <a:cxn ang="0">
                              <a:pos x="0" y="474"/>
                            </a:cxn>
                            <a:cxn ang="0">
                              <a:pos x="164" y="444"/>
                            </a:cxn>
                            <a:cxn ang="0">
                              <a:pos x="710" y="272"/>
                            </a:cxn>
                            <a:cxn ang="0">
                              <a:pos x="666" y="214"/>
                            </a:cxn>
                            <a:cxn ang="0">
                              <a:pos x="698" y="96"/>
                            </a:cxn>
                            <a:cxn ang="0">
                              <a:pos x="614" y="116"/>
                            </a:cxn>
                            <a:cxn ang="0">
                              <a:pos x="492" y="106"/>
                            </a:cxn>
                          </a:cxnLst>
                          <a:rect l="0" t="0" r="r" b="b"/>
                          <a:pathLst>
                            <a:path w="710" h="474">
                              <a:moveTo>
                                <a:pt x="492" y="106"/>
                              </a:moveTo>
                              <a:lnTo>
                                <a:pt x="502" y="26"/>
                              </a:lnTo>
                              <a:lnTo>
                                <a:pt x="442" y="0"/>
                              </a:lnTo>
                              <a:lnTo>
                                <a:pt x="424" y="26"/>
                              </a:lnTo>
                              <a:lnTo>
                                <a:pt x="386" y="26"/>
                              </a:lnTo>
                              <a:lnTo>
                                <a:pt x="344" y="84"/>
                              </a:lnTo>
                              <a:lnTo>
                                <a:pt x="314" y="158"/>
                              </a:lnTo>
                              <a:lnTo>
                                <a:pt x="286" y="132"/>
                              </a:lnTo>
                              <a:lnTo>
                                <a:pt x="256" y="296"/>
                              </a:lnTo>
                              <a:lnTo>
                                <a:pt x="184" y="340"/>
                              </a:lnTo>
                              <a:lnTo>
                                <a:pt x="112" y="306"/>
                              </a:lnTo>
                              <a:lnTo>
                                <a:pt x="60" y="402"/>
                              </a:lnTo>
                              <a:lnTo>
                                <a:pt x="0" y="474"/>
                              </a:lnTo>
                              <a:lnTo>
                                <a:pt x="164" y="444"/>
                              </a:lnTo>
                              <a:lnTo>
                                <a:pt x="710" y="272"/>
                              </a:lnTo>
                              <a:lnTo>
                                <a:pt x="666" y="214"/>
                              </a:lnTo>
                              <a:lnTo>
                                <a:pt x="698" y="96"/>
                              </a:lnTo>
                              <a:lnTo>
                                <a:pt x="614" y="116"/>
                              </a:lnTo>
                              <a:lnTo>
                                <a:pt x="492" y="10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37" name="Freeform 287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630" y="1591"/>
                          <a:ext cx="442" cy="22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316" y="0"/>
                            </a:cxn>
                            <a:cxn ang="0">
                              <a:pos x="0" y="108"/>
                            </a:cxn>
                            <a:cxn ang="0">
                              <a:pos x="24" y="150"/>
                            </a:cxn>
                            <a:cxn ang="0">
                              <a:pos x="126" y="94"/>
                            </a:cxn>
                            <a:cxn ang="0">
                              <a:pos x="178" y="106"/>
                            </a:cxn>
                            <a:cxn ang="0">
                              <a:pos x="178" y="104"/>
                            </a:cxn>
                            <a:cxn ang="0">
                              <a:pos x="180" y="106"/>
                            </a:cxn>
                            <a:cxn ang="0">
                              <a:pos x="180" y="106"/>
                            </a:cxn>
                            <a:cxn ang="0">
                              <a:pos x="242" y="132"/>
                            </a:cxn>
                            <a:cxn ang="0">
                              <a:pos x="232" y="212"/>
                            </a:cxn>
                            <a:cxn ang="0">
                              <a:pos x="354" y="222"/>
                            </a:cxn>
                            <a:cxn ang="0">
                              <a:pos x="436" y="200"/>
                            </a:cxn>
                            <a:cxn ang="0">
                              <a:pos x="442" y="174"/>
                            </a:cxn>
                            <a:cxn ang="0">
                              <a:pos x="442" y="134"/>
                            </a:cxn>
                            <a:cxn ang="0">
                              <a:pos x="374" y="162"/>
                            </a:cxn>
                            <a:cxn ang="0">
                              <a:pos x="316" y="0"/>
                            </a:cxn>
                          </a:cxnLst>
                          <a:rect l="0" t="0" r="r" b="b"/>
                          <a:pathLst>
                            <a:path w="442" h="222">
                              <a:moveTo>
                                <a:pt x="316" y="0"/>
                              </a:moveTo>
                              <a:lnTo>
                                <a:pt x="0" y="108"/>
                              </a:lnTo>
                              <a:lnTo>
                                <a:pt x="24" y="150"/>
                              </a:lnTo>
                              <a:lnTo>
                                <a:pt x="126" y="94"/>
                              </a:lnTo>
                              <a:lnTo>
                                <a:pt x="178" y="106"/>
                              </a:lnTo>
                              <a:lnTo>
                                <a:pt x="178" y="104"/>
                              </a:lnTo>
                              <a:lnTo>
                                <a:pt x="180" y="106"/>
                              </a:lnTo>
                              <a:lnTo>
                                <a:pt x="180" y="106"/>
                              </a:lnTo>
                              <a:lnTo>
                                <a:pt x="242" y="132"/>
                              </a:lnTo>
                              <a:lnTo>
                                <a:pt x="232" y="212"/>
                              </a:lnTo>
                              <a:lnTo>
                                <a:pt x="354" y="222"/>
                              </a:lnTo>
                              <a:lnTo>
                                <a:pt x="436" y="200"/>
                              </a:lnTo>
                              <a:lnTo>
                                <a:pt x="442" y="174"/>
                              </a:lnTo>
                              <a:lnTo>
                                <a:pt x="442" y="134"/>
                              </a:lnTo>
                              <a:lnTo>
                                <a:pt x="374" y="162"/>
                              </a:lnTo>
                              <a:lnTo>
                                <a:pt x="316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38" name="Freeform 287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626" y="1951"/>
                          <a:ext cx="12" cy="35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" y="2"/>
                            </a:cxn>
                            <a:cxn ang="0">
                              <a:pos x="2" y="0"/>
                            </a:cxn>
                            <a:cxn ang="0">
                              <a:pos x="0" y="0"/>
                            </a:cxn>
                            <a:cxn ang="0">
                              <a:pos x="8" y="356"/>
                            </a:cxn>
                            <a:cxn ang="0">
                              <a:pos x="12" y="356"/>
                            </a:cxn>
                            <a:cxn ang="0">
                              <a:pos x="2" y="2"/>
                            </a:cxn>
                            <a:cxn ang="0">
                              <a:pos x="2" y="2"/>
                            </a:cxn>
                          </a:cxnLst>
                          <a:rect l="0" t="0" r="r" b="b"/>
                          <a:pathLst>
                            <a:path w="12" h="356">
                              <a:moveTo>
                                <a:pt x="2" y="2"/>
                              </a:moveTo>
                              <a:lnTo>
                                <a:pt x="2" y="0"/>
                              </a:lnTo>
                              <a:lnTo>
                                <a:pt x="0" y="0"/>
                              </a:lnTo>
                              <a:lnTo>
                                <a:pt x="8" y="356"/>
                              </a:lnTo>
                              <a:lnTo>
                                <a:pt x="12" y="356"/>
                              </a:lnTo>
                              <a:lnTo>
                                <a:pt x="2" y="2"/>
                              </a:lnTo>
                              <a:lnTo>
                                <a:pt x="2" y="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39" name="Freeform 287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202" y="1875"/>
                          <a:ext cx="2" cy="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0" y="2"/>
                            </a:cxn>
                            <a:cxn ang="0">
                              <a:pos x="2" y="2"/>
                            </a:cxn>
                            <a:cxn ang="0">
                              <a:pos x="0" y="0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2" h="2">
                              <a:moveTo>
                                <a:pt x="0" y="0"/>
                              </a:moveTo>
                              <a:lnTo>
                                <a:pt x="0" y="2"/>
                              </a:lnTo>
                              <a:lnTo>
                                <a:pt x="2" y="2"/>
                              </a:ln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40" name="Freeform 287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210" y="1865"/>
                          <a:ext cx="346" cy="1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346" y="0"/>
                            </a:cxn>
                            <a:cxn ang="0">
                              <a:pos x="0" y="10"/>
                            </a:cxn>
                            <a:cxn ang="0">
                              <a:pos x="0" y="12"/>
                            </a:cxn>
                            <a:cxn ang="0">
                              <a:pos x="346" y="4"/>
                            </a:cxn>
                            <a:cxn ang="0">
                              <a:pos x="346" y="0"/>
                            </a:cxn>
                          </a:cxnLst>
                          <a:rect l="0" t="0" r="r" b="b"/>
                          <a:pathLst>
                            <a:path w="346" h="12">
                              <a:moveTo>
                                <a:pt x="346" y="0"/>
                              </a:moveTo>
                              <a:lnTo>
                                <a:pt x="0" y="10"/>
                              </a:lnTo>
                              <a:lnTo>
                                <a:pt x="0" y="12"/>
                              </a:lnTo>
                              <a:lnTo>
                                <a:pt x="346" y="4"/>
                              </a:lnTo>
                              <a:lnTo>
                                <a:pt x="346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41" name="Rectangle 28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022" y="3015"/>
                          <a:ext cx="2" cy="4"/>
                        </a:xfrm>
                        <a:prstGeom prst="rect">
                          <a:avLst/>
                        </a:pr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42" name="Freeform 287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970" y="2457"/>
                          <a:ext cx="54" cy="55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52" y="558"/>
                            </a:cxn>
                            <a:cxn ang="0">
                              <a:pos x="54" y="558"/>
                            </a:cxn>
                            <a:cxn ang="0">
                              <a:pos x="2" y="0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54" h="558">
                              <a:moveTo>
                                <a:pt x="0" y="0"/>
                              </a:moveTo>
                              <a:lnTo>
                                <a:pt x="52" y="558"/>
                              </a:lnTo>
                              <a:lnTo>
                                <a:pt x="54" y="558"/>
                              </a:lnTo>
                              <a:lnTo>
                                <a:pt x="2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43" name="Freeform 287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320" y="2145"/>
                          <a:ext cx="212" cy="24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6" y="156"/>
                            </a:cxn>
                            <a:cxn ang="0">
                              <a:pos x="0" y="248"/>
                            </a:cxn>
                            <a:cxn ang="0">
                              <a:pos x="4" y="248"/>
                            </a:cxn>
                            <a:cxn ang="0">
                              <a:pos x="30" y="156"/>
                            </a:cxn>
                            <a:cxn ang="0">
                              <a:pos x="200" y="32"/>
                            </a:cxn>
                            <a:cxn ang="0">
                              <a:pos x="212" y="0"/>
                            </a:cxn>
                            <a:cxn ang="0">
                              <a:pos x="208" y="2"/>
                            </a:cxn>
                            <a:cxn ang="0">
                              <a:pos x="198" y="32"/>
                            </a:cxn>
                            <a:cxn ang="0">
                              <a:pos x="26" y="156"/>
                            </a:cxn>
                          </a:cxnLst>
                          <a:rect l="0" t="0" r="r" b="b"/>
                          <a:pathLst>
                            <a:path w="212" h="248">
                              <a:moveTo>
                                <a:pt x="26" y="156"/>
                              </a:moveTo>
                              <a:lnTo>
                                <a:pt x="0" y="248"/>
                              </a:lnTo>
                              <a:lnTo>
                                <a:pt x="4" y="248"/>
                              </a:lnTo>
                              <a:lnTo>
                                <a:pt x="30" y="156"/>
                              </a:lnTo>
                              <a:lnTo>
                                <a:pt x="200" y="32"/>
                              </a:lnTo>
                              <a:lnTo>
                                <a:pt x="212" y="0"/>
                              </a:lnTo>
                              <a:lnTo>
                                <a:pt x="208" y="2"/>
                              </a:lnTo>
                              <a:lnTo>
                                <a:pt x="198" y="32"/>
                              </a:lnTo>
                              <a:lnTo>
                                <a:pt x="26" y="15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44" name="Freeform 288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476" y="2001"/>
                          <a:ext cx="2" cy="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0" y="0"/>
                            </a:cxn>
                            <a:cxn ang="0">
                              <a:pos x="2" y="2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2" h="2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lnTo>
                                <a:pt x="2" y="2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45" name="Freeform 288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360" y="2003"/>
                          <a:ext cx="118" cy="17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4" y="98"/>
                            </a:cxn>
                            <a:cxn ang="0">
                              <a:pos x="0" y="172"/>
                            </a:cxn>
                            <a:cxn ang="0">
                              <a:pos x="6" y="170"/>
                            </a:cxn>
                            <a:cxn ang="0">
                              <a:pos x="6" y="170"/>
                            </a:cxn>
                            <a:cxn ang="0">
                              <a:pos x="66" y="98"/>
                            </a:cxn>
                            <a:cxn ang="0">
                              <a:pos x="118" y="2"/>
                            </a:cxn>
                            <a:cxn ang="0">
                              <a:pos x="114" y="0"/>
                            </a:cxn>
                            <a:cxn ang="0">
                              <a:pos x="64" y="98"/>
                            </a:cxn>
                          </a:cxnLst>
                          <a:rect l="0" t="0" r="r" b="b"/>
                          <a:pathLst>
                            <a:path w="118" h="172">
                              <a:moveTo>
                                <a:pt x="64" y="98"/>
                              </a:moveTo>
                              <a:lnTo>
                                <a:pt x="0" y="172"/>
                              </a:lnTo>
                              <a:lnTo>
                                <a:pt x="6" y="170"/>
                              </a:lnTo>
                              <a:lnTo>
                                <a:pt x="6" y="170"/>
                              </a:lnTo>
                              <a:lnTo>
                                <a:pt x="66" y="98"/>
                              </a:lnTo>
                              <a:lnTo>
                                <a:pt x="118" y="2"/>
                              </a:lnTo>
                              <a:lnTo>
                                <a:pt x="114" y="0"/>
                              </a:lnTo>
                              <a:lnTo>
                                <a:pt x="64" y="98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46" name="Freeform 288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072" y="1655"/>
                          <a:ext cx="2" cy="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" y="6"/>
                            </a:cxn>
                            <a:cxn ang="0">
                              <a:pos x="2" y="2"/>
                            </a:cxn>
                            <a:cxn ang="0">
                              <a:pos x="0" y="0"/>
                            </a:cxn>
                            <a:cxn ang="0">
                              <a:pos x="0" y="6"/>
                            </a:cxn>
                            <a:cxn ang="0">
                              <a:pos x="2" y="6"/>
                            </a:cxn>
                          </a:cxnLst>
                          <a:rect l="0" t="0" r="r" b="b"/>
                          <a:pathLst>
                            <a:path w="2" h="6">
                              <a:moveTo>
                                <a:pt x="2" y="6"/>
                              </a:moveTo>
                              <a:lnTo>
                                <a:pt x="2" y="2"/>
                              </a:lnTo>
                              <a:lnTo>
                                <a:pt x="0" y="0"/>
                              </a:lnTo>
                              <a:lnTo>
                                <a:pt x="0" y="6"/>
                              </a:lnTo>
                              <a:lnTo>
                                <a:pt x="2" y="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47" name="Freeform 288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976" y="1581"/>
                          <a:ext cx="96" cy="8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2"/>
                            </a:cxn>
                            <a:cxn ang="0">
                              <a:pos x="96" y="80"/>
                            </a:cxn>
                            <a:cxn ang="0">
                              <a:pos x="96" y="74"/>
                            </a:cxn>
                            <a:cxn ang="0">
                              <a:pos x="2" y="0"/>
                            </a:cxn>
                            <a:cxn ang="0">
                              <a:pos x="0" y="2"/>
                            </a:cxn>
                          </a:cxnLst>
                          <a:rect l="0" t="0" r="r" b="b"/>
                          <a:pathLst>
                            <a:path w="96" h="80">
                              <a:moveTo>
                                <a:pt x="0" y="2"/>
                              </a:moveTo>
                              <a:lnTo>
                                <a:pt x="96" y="80"/>
                              </a:lnTo>
                              <a:lnTo>
                                <a:pt x="96" y="74"/>
                              </a:lnTo>
                              <a:lnTo>
                                <a:pt x="2" y="0"/>
                              </a:lnTo>
                              <a:lnTo>
                                <a:pt x="0" y="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48" name="Freeform 288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104" y="1425"/>
                          <a:ext cx="2" cy="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2"/>
                            </a:cxn>
                            <a:cxn ang="0">
                              <a:pos x="2" y="2"/>
                            </a:cxn>
                            <a:cxn ang="0">
                              <a:pos x="2" y="0"/>
                            </a:cxn>
                            <a:cxn ang="0">
                              <a:pos x="0" y="2"/>
                            </a:cxn>
                            <a:cxn ang="0">
                              <a:pos x="0" y="2"/>
                            </a:cxn>
                          </a:cxnLst>
                          <a:rect l="0" t="0" r="r" b="b"/>
                          <a:pathLst>
                            <a:path w="2" h="2">
                              <a:moveTo>
                                <a:pt x="0" y="2"/>
                              </a:moveTo>
                              <a:lnTo>
                                <a:pt x="2" y="2"/>
                              </a:lnTo>
                              <a:lnTo>
                                <a:pt x="2" y="0"/>
                              </a:lnTo>
                              <a:lnTo>
                                <a:pt x="0" y="2"/>
                              </a:lnTo>
                              <a:lnTo>
                                <a:pt x="0" y="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49" name="Freeform 288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216" y="1347"/>
                          <a:ext cx="6" cy="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" y="0"/>
                            </a:cxn>
                            <a:cxn ang="0">
                              <a:pos x="2" y="0"/>
                            </a:cxn>
                            <a:cxn ang="0">
                              <a:pos x="0" y="2"/>
                            </a:cxn>
                            <a:cxn ang="0">
                              <a:pos x="6" y="2"/>
                            </a:cxn>
                            <a:cxn ang="0">
                              <a:pos x="6" y="0"/>
                            </a:cxn>
                            <a:cxn ang="0">
                              <a:pos x="4" y="0"/>
                            </a:cxn>
                            <a:cxn ang="0">
                              <a:pos x="4" y="0"/>
                            </a:cxn>
                            <a:cxn ang="0">
                              <a:pos x="4" y="0"/>
                            </a:cxn>
                          </a:cxnLst>
                          <a:rect l="0" t="0" r="r" b="b"/>
                          <a:pathLst>
                            <a:path w="6" h="2">
                              <a:moveTo>
                                <a:pt x="4" y="0"/>
                              </a:moveTo>
                              <a:lnTo>
                                <a:pt x="2" y="0"/>
                              </a:lnTo>
                              <a:lnTo>
                                <a:pt x="0" y="2"/>
                              </a:lnTo>
                              <a:lnTo>
                                <a:pt x="6" y="2"/>
                              </a:lnTo>
                              <a:lnTo>
                                <a:pt x="6" y="0"/>
                              </a:lnTo>
                              <a:lnTo>
                                <a:pt x="4" y="0"/>
                              </a:lnTo>
                              <a:lnTo>
                                <a:pt x="4" y="0"/>
                              </a:lnTo>
                              <a:lnTo>
                                <a:pt x="4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50" name="Freeform 288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982" y="1347"/>
                          <a:ext cx="236" cy="8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22" y="0"/>
                            </a:cxn>
                            <a:cxn ang="0">
                              <a:pos x="136" y="40"/>
                            </a:cxn>
                            <a:cxn ang="0">
                              <a:pos x="124" y="70"/>
                            </a:cxn>
                            <a:cxn ang="0">
                              <a:pos x="0" y="42"/>
                            </a:cxn>
                            <a:cxn ang="0">
                              <a:pos x="0" y="44"/>
                            </a:cxn>
                            <a:cxn ang="0">
                              <a:pos x="124" y="72"/>
                            </a:cxn>
                            <a:cxn ang="0">
                              <a:pos x="122" y="80"/>
                            </a:cxn>
                            <a:cxn ang="0">
                              <a:pos x="124" y="78"/>
                            </a:cxn>
                            <a:cxn ang="0">
                              <a:pos x="138" y="40"/>
                            </a:cxn>
                            <a:cxn ang="0">
                              <a:pos x="222" y="2"/>
                            </a:cxn>
                            <a:cxn ang="0">
                              <a:pos x="234" y="2"/>
                            </a:cxn>
                            <a:cxn ang="0">
                              <a:pos x="236" y="0"/>
                            </a:cxn>
                            <a:cxn ang="0">
                              <a:pos x="222" y="0"/>
                            </a:cxn>
                          </a:cxnLst>
                          <a:rect l="0" t="0" r="r" b="b"/>
                          <a:pathLst>
                            <a:path w="236" h="80">
                              <a:moveTo>
                                <a:pt x="222" y="0"/>
                              </a:moveTo>
                              <a:lnTo>
                                <a:pt x="136" y="40"/>
                              </a:lnTo>
                              <a:lnTo>
                                <a:pt x="124" y="70"/>
                              </a:lnTo>
                              <a:lnTo>
                                <a:pt x="0" y="42"/>
                              </a:lnTo>
                              <a:lnTo>
                                <a:pt x="0" y="44"/>
                              </a:lnTo>
                              <a:lnTo>
                                <a:pt x="124" y="72"/>
                              </a:lnTo>
                              <a:lnTo>
                                <a:pt x="122" y="80"/>
                              </a:lnTo>
                              <a:lnTo>
                                <a:pt x="124" y="78"/>
                              </a:lnTo>
                              <a:lnTo>
                                <a:pt x="138" y="40"/>
                              </a:lnTo>
                              <a:lnTo>
                                <a:pt x="222" y="2"/>
                              </a:lnTo>
                              <a:lnTo>
                                <a:pt x="234" y="2"/>
                              </a:lnTo>
                              <a:lnTo>
                                <a:pt x="236" y="0"/>
                              </a:lnTo>
                              <a:lnTo>
                                <a:pt x="222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51" name="Rectangle 28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82" y="917"/>
                          <a:ext cx="6" cy="6"/>
                        </a:xfrm>
                        <a:prstGeom prst="rect">
                          <a:avLst/>
                        </a:pr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52" name="Freeform 288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888" y="711"/>
                          <a:ext cx="1590" cy="97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590" y="166"/>
                            </a:cxn>
                            <a:cxn ang="0">
                              <a:pos x="1580" y="616"/>
                            </a:cxn>
                            <a:cxn ang="0">
                              <a:pos x="978" y="650"/>
                            </a:cxn>
                            <a:cxn ang="0">
                              <a:pos x="908" y="626"/>
                            </a:cxn>
                            <a:cxn ang="0">
                              <a:pos x="754" y="534"/>
                            </a:cxn>
                            <a:cxn ang="0">
                              <a:pos x="714" y="476"/>
                            </a:cxn>
                            <a:cxn ang="0">
                              <a:pos x="710" y="326"/>
                            </a:cxn>
                            <a:cxn ang="0">
                              <a:pos x="668" y="24"/>
                            </a:cxn>
                            <a:cxn ang="0">
                              <a:pos x="636" y="166"/>
                            </a:cxn>
                            <a:cxn ang="0">
                              <a:pos x="736" y="346"/>
                            </a:cxn>
                            <a:cxn ang="0">
                              <a:pos x="756" y="472"/>
                            </a:cxn>
                            <a:cxn ang="0">
                              <a:pos x="818" y="642"/>
                            </a:cxn>
                            <a:cxn ang="0">
                              <a:pos x="948" y="618"/>
                            </a:cxn>
                            <a:cxn ang="0">
                              <a:pos x="948" y="964"/>
                            </a:cxn>
                            <a:cxn ang="0">
                              <a:pos x="502" y="598"/>
                            </a:cxn>
                            <a:cxn ang="0">
                              <a:pos x="560" y="436"/>
                            </a:cxn>
                            <a:cxn ang="0">
                              <a:pos x="592" y="2"/>
                            </a:cxn>
                            <a:cxn ang="0">
                              <a:pos x="524" y="342"/>
                            </a:cxn>
                            <a:cxn ang="0">
                              <a:pos x="400" y="334"/>
                            </a:cxn>
                            <a:cxn ang="0">
                              <a:pos x="110" y="318"/>
                            </a:cxn>
                            <a:cxn ang="0">
                              <a:pos x="0" y="206"/>
                            </a:cxn>
                            <a:cxn ang="0">
                              <a:pos x="96" y="238"/>
                            </a:cxn>
                            <a:cxn ang="0">
                              <a:pos x="284" y="356"/>
                            </a:cxn>
                            <a:cxn ang="0">
                              <a:pos x="534" y="378"/>
                            </a:cxn>
                            <a:cxn ang="0">
                              <a:pos x="486" y="572"/>
                            </a:cxn>
                            <a:cxn ang="0">
                              <a:pos x="444" y="862"/>
                            </a:cxn>
                            <a:cxn ang="0">
                              <a:pos x="446" y="866"/>
                            </a:cxn>
                            <a:cxn ang="0">
                              <a:pos x="442" y="870"/>
                            </a:cxn>
                            <a:cxn ang="0">
                              <a:pos x="682" y="914"/>
                            </a:cxn>
                            <a:cxn ang="0">
                              <a:pos x="688" y="920"/>
                            </a:cxn>
                            <a:cxn ang="0">
                              <a:pos x="948" y="970"/>
                            </a:cxn>
                            <a:cxn ang="0">
                              <a:pos x="992" y="584"/>
                            </a:cxn>
                            <a:cxn ang="0">
                              <a:pos x="1584" y="624"/>
                            </a:cxn>
                            <a:cxn ang="0">
                              <a:pos x="1586" y="524"/>
                            </a:cxn>
                            <a:cxn ang="0">
                              <a:pos x="1584" y="520"/>
                            </a:cxn>
                          </a:cxnLst>
                          <a:rect l="0" t="0" r="r" b="b"/>
                          <a:pathLst>
                            <a:path w="1590" h="974">
                              <a:moveTo>
                                <a:pt x="1586" y="520"/>
                              </a:moveTo>
                              <a:lnTo>
                                <a:pt x="1590" y="166"/>
                              </a:lnTo>
                              <a:lnTo>
                                <a:pt x="1584" y="164"/>
                              </a:lnTo>
                              <a:lnTo>
                                <a:pt x="1580" y="616"/>
                              </a:lnTo>
                              <a:lnTo>
                                <a:pt x="986" y="578"/>
                              </a:lnTo>
                              <a:lnTo>
                                <a:pt x="978" y="650"/>
                              </a:lnTo>
                              <a:lnTo>
                                <a:pt x="952" y="614"/>
                              </a:lnTo>
                              <a:lnTo>
                                <a:pt x="908" y="626"/>
                              </a:lnTo>
                              <a:lnTo>
                                <a:pt x="824" y="638"/>
                              </a:lnTo>
                              <a:lnTo>
                                <a:pt x="754" y="534"/>
                              </a:lnTo>
                              <a:lnTo>
                                <a:pt x="762" y="464"/>
                              </a:lnTo>
                              <a:lnTo>
                                <a:pt x="714" y="476"/>
                              </a:lnTo>
                              <a:lnTo>
                                <a:pt x="744" y="346"/>
                              </a:lnTo>
                              <a:lnTo>
                                <a:pt x="710" y="326"/>
                              </a:lnTo>
                              <a:lnTo>
                                <a:pt x="644" y="168"/>
                              </a:lnTo>
                              <a:lnTo>
                                <a:pt x="668" y="24"/>
                              </a:lnTo>
                              <a:lnTo>
                                <a:pt x="662" y="22"/>
                              </a:lnTo>
                              <a:lnTo>
                                <a:pt x="636" y="166"/>
                              </a:lnTo>
                              <a:lnTo>
                                <a:pt x="708" y="332"/>
                              </a:lnTo>
                              <a:lnTo>
                                <a:pt x="736" y="346"/>
                              </a:lnTo>
                              <a:lnTo>
                                <a:pt x="706" y="484"/>
                              </a:lnTo>
                              <a:lnTo>
                                <a:pt x="756" y="472"/>
                              </a:lnTo>
                              <a:lnTo>
                                <a:pt x="746" y="534"/>
                              </a:lnTo>
                              <a:lnTo>
                                <a:pt x="818" y="642"/>
                              </a:lnTo>
                              <a:lnTo>
                                <a:pt x="910" y="632"/>
                              </a:lnTo>
                              <a:lnTo>
                                <a:pt x="948" y="618"/>
                              </a:lnTo>
                              <a:lnTo>
                                <a:pt x="976" y="656"/>
                              </a:lnTo>
                              <a:lnTo>
                                <a:pt x="948" y="964"/>
                              </a:lnTo>
                              <a:lnTo>
                                <a:pt x="452" y="864"/>
                              </a:lnTo>
                              <a:lnTo>
                                <a:pt x="502" y="598"/>
                              </a:lnTo>
                              <a:lnTo>
                                <a:pt x="492" y="572"/>
                              </a:lnTo>
                              <a:lnTo>
                                <a:pt x="560" y="436"/>
                              </a:lnTo>
                              <a:lnTo>
                                <a:pt x="530" y="342"/>
                              </a:lnTo>
                              <a:lnTo>
                                <a:pt x="592" y="2"/>
                              </a:lnTo>
                              <a:lnTo>
                                <a:pt x="584" y="0"/>
                              </a:lnTo>
                              <a:lnTo>
                                <a:pt x="524" y="342"/>
                              </a:lnTo>
                              <a:lnTo>
                                <a:pt x="532" y="368"/>
                              </a:lnTo>
                              <a:lnTo>
                                <a:pt x="400" y="334"/>
                              </a:lnTo>
                              <a:lnTo>
                                <a:pt x="284" y="350"/>
                              </a:lnTo>
                              <a:lnTo>
                                <a:pt x="110" y="318"/>
                              </a:lnTo>
                              <a:lnTo>
                                <a:pt x="100" y="234"/>
                              </a:lnTo>
                              <a:lnTo>
                                <a:pt x="0" y="206"/>
                              </a:lnTo>
                              <a:lnTo>
                                <a:pt x="0" y="212"/>
                              </a:lnTo>
                              <a:lnTo>
                                <a:pt x="96" y="238"/>
                              </a:lnTo>
                              <a:lnTo>
                                <a:pt x="104" y="324"/>
                              </a:lnTo>
                              <a:lnTo>
                                <a:pt x="284" y="356"/>
                              </a:lnTo>
                              <a:lnTo>
                                <a:pt x="400" y="340"/>
                              </a:lnTo>
                              <a:lnTo>
                                <a:pt x="534" y="378"/>
                              </a:lnTo>
                              <a:lnTo>
                                <a:pt x="554" y="436"/>
                              </a:lnTo>
                              <a:lnTo>
                                <a:pt x="486" y="572"/>
                              </a:lnTo>
                              <a:lnTo>
                                <a:pt x="494" y="598"/>
                              </a:lnTo>
                              <a:lnTo>
                                <a:pt x="444" y="862"/>
                              </a:lnTo>
                              <a:lnTo>
                                <a:pt x="446" y="862"/>
                              </a:lnTo>
                              <a:lnTo>
                                <a:pt x="446" y="866"/>
                              </a:lnTo>
                              <a:lnTo>
                                <a:pt x="442" y="866"/>
                              </a:lnTo>
                              <a:lnTo>
                                <a:pt x="442" y="870"/>
                              </a:lnTo>
                              <a:lnTo>
                                <a:pt x="680" y="918"/>
                              </a:lnTo>
                              <a:lnTo>
                                <a:pt x="682" y="914"/>
                              </a:lnTo>
                              <a:lnTo>
                                <a:pt x="688" y="914"/>
                              </a:lnTo>
                              <a:lnTo>
                                <a:pt x="688" y="920"/>
                              </a:lnTo>
                              <a:lnTo>
                                <a:pt x="948" y="974"/>
                              </a:lnTo>
                              <a:lnTo>
                                <a:pt x="948" y="970"/>
                              </a:lnTo>
                              <a:lnTo>
                                <a:pt x="954" y="972"/>
                              </a:lnTo>
                              <a:lnTo>
                                <a:pt x="992" y="584"/>
                              </a:lnTo>
                              <a:lnTo>
                                <a:pt x="1584" y="624"/>
                              </a:lnTo>
                              <a:lnTo>
                                <a:pt x="1584" y="624"/>
                              </a:lnTo>
                              <a:lnTo>
                                <a:pt x="1586" y="624"/>
                              </a:lnTo>
                              <a:lnTo>
                                <a:pt x="1586" y="524"/>
                              </a:lnTo>
                              <a:lnTo>
                                <a:pt x="1584" y="524"/>
                              </a:lnTo>
                              <a:lnTo>
                                <a:pt x="1584" y="520"/>
                              </a:lnTo>
                              <a:lnTo>
                                <a:pt x="1586" y="52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53" name="Rectangle 28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66" y="1433"/>
                          <a:ext cx="1" cy="1"/>
                        </a:xfrm>
                        <a:prstGeom prst="rect">
                          <a:avLst/>
                        </a:pr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54" name="Freeform 289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370" y="2791"/>
                          <a:ext cx="2" cy="1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" y="0"/>
                            </a:cxn>
                            <a:cxn ang="0">
                              <a:pos x="2" y="0"/>
                            </a:cxn>
                            <a:cxn ang="0">
                              <a:pos x="0" y="0"/>
                            </a:cxn>
                            <a:cxn ang="0">
                              <a:pos x="2" y="0"/>
                            </a:cxn>
                          </a:cxnLst>
                          <a:rect l="0" t="0" r="r" b="b"/>
                          <a:pathLst>
                            <a:path w="2">
                              <a:moveTo>
                                <a:pt x="2" y="0"/>
                              </a:moveTo>
                              <a:lnTo>
                                <a:pt x="2" y="0"/>
                              </a:lnTo>
                              <a:lnTo>
                                <a:pt x="0" y="0"/>
                              </a:lnTo>
                              <a:lnTo>
                                <a:pt x="2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55" name="Freeform 289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496" y="1629"/>
                          <a:ext cx="80" cy="59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72" y="0"/>
                            </a:cxn>
                            <a:cxn ang="0">
                              <a:pos x="0" y="590"/>
                            </a:cxn>
                            <a:cxn ang="0">
                              <a:pos x="4" y="590"/>
                            </a:cxn>
                            <a:cxn ang="0">
                              <a:pos x="80" y="2"/>
                            </a:cxn>
                            <a:cxn ang="0">
                              <a:pos x="72" y="0"/>
                            </a:cxn>
                          </a:cxnLst>
                          <a:rect l="0" t="0" r="r" b="b"/>
                          <a:pathLst>
                            <a:path w="80" h="590">
                              <a:moveTo>
                                <a:pt x="72" y="0"/>
                              </a:moveTo>
                              <a:lnTo>
                                <a:pt x="0" y="590"/>
                              </a:lnTo>
                              <a:lnTo>
                                <a:pt x="4" y="590"/>
                              </a:lnTo>
                              <a:lnTo>
                                <a:pt x="80" y="2"/>
                              </a:lnTo>
                              <a:lnTo>
                                <a:pt x="72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56" name="Freeform 289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766" y="1433"/>
                          <a:ext cx="734" cy="135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18" y="1262"/>
                            </a:cxn>
                            <a:cxn ang="0">
                              <a:pos x="668" y="1154"/>
                            </a:cxn>
                            <a:cxn ang="0">
                              <a:pos x="680" y="1140"/>
                            </a:cxn>
                            <a:cxn ang="0">
                              <a:pos x="648" y="1044"/>
                            </a:cxn>
                            <a:cxn ang="0">
                              <a:pos x="678" y="896"/>
                            </a:cxn>
                            <a:cxn ang="0">
                              <a:pos x="718" y="910"/>
                            </a:cxn>
                            <a:cxn ang="0">
                              <a:pos x="734" y="790"/>
                            </a:cxn>
                            <a:cxn ang="0">
                              <a:pos x="730" y="788"/>
                            </a:cxn>
                            <a:cxn ang="0">
                              <a:pos x="730" y="786"/>
                            </a:cxn>
                            <a:cxn ang="0">
                              <a:pos x="716" y="904"/>
                            </a:cxn>
                            <a:cxn ang="0">
                              <a:pos x="676" y="892"/>
                            </a:cxn>
                            <a:cxn ang="0">
                              <a:pos x="646" y="1040"/>
                            </a:cxn>
                            <a:cxn ang="0">
                              <a:pos x="262" y="482"/>
                            </a:cxn>
                            <a:cxn ang="0">
                              <a:pos x="272" y="454"/>
                            </a:cxn>
                            <a:cxn ang="0">
                              <a:pos x="262" y="426"/>
                            </a:cxn>
                            <a:cxn ang="0">
                              <a:pos x="338" y="98"/>
                            </a:cxn>
                            <a:cxn ang="0">
                              <a:pos x="564" y="144"/>
                            </a:cxn>
                            <a:cxn ang="0">
                              <a:pos x="566" y="140"/>
                            </a:cxn>
                            <a:cxn ang="0">
                              <a:pos x="338" y="92"/>
                            </a:cxn>
                            <a:cxn ang="0">
                              <a:pos x="0" y="0"/>
                            </a:cxn>
                            <a:cxn ang="0">
                              <a:pos x="0" y="0"/>
                            </a:cxn>
                            <a:cxn ang="0">
                              <a:pos x="2" y="8"/>
                            </a:cxn>
                            <a:cxn ang="0">
                              <a:pos x="334" y="98"/>
                            </a:cxn>
                            <a:cxn ang="0">
                              <a:pos x="256" y="426"/>
                            </a:cxn>
                            <a:cxn ang="0">
                              <a:pos x="266" y="454"/>
                            </a:cxn>
                            <a:cxn ang="0">
                              <a:pos x="256" y="482"/>
                            </a:cxn>
                            <a:cxn ang="0">
                              <a:pos x="644" y="1044"/>
                            </a:cxn>
                            <a:cxn ang="0">
                              <a:pos x="674" y="1140"/>
                            </a:cxn>
                            <a:cxn ang="0">
                              <a:pos x="664" y="1150"/>
                            </a:cxn>
                            <a:cxn ang="0">
                              <a:pos x="614" y="1260"/>
                            </a:cxn>
                            <a:cxn ang="0">
                              <a:pos x="626" y="1314"/>
                            </a:cxn>
                            <a:cxn ang="0">
                              <a:pos x="600" y="1354"/>
                            </a:cxn>
                            <a:cxn ang="0">
                              <a:pos x="604" y="1358"/>
                            </a:cxn>
                            <a:cxn ang="0">
                              <a:pos x="606" y="1358"/>
                            </a:cxn>
                            <a:cxn ang="0">
                              <a:pos x="630" y="1316"/>
                            </a:cxn>
                            <a:cxn ang="0">
                              <a:pos x="618" y="1262"/>
                            </a:cxn>
                          </a:cxnLst>
                          <a:rect l="0" t="0" r="r" b="b"/>
                          <a:pathLst>
                            <a:path w="734" h="1358">
                              <a:moveTo>
                                <a:pt x="618" y="1262"/>
                              </a:moveTo>
                              <a:lnTo>
                                <a:pt x="668" y="1154"/>
                              </a:lnTo>
                              <a:lnTo>
                                <a:pt x="680" y="1140"/>
                              </a:lnTo>
                              <a:lnTo>
                                <a:pt x="648" y="1044"/>
                              </a:lnTo>
                              <a:lnTo>
                                <a:pt x="678" y="896"/>
                              </a:lnTo>
                              <a:lnTo>
                                <a:pt x="718" y="910"/>
                              </a:lnTo>
                              <a:lnTo>
                                <a:pt x="734" y="790"/>
                              </a:lnTo>
                              <a:lnTo>
                                <a:pt x="730" y="788"/>
                              </a:lnTo>
                              <a:lnTo>
                                <a:pt x="730" y="786"/>
                              </a:lnTo>
                              <a:lnTo>
                                <a:pt x="716" y="904"/>
                              </a:lnTo>
                              <a:lnTo>
                                <a:pt x="676" y="892"/>
                              </a:lnTo>
                              <a:lnTo>
                                <a:pt x="646" y="1040"/>
                              </a:lnTo>
                              <a:lnTo>
                                <a:pt x="262" y="482"/>
                              </a:lnTo>
                              <a:lnTo>
                                <a:pt x="272" y="454"/>
                              </a:lnTo>
                              <a:lnTo>
                                <a:pt x="262" y="426"/>
                              </a:lnTo>
                              <a:lnTo>
                                <a:pt x="338" y="98"/>
                              </a:lnTo>
                              <a:lnTo>
                                <a:pt x="564" y="144"/>
                              </a:lnTo>
                              <a:lnTo>
                                <a:pt x="566" y="140"/>
                              </a:lnTo>
                              <a:lnTo>
                                <a:pt x="338" y="92"/>
                              </a:ln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lnTo>
                                <a:pt x="2" y="8"/>
                              </a:lnTo>
                              <a:lnTo>
                                <a:pt x="334" y="98"/>
                              </a:lnTo>
                              <a:lnTo>
                                <a:pt x="256" y="426"/>
                              </a:lnTo>
                              <a:lnTo>
                                <a:pt x="266" y="454"/>
                              </a:lnTo>
                              <a:lnTo>
                                <a:pt x="256" y="482"/>
                              </a:lnTo>
                              <a:lnTo>
                                <a:pt x="644" y="1044"/>
                              </a:lnTo>
                              <a:lnTo>
                                <a:pt x="674" y="1140"/>
                              </a:lnTo>
                              <a:lnTo>
                                <a:pt x="664" y="1150"/>
                              </a:lnTo>
                              <a:lnTo>
                                <a:pt x="614" y="1260"/>
                              </a:lnTo>
                              <a:lnTo>
                                <a:pt x="626" y="1314"/>
                              </a:lnTo>
                              <a:lnTo>
                                <a:pt x="600" y="1354"/>
                              </a:lnTo>
                              <a:lnTo>
                                <a:pt x="604" y="1358"/>
                              </a:lnTo>
                              <a:lnTo>
                                <a:pt x="606" y="1358"/>
                              </a:lnTo>
                              <a:lnTo>
                                <a:pt x="630" y="1316"/>
                              </a:lnTo>
                              <a:lnTo>
                                <a:pt x="618" y="126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57" name="Freeform 289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330" y="1573"/>
                          <a:ext cx="4" cy="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" y="0"/>
                            </a:cxn>
                            <a:cxn ang="0">
                              <a:pos x="2" y="0"/>
                            </a:cxn>
                            <a:cxn ang="0">
                              <a:pos x="0" y="4"/>
                            </a:cxn>
                            <a:cxn ang="0">
                              <a:pos x="4" y="4"/>
                            </a:cxn>
                            <a:cxn ang="0">
                              <a:pos x="4" y="0"/>
                            </a:cxn>
                          </a:cxnLst>
                          <a:rect l="0" t="0" r="r" b="b"/>
                          <a:pathLst>
                            <a:path w="4" h="4">
                              <a:moveTo>
                                <a:pt x="4" y="0"/>
                              </a:moveTo>
                              <a:lnTo>
                                <a:pt x="2" y="0"/>
                              </a:lnTo>
                              <a:lnTo>
                                <a:pt x="0" y="4"/>
                              </a:lnTo>
                              <a:lnTo>
                                <a:pt x="4" y="4"/>
                              </a:lnTo>
                              <a:lnTo>
                                <a:pt x="4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58" name="Freeform 289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568" y="1625"/>
                          <a:ext cx="8" cy="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8" y="0"/>
                            </a:cxn>
                            <a:cxn ang="0">
                              <a:pos x="2" y="0"/>
                            </a:cxn>
                            <a:cxn ang="0">
                              <a:pos x="0" y="4"/>
                            </a:cxn>
                            <a:cxn ang="0">
                              <a:pos x="8" y="6"/>
                            </a:cxn>
                            <a:cxn ang="0">
                              <a:pos x="8" y="0"/>
                            </a:cxn>
                          </a:cxnLst>
                          <a:rect l="0" t="0" r="r" b="b"/>
                          <a:pathLst>
                            <a:path w="8" h="6">
                              <a:moveTo>
                                <a:pt x="8" y="0"/>
                              </a:moveTo>
                              <a:lnTo>
                                <a:pt x="2" y="0"/>
                              </a:lnTo>
                              <a:lnTo>
                                <a:pt x="0" y="4"/>
                              </a:lnTo>
                              <a:lnTo>
                                <a:pt x="8" y="6"/>
                              </a:lnTo>
                              <a:lnTo>
                                <a:pt x="8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59" name="Freeform 289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476" y="3155"/>
                          <a:ext cx="4" cy="1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" y="0"/>
                            </a:cxn>
                            <a:cxn ang="0">
                              <a:pos x="4" y="0"/>
                            </a:cxn>
                            <a:cxn ang="0">
                              <a:pos x="0" y="0"/>
                            </a:cxn>
                            <a:cxn ang="0">
                              <a:pos x="4" y="0"/>
                            </a:cxn>
                          </a:cxnLst>
                          <a:rect l="0" t="0" r="r" b="b"/>
                          <a:pathLst>
                            <a:path w="4">
                              <a:moveTo>
                                <a:pt x="4" y="0"/>
                              </a:moveTo>
                              <a:lnTo>
                                <a:pt x="4" y="0"/>
                              </a:lnTo>
                              <a:lnTo>
                                <a:pt x="0" y="0"/>
                              </a:lnTo>
                              <a:lnTo>
                                <a:pt x="4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60" name="Freeform 289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174" y="2981"/>
                          <a:ext cx="2" cy="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" y="4"/>
                            </a:cxn>
                            <a:cxn ang="0">
                              <a:pos x="2" y="2"/>
                            </a:cxn>
                            <a:cxn ang="0">
                              <a:pos x="0" y="0"/>
                            </a:cxn>
                            <a:cxn ang="0">
                              <a:pos x="2" y="4"/>
                            </a:cxn>
                          </a:cxnLst>
                          <a:rect l="0" t="0" r="r" b="b"/>
                          <a:pathLst>
                            <a:path w="2" h="4">
                              <a:moveTo>
                                <a:pt x="2" y="4"/>
                              </a:moveTo>
                              <a:lnTo>
                                <a:pt x="2" y="2"/>
                              </a:lnTo>
                              <a:lnTo>
                                <a:pt x="0" y="0"/>
                              </a:lnTo>
                              <a:lnTo>
                                <a:pt x="2" y="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61" name="Freeform 289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910" y="3007"/>
                          <a:ext cx="8" cy="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8" y="2"/>
                            </a:cxn>
                            <a:cxn ang="0">
                              <a:pos x="8" y="0"/>
                            </a:cxn>
                            <a:cxn ang="0">
                              <a:pos x="0" y="0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8" h="2">
                              <a:moveTo>
                                <a:pt x="0" y="0"/>
                              </a:moveTo>
                              <a:lnTo>
                                <a:pt x="8" y="2"/>
                              </a:lnTo>
                              <a:lnTo>
                                <a:pt x="8" y="0"/>
                              </a:ln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62" name="Freeform 289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410" y="2759"/>
                          <a:ext cx="92" cy="39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92" y="254"/>
                            </a:cxn>
                            <a:cxn ang="0">
                              <a:pos x="24" y="134"/>
                            </a:cxn>
                            <a:cxn ang="0">
                              <a:pos x="8" y="0"/>
                            </a:cxn>
                            <a:cxn ang="0">
                              <a:pos x="0" y="0"/>
                            </a:cxn>
                            <a:cxn ang="0">
                              <a:pos x="18" y="136"/>
                            </a:cxn>
                            <a:cxn ang="0">
                              <a:pos x="88" y="254"/>
                            </a:cxn>
                            <a:cxn ang="0">
                              <a:pos x="78" y="350"/>
                            </a:cxn>
                            <a:cxn ang="0">
                              <a:pos x="64" y="394"/>
                            </a:cxn>
                            <a:cxn ang="0">
                              <a:pos x="66" y="396"/>
                            </a:cxn>
                            <a:cxn ang="0">
                              <a:pos x="70" y="396"/>
                            </a:cxn>
                            <a:cxn ang="0">
                              <a:pos x="84" y="352"/>
                            </a:cxn>
                            <a:cxn ang="0">
                              <a:pos x="92" y="254"/>
                            </a:cxn>
                          </a:cxnLst>
                          <a:rect l="0" t="0" r="r" b="b"/>
                          <a:pathLst>
                            <a:path w="92" h="396">
                              <a:moveTo>
                                <a:pt x="92" y="254"/>
                              </a:moveTo>
                              <a:lnTo>
                                <a:pt x="24" y="134"/>
                              </a:lnTo>
                              <a:lnTo>
                                <a:pt x="8" y="0"/>
                              </a:lnTo>
                              <a:lnTo>
                                <a:pt x="0" y="0"/>
                              </a:lnTo>
                              <a:lnTo>
                                <a:pt x="18" y="136"/>
                              </a:lnTo>
                              <a:lnTo>
                                <a:pt x="88" y="254"/>
                              </a:lnTo>
                              <a:lnTo>
                                <a:pt x="78" y="350"/>
                              </a:lnTo>
                              <a:lnTo>
                                <a:pt x="64" y="394"/>
                              </a:lnTo>
                              <a:lnTo>
                                <a:pt x="66" y="396"/>
                              </a:lnTo>
                              <a:lnTo>
                                <a:pt x="70" y="396"/>
                              </a:lnTo>
                              <a:lnTo>
                                <a:pt x="84" y="352"/>
                              </a:lnTo>
                              <a:lnTo>
                                <a:pt x="92" y="25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63" name="Rectangle 28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96" y="2219"/>
                          <a:ext cx="1" cy="1"/>
                        </a:xfrm>
                        <a:prstGeom prst="rect">
                          <a:avLst/>
                        </a:pr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64" name="Freeform 290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500" y="1335"/>
                          <a:ext cx="1918" cy="167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038" y="1058"/>
                            </a:cxn>
                            <a:cxn ang="0">
                              <a:pos x="1320" y="1284"/>
                            </a:cxn>
                            <a:cxn ang="0">
                              <a:pos x="1796" y="1340"/>
                            </a:cxn>
                            <a:cxn ang="0">
                              <a:pos x="1910" y="1424"/>
                            </a:cxn>
                            <a:cxn ang="0">
                              <a:pos x="1918" y="1420"/>
                            </a:cxn>
                            <a:cxn ang="0">
                              <a:pos x="1874" y="1366"/>
                            </a:cxn>
                            <a:cxn ang="0">
                              <a:pos x="1864" y="1366"/>
                            </a:cxn>
                            <a:cxn ang="0">
                              <a:pos x="1798" y="1334"/>
                            </a:cxn>
                            <a:cxn ang="0">
                              <a:pos x="1326" y="1280"/>
                            </a:cxn>
                            <a:cxn ang="0">
                              <a:pos x="1058" y="1050"/>
                            </a:cxn>
                            <a:cxn ang="0">
                              <a:pos x="1830" y="954"/>
                            </a:cxn>
                            <a:cxn ang="0">
                              <a:pos x="1138" y="972"/>
                            </a:cxn>
                            <a:cxn ang="0">
                              <a:pos x="1134" y="974"/>
                            </a:cxn>
                            <a:cxn ang="0">
                              <a:pos x="1052" y="974"/>
                            </a:cxn>
                            <a:cxn ang="0">
                              <a:pos x="508" y="498"/>
                            </a:cxn>
                            <a:cxn ang="0">
                              <a:pos x="1128" y="616"/>
                            </a:cxn>
                            <a:cxn ang="0">
                              <a:pos x="1128" y="618"/>
                            </a:cxn>
                            <a:cxn ang="0">
                              <a:pos x="1734" y="610"/>
                            </a:cxn>
                            <a:cxn ang="0">
                              <a:pos x="1726" y="604"/>
                            </a:cxn>
                            <a:cxn ang="0">
                              <a:pos x="1710" y="542"/>
                            </a:cxn>
                            <a:cxn ang="0">
                              <a:pos x="1726" y="604"/>
                            </a:cxn>
                            <a:cxn ang="0">
                              <a:pos x="1126" y="518"/>
                            </a:cxn>
                            <a:cxn ang="0">
                              <a:pos x="972" y="252"/>
                            </a:cxn>
                            <a:cxn ang="0">
                              <a:pos x="972" y="248"/>
                            </a:cxn>
                            <a:cxn ang="0">
                              <a:pos x="976" y="0"/>
                            </a:cxn>
                            <a:cxn ang="0">
                              <a:pos x="974" y="0"/>
                            </a:cxn>
                            <a:cxn ang="0">
                              <a:pos x="966" y="510"/>
                            </a:cxn>
                            <a:cxn ang="0">
                              <a:pos x="316" y="468"/>
                            </a:cxn>
                            <a:cxn ang="0">
                              <a:pos x="342" y="348"/>
                            </a:cxn>
                            <a:cxn ang="0">
                              <a:pos x="336" y="350"/>
                            </a:cxn>
                            <a:cxn ang="0">
                              <a:pos x="500" y="498"/>
                            </a:cxn>
                            <a:cxn ang="0">
                              <a:pos x="0" y="884"/>
                            </a:cxn>
                            <a:cxn ang="0">
                              <a:pos x="452" y="968"/>
                            </a:cxn>
                            <a:cxn ang="0">
                              <a:pos x="418" y="1672"/>
                            </a:cxn>
                            <a:cxn ang="0">
                              <a:pos x="1050" y="982"/>
                            </a:cxn>
                            <a:cxn ang="0">
                              <a:pos x="1030" y="1050"/>
                            </a:cxn>
                            <a:cxn ang="0">
                              <a:pos x="672" y="1602"/>
                            </a:cxn>
                            <a:cxn ang="0">
                              <a:pos x="674" y="1646"/>
                            </a:cxn>
                            <a:cxn ang="0">
                              <a:pos x="676" y="1610"/>
                            </a:cxn>
                          </a:cxnLst>
                          <a:rect l="0" t="0" r="r" b="b"/>
                          <a:pathLst>
                            <a:path w="1918" h="1672">
                              <a:moveTo>
                                <a:pt x="1046" y="1620"/>
                              </a:moveTo>
                              <a:lnTo>
                                <a:pt x="1038" y="1058"/>
                              </a:lnTo>
                              <a:lnTo>
                                <a:pt x="1308" y="1048"/>
                              </a:lnTo>
                              <a:lnTo>
                                <a:pt x="1320" y="1284"/>
                              </a:lnTo>
                              <a:lnTo>
                                <a:pt x="1528" y="1352"/>
                              </a:lnTo>
                              <a:lnTo>
                                <a:pt x="1796" y="1340"/>
                              </a:lnTo>
                              <a:lnTo>
                                <a:pt x="1906" y="1386"/>
                              </a:lnTo>
                              <a:lnTo>
                                <a:pt x="1910" y="1424"/>
                              </a:lnTo>
                              <a:lnTo>
                                <a:pt x="1910" y="1420"/>
                              </a:lnTo>
                              <a:lnTo>
                                <a:pt x="1918" y="1420"/>
                              </a:lnTo>
                              <a:lnTo>
                                <a:pt x="1914" y="1382"/>
                              </a:lnTo>
                              <a:lnTo>
                                <a:pt x="1874" y="1366"/>
                              </a:lnTo>
                              <a:lnTo>
                                <a:pt x="1874" y="1370"/>
                              </a:lnTo>
                              <a:lnTo>
                                <a:pt x="1864" y="1366"/>
                              </a:lnTo>
                              <a:lnTo>
                                <a:pt x="1864" y="1362"/>
                              </a:lnTo>
                              <a:lnTo>
                                <a:pt x="1798" y="1334"/>
                              </a:lnTo>
                              <a:lnTo>
                                <a:pt x="1528" y="1348"/>
                              </a:lnTo>
                              <a:lnTo>
                                <a:pt x="1326" y="1280"/>
                              </a:lnTo>
                              <a:lnTo>
                                <a:pt x="1312" y="1042"/>
                              </a:lnTo>
                              <a:lnTo>
                                <a:pt x="1058" y="1050"/>
                              </a:lnTo>
                              <a:lnTo>
                                <a:pt x="1056" y="982"/>
                              </a:lnTo>
                              <a:lnTo>
                                <a:pt x="1830" y="954"/>
                              </a:lnTo>
                              <a:lnTo>
                                <a:pt x="1828" y="948"/>
                              </a:lnTo>
                              <a:lnTo>
                                <a:pt x="1138" y="972"/>
                              </a:lnTo>
                              <a:lnTo>
                                <a:pt x="1138" y="974"/>
                              </a:lnTo>
                              <a:lnTo>
                                <a:pt x="1134" y="974"/>
                              </a:lnTo>
                              <a:lnTo>
                                <a:pt x="1134" y="972"/>
                              </a:lnTo>
                              <a:lnTo>
                                <a:pt x="1052" y="974"/>
                              </a:lnTo>
                              <a:lnTo>
                                <a:pt x="458" y="964"/>
                              </a:lnTo>
                              <a:lnTo>
                                <a:pt x="508" y="498"/>
                              </a:lnTo>
                              <a:lnTo>
                                <a:pt x="1120" y="524"/>
                              </a:lnTo>
                              <a:lnTo>
                                <a:pt x="1128" y="616"/>
                              </a:lnTo>
                              <a:lnTo>
                                <a:pt x="1128" y="616"/>
                              </a:lnTo>
                              <a:lnTo>
                                <a:pt x="1128" y="618"/>
                              </a:lnTo>
                              <a:lnTo>
                                <a:pt x="1736" y="610"/>
                              </a:lnTo>
                              <a:lnTo>
                                <a:pt x="1734" y="610"/>
                              </a:lnTo>
                              <a:lnTo>
                                <a:pt x="1726" y="610"/>
                              </a:lnTo>
                              <a:lnTo>
                                <a:pt x="1726" y="604"/>
                              </a:lnTo>
                              <a:lnTo>
                                <a:pt x="1732" y="604"/>
                              </a:lnTo>
                              <a:lnTo>
                                <a:pt x="1710" y="542"/>
                              </a:lnTo>
                              <a:lnTo>
                                <a:pt x="1704" y="542"/>
                              </a:lnTo>
                              <a:lnTo>
                                <a:pt x="1726" y="604"/>
                              </a:lnTo>
                              <a:lnTo>
                                <a:pt x="1132" y="612"/>
                              </a:lnTo>
                              <a:lnTo>
                                <a:pt x="1126" y="518"/>
                              </a:lnTo>
                              <a:lnTo>
                                <a:pt x="968" y="514"/>
                              </a:lnTo>
                              <a:lnTo>
                                <a:pt x="972" y="252"/>
                              </a:lnTo>
                              <a:lnTo>
                                <a:pt x="972" y="252"/>
                              </a:lnTo>
                              <a:lnTo>
                                <a:pt x="972" y="248"/>
                              </a:lnTo>
                              <a:lnTo>
                                <a:pt x="972" y="248"/>
                              </a:lnTo>
                              <a:lnTo>
                                <a:pt x="976" y="0"/>
                              </a:lnTo>
                              <a:lnTo>
                                <a:pt x="974" y="0"/>
                              </a:lnTo>
                              <a:lnTo>
                                <a:pt x="974" y="0"/>
                              </a:lnTo>
                              <a:lnTo>
                                <a:pt x="972" y="0"/>
                              </a:lnTo>
                              <a:lnTo>
                                <a:pt x="966" y="510"/>
                              </a:lnTo>
                              <a:lnTo>
                                <a:pt x="508" y="496"/>
                              </a:lnTo>
                              <a:lnTo>
                                <a:pt x="316" y="468"/>
                              </a:lnTo>
                              <a:lnTo>
                                <a:pt x="344" y="348"/>
                              </a:lnTo>
                              <a:lnTo>
                                <a:pt x="342" y="348"/>
                              </a:lnTo>
                              <a:lnTo>
                                <a:pt x="342" y="352"/>
                              </a:lnTo>
                              <a:lnTo>
                                <a:pt x="336" y="350"/>
                              </a:lnTo>
                              <a:lnTo>
                                <a:pt x="312" y="472"/>
                              </a:lnTo>
                              <a:lnTo>
                                <a:pt x="500" y="498"/>
                              </a:lnTo>
                              <a:lnTo>
                                <a:pt x="452" y="964"/>
                              </a:lnTo>
                              <a:lnTo>
                                <a:pt x="0" y="884"/>
                              </a:lnTo>
                              <a:lnTo>
                                <a:pt x="0" y="888"/>
                              </a:lnTo>
                              <a:lnTo>
                                <a:pt x="452" y="968"/>
                              </a:lnTo>
                              <a:lnTo>
                                <a:pt x="410" y="1672"/>
                              </a:lnTo>
                              <a:lnTo>
                                <a:pt x="418" y="1672"/>
                              </a:lnTo>
                              <a:lnTo>
                                <a:pt x="458" y="968"/>
                              </a:lnTo>
                              <a:lnTo>
                                <a:pt x="1050" y="982"/>
                              </a:lnTo>
                              <a:lnTo>
                                <a:pt x="1050" y="1050"/>
                              </a:lnTo>
                              <a:lnTo>
                                <a:pt x="1030" y="1050"/>
                              </a:lnTo>
                              <a:lnTo>
                                <a:pt x="1038" y="1610"/>
                              </a:lnTo>
                              <a:lnTo>
                                <a:pt x="672" y="1602"/>
                              </a:lnTo>
                              <a:lnTo>
                                <a:pt x="670" y="1642"/>
                              </a:lnTo>
                              <a:lnTo>
                                <a:pt x="674" y="1646"/>
                              </a:lnTo>
                              <a:lnTo>
                                <a:pt x="676" y="1648"/>
                              </a:lnTo>
                              <a:lnTo>
                                <a:pt x="676" y="1610"/>
                              </a:lnTo>
                              <a:lnTo>
                                <a:pt x="1046" y="162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65" name="Freeform 290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104" y="1481"/>
                          <a:ext cx="106" cy="39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2" y="136"/>
                            </a:cxn>
                            <a:cxn ang="0">
                              <a:pos x="8" y="0"/>
                            </a:cxn>
                            <a:cxn ang="0">
                              <a:pos x="0" y="2"/>
                            </a:cxn>
                            <a:cxn ang="0">
                              <a:pos x="4" y="140"/>
                            </a:cxn>
                            <a:cxn ang="0">
                              <a:pos x="98" y="394"/>
                            </a:cxn>
                            <a:cxn ang="0">
                              <a:pos x="106" y="394"/>
                            </a:cxn>
                            <a:cxn ang="0">
                              <a:pos x="12" y="136"/>
                            </a:cxn>
                          </a:cxnLst>
                          <a:rect l="0" t="0" r="r" b="b"/>
                          <a:pathLst>
                            <a:path w="106" h="394">
                              <a:moveTo>
                                <a:pt x="12" y="136"/>
                              </a:moveTo>
                              <a:lnTo>
                                <a:pt x="8" y="0"/>
                              </a:lnTo>
                              <a:lnTo>
                                <a:pt x="0" y="2"/>
                              </a:lnTo>
                              <a:lnTo>
                                <a:pt x="4" y="140"/>
                              </a:lnTo>
                              <a:lnTo>
                                <a:pt x="98" y="394"/>
                              </a:lnTo>
                              <a:lnTo>
                                <a:pt x="106" y="394"/>
                              </a:lnTo>
                              <a:lnTo>
                                <a:pt x="12" y="13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66" name="Freeform 290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014" y="847"/>
                          <a:ext cx="98" cy="63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98" y="626"/>
                            </a:cxn>
                            <a:cxn ang="0">
                              <a:pos x="92" y="448"/>
                            </a:cxn>
                            <a:cxn ang="0">
                              <a:pos x="62" y="410"/>
                            </a:cxn>
                            <a:cxn ang="0">
                              <a:pos x="80" y="378"/>
                            </a:cxn>
                            <a:cxn ang="0">
                              <a:pos x="6" y="2"/>
                            </a:cxn>
                            <a:cxn ang="0">
                              <a:pos x="0" y="0"/>
                            </a:cxn>
                            <a:cxn ang="0">
                              <a:pos x="74" y="378"/>
                            </a:cxn>
                            <a:cxn ang="0">
                              <a:pos x="54" y="410"/>
                            </a:cxn>
                            <a:cxn ang="0">
                              <a:pos x="84" y="448"/>
                            </a:cxn>
                            <a:cxn ang="0">
                              <a:pos x="90" y="634"/>
                            </a:cxn>
                            <a:cxn ang="0">
                              <a:pos x="90" y="626"/>
                            </a:cxn>
                            <a:cxn ang="0">
                              <a:pos x="98" y="626"/>
                            </a:cxn>
                          </a:cxnLst>
                          <a:rect l="0" t="0" r="r" b="b"/>
                          <a:pathLst>
                            <a:path w="98" h="634">
                              <a:moveTo>
                                <a:pt x="98" y="626"/>
                              </a:moveTo>
                              <a:lnTo>
                                <a:pt x="92" y="448"/>
                              </a:lnTo>
                              <a:lnTo>
                                <a:pt x="62" y="410"/>
                              </a:lnTo>
                              <a:lnTo>
                                <a:pt x="80" y="378"/>
                              </a:lnTo>
                              <a:lnTo>
                                <a:pt x="6" y="2"/>
                              </a:lnTo>
                              <a:lnTo>
                                <a:pt x="0" y="0"/>
                              </a:lnTo>
                              <a:lnTo>
                                <a:pt x="74" y="378"/>
                              </a:lnTo>
                              <a:lnTo>
                                <a:pt x="54" y="410"/>
                              </a:lnTo>
                              <a:lnTo>
                                <a:pt x="84" y="448"/>
                              </a:lnTo>
                              <a:lnTo>
                                <a:pt x="90" y="634"/>
                              </a:lnTo>
                              <a:lnTo>
                                <a:pt x="90" y="626"/>
                              </a:lnTo>
                              <a:lnTo>
                                <a:pt x="98" y="62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67" name="Rectangle 29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28" y="1951"/>
                          <a:ext cx="1" cy="2"/>
                        </a:xfrm>
                        <a:prstGeom prst="rect">
                          <a:avLst/>
                        </a:pr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68" name="Rectangle 29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34" y="2307"/>
                          <a:ext cx="4" cy="2"/>
                        </a:xfrm>
                        <a:prstGeom prst="rect">
                          <a:avLst/>
                        </a:pr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69" name="Freeform 290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202" y="1875"/>
                          <a:ext cx="8" cy="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2" y="2"/>
                            </a:cxn>
                            <a:cxn ang="0">
                              <a:pos x="8" y="2"/>
                            </a:cxn>
                            <a:cxn ang="0">
                              <a:pos x="8" y="0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8" h="2">
                              <a:moveTo>
                                <a:pt x="0" y="0"/>
                              </a:moveTo>
                              <a:lnTo>
                                <a:pt x="2" y="2"/>
                              </a:lnTo>
                              <a:lnTo>
                                <a:pt x="8" y="2"/>
                              </a:lnTo>
                              <a:lnTo>
                                <a:pt x="8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70" name="Freeform 290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836" y="1681"/>
                          <a:ext cx="6" cy="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4"/>
                            </a:cxn>
                            <a:cxn ang="0">
                              <a:pos x="6" y="6"/>
                            </a:cxn>
                            <a:cxn ang="0">
                              <a:pos x="6" y="2"/>
                            </a:cxn>
                            <a:cxn ang="0">
                              <a:pos x="0" y="0"/>
                            </a:cxn>
                            <a:cxn ang="0">
                              <a:pos x="0" y="4"/>
                            </a:cxn>
                          </a:cxnLst>
                          <a:rect l="0" t="0" r="r" b="b"/>
                          <a:pathLst>
                            <a:path w="6" h="6">
                              <a:moveTo>
                                <a:pt x="0" y="4"/>
                              </a:moveTo>
                              <a:lnTo>
                                <a:pt x="6" y="6"/>
                              </a:lnTo>
                              <a:lnTo>
                                <a:pt x="6" y="2"/>
                              </a:lnTo>
                              <a:lnTo>
                                <a:pt x="0" y="0"/>
                              </a:lnTo>
                              <a:lnTo>
                                <a:pt x="0" y="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71" name="Rectangle 29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72" y="1335"/>
                          <a:ext cx="2" cy="1"/>
                        </a:xfrm>
                        <a:prstGeom prst="rect">
                          <a:avLst/>
                        </a:pr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72" name="Freeform 290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496" y="2219"/>
                          <a:ext cx="4" cy="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0" y="2"/>
                            </a:cxn>
                            <a:cxn ang="0">
                              <a:pos x="4" y="4"/>
                            </a:cxn>
                            <a:cxn ang="0">
                              <a:pos x="4" y="0"/>
                            </a:cxn>
                            <a:cxn ang="0">
                              <a:pos x="0" y="0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4" h="4">
                              <a:moveTo>
                                <a:pt x="0" y="0"/>
                              </a:moveTo>
                              <a:lnTo>
                                <a:pt x="0" y="2"/>
                              </a:lnTo>
                              <a:lnTo>
                                <a:pt x="4" y="4"/>
                              </a:lnTo>
                              <a:lnTo>
                                <a:pt x="4" y="0"/>
                              </a:ln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73" name="Freeform 290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72" y="1581"/>
                          <a:ext cx="644" cy="6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44" y="62"/>
                            </a:cxn>
                            <a:cxn ang="0">
                              <a:pos x="642" y="54"/>
                            </a:cxn>
                            <a:cxn ang="0">
                              <a:pos x="474" y="0"/>
                            </a:cxn>
                            <a:cxn ang="0">
                              <a:pos x="0" y="2"/>
                            </a:cxn>
                            <a:cxn ang="0">
                              <a:pos x="0" y="6"/>
                            </a:cxn>
                            <a:cxn ang="0">
                              <a:pos x="474" y="4"/>
                            </a:cxn>
                            <a:cxn ang="0">
                              <a:pos x="644" y="62"/>
                            </a:cxn>
                          </a:cxnLst>
                          <a:rect l="0" t="0" r="r" b="b"/>
                          <a:pathLst>
                            <a:path w="644" h="62">
                              <a:moveTo>
                                <a:pt x="644" y="62"/>
                              </a:moveTo>
                              <a:lnTo>
                                <a:pt x="642" y="54"/>
                              </a:lnTo>
                              <a:lnTo>
                                <a:pt x="474" y="0"/>
                              </a:lnTo>
                              <a:lnTo>
                                <a:pt x="0" y="2"/>
                              </a:lnTo>
                              <a:lnTo>
                                <a:pt x="0" y="6"/>
                              </a:lnTo>
                              <a:lnTo>
                                <a:pt x="474" y="4"/>
                              </a:lnTo>
                              <a:lnTo>
                                <a:pt x="644" y="6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74" name="Rectangle 29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72" y="1583"/>
                          <a:ext cx="1" cy="4"/>
                        </a:xfrm>
                        <a:prstGeom prst="rect">
                          <a:avLst/>
                        </a:pr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75" name="Freeform 291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896" y="1623"/>
                          <a:ext cx="4" cy="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" y="4"/>
                            </a:cxn>
                            <a:cxn ang="0">
                              <a:pos x="4" y="4"/>
                            </a:cxn>
                            <a:cxn ang="0">
                              <a:pos x="0" y="0"/>
                            </a:cxn>
                            <a:cxn ang="0">
                              <a:pos x="0" y="4"/>
                            </a:cxn>
                            <a:cxn ang="0">
                              <a:pos x="2" y="6"/>
                            </a:cxn>
                            <a:cxn ang="0">
                              <a:pos x="4" y="4"/>
                            </a:cxn>
                          </a:cxnLst>
                          <a:rect l="0" t="0" r="r" b="b"/>
                          <a:pathLst>
                            <a:path w="4" h="6">
                              <a:moveTo>
                                <a:pt x="4" y="4"/>
                              </a:moveTo>
                              <a:lnTo>
                                <a:pt x="4" y="4"/>
                              </a:lnTo>
                              <a:lnTo>
                                <a:pt x="0" y="0"/>
                              </a:lnTo>
                              <a:lnTo>
                                <a:pt x="0" y="4"/>
                              </a:lnTo>
                              <a:lnTo>
                                <a:pt x="2" y="6"/>
                              </a:lnTo>
                              <a:lnTo>
                                <a:pt x="4" y="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76" name="Freeform 291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440" y="1043"/>
                          <a:ext cx="6" cy="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" y="0"/>
                            </a:cxn>
                            <a:cxn ang="0">
                              <a:pos x="0" y="4"/>
                            </a:cxn>
                            <a:cxn ang="0">
                              <a:pos x="0" y="6"/>
                            </a:cxn>
                            <a:cxn ang="0">
                              <a:pos x="4" y="6"/>
                            </a:cxn>
                            <a:cxn ang="0">
                              <a:pos x="6" y="0"/>
                            </a:cxn>
                          </a:cxnLst>
                          <a:rect l="0" t="0" r="r" b="b"/>
                          <a:pathLst>
                            <a:path w="6" h="6">
                              <a:moveTo>
                                <a:pt x="6" y="0"/>
                              </a:moveTo>
                              <a:lnTo>
                                <a:pt x="0" y="4"/>
                              </a:lnTo>
                              <a:lnTo>
                                <a:pt x="0" y="6"/>
                              </a:lnTo>
                              <a:lnTo>
                                <a:pt x="4" y="6"/>
                              </a:lnTo>
                              <a:lnTo>
                                <a:pt x="6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77" name="Freeform 291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362" y="1049"/>
                          <a:ext cx="576" cy="118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130"/>
                            </a:cxn>
                            <a:cxn ang="0">
                              <a:pos x="30" y="268"/>
                            </a:cxn>
                            <a:cxn ang="0">
                              <a:pos x="168" y="352"/>
                            </a:cxn>
                            <a:cxn ang="0">
                              <a:pos x="178" y="410"/>
                            </a:cxn>
                            <a:cxn ang="0">
                              <a:pos x="194" y="484"/>
                            </a:cxn>
                            <a:cxn ang="0">
                              <a:pos x="266" y="554"/>
                            </a:cxn>
                            <a:cxn ang="0">
                              <a:pos x="274" y="610"/>
                            </a:cxn>
                            <a:cxn ang="0">
                              <a:pos x="214" y="676"/>
                            </a:cxn>
                            <a:cxn ang="0">
                              <a:pos x="234" y="716"/>
                            </a:cxn>
                            <a:cxn ang="0">
                              <a:pos x="194" y="786"/>
                            </a:cxn>
                            <a:cxn ang="0">
                              <a:pos x="194" y="816"/>
                            </a:cxn>
                            <a:cxn ang="0">
                              <a:pos x="196" y="816"/>
                            </a:cxn>
                            <a:cxn ang="0">
                              <a:pos x="196" y="820"/>
                            </a:cxn>
                            <a:cxn ang="0">
                              <a:pos x="194" y="820"/>
                            </a:cxn>
                            <a:cxn ang="0">
                              <a:pos x="194" y="834"/>
                            </a:cxn>
                            <a:cxn ang="0">
                              <a:pos x="292" y="960"/>
                            </a:cxn>
                            <a:cxn ang="0">
                              <a:pos x="324" y="960"/>
                            </a:cxn>
                            <a:cxn ang="0">
                              <a:pos x="324" y="1040"/>
                            </a:cxn>
                            <a:cxn ang="0">
                              <a:pos x="404" y="1098"/>
                            </a:cxn>
                            <a:cxn ang="0">
                              <a:pos x="434" y="1180"/>
                            </a:cxn>
                            <a:cxn ang="0">
                              <a:pos x="456" y="1136"/>
                            </a:cxn>
                            <a:cxn ang="0">
                              <a:pos x="506" y="1162"/>
                            </a:cxn>
                            <a:cxn ang="0">
                              <a:pos x="548" y="1106"/>
                            </a:cxn>
                            <a:cxn ang="0">
                              <a:pos x="560" y="1024"/>
                            </a:cxn>
                            <a:cxn ang="0">
                              <a:pos x="576" y="942"/>
                            </a:cxn>
                            <a:cxn ang="0">
                              <a:pos x="538" y="578"/>
                            </a:cxn>
                            <a:cxn ang="0">
                              <a:pos x="536" y="580"/>
                            </a:cxn>
                            <a:cxn ang="0">
                              <a:pos x="534" y="578"/>
                            </a:cxn>
                            <a:cxn ang="0">
                              <a:pos x="574" y="942"/>
                            </a:cxn>
                            <a:cxn ang="0">
                              <a:pos x="554" y="1024"/>
                            </a:cxn>
                            <a:cxn ang="0">
                              <a:pos x="546" y="1106"/>
                            </a:cxn>
                            <a:cxn ang="0">
                              <a:pos x="506" y="1158"/>
                            </a:cxn>
                            <a:cxn ang="0">
                              <a:pos x="456" y="1130"/>
                            </a:cxn>
                            <a:cxn ang="0">
                              <a:pos x="434" y="1172"/>
                            </a:cxn>
                            <a:cxn ang="0">
                              <a:pos x="406" y="1094"/>
                            </a:cxn>
                            <a:cxn ang="0">
                              <a:pos x="328" y="1040"/>
                            </a:cxn>
                            <a:cxn ang="0">
                              <a:pos x="328" y="956"/>
                            </a:cxn>
                            <a:cxn ang="0">
                              <a:pos x="294" y="956"/>
                            </a:cxn>
                            <a:cxn ang="0">
                              <a:pos x="198" y="834"/>
                            </a:cxn>
                            <a:cxn ang="0">
                              <a:pos x="198" y="786"/>
                            </a:cxn>
                            <a:cxn ang="0">
                              <a:pos x="240" y="716"/>
                            </a:cxn>
                            <a:cxn ang="0">
                              <a:pos x="220" y="676"/>
                            </a:cxn>
                            <a:cxn ang="0">
                              <a:pos x="276" y="610"/>
                            </a:cxn>
                            <a:cxn ang="0">
                              <a:pos x="268" y="550"/>
                            </a:cxn>
                            <a:cxn ang="0">
                              <a:pos x="198" y="484"/>
                            </a:cxn>
                            <a:cxn ang="0">
                              <a:pos x="170" y="350"/>
                            </a:cxn>
                            <a:cxn ang="0">
                              <a:pos x="32" y="268"/>
                            </a:cxn>
                            <a:cxn ang="0">
                              <a:pos x="4" y="134"/>
                            </a:cxn>
                            <a:cxn ang="0">
                              <a:pos x="40" y="92"/>
                            </a:cxn>
                            <a:cxn ang="0">
                              <a:pos x="82" y="0"/>
                            </a:cxn>
                            <a:cxn ang="0">
                              <a:pos x="78" y="0"/>
                            </a:cxn>
                            <a:cxn ang="0">
                              <a:pos x="40" y="88"/>
                            </a:cxn>
                            <a:cxn ang="0">
                              <a:pos x="0" y="130"/>
                            </a:cxn>
                          </a:cxnLst>
                          <a:rect l="0" t="0" r="r" b="b"/>
                          <a:pathLst>
                            <a:path w="576" h="1180">
                              <a:moveTo>
                                <a:pt x="0" y="130"/>
                              </a:moveTo>
                              <a:lnTo>
                                <a:pt x="30" y="268"/>
                              </a:lnTo>
                              <a:lnTo>
                                <a:pt x="168" y="352"/>
                              </a:lnTo>
                              <a:lnTo>
                                <a:pt x="178" y="410"/>
                              </a:lnTo>
                              <a:lnTo>
                                <a:pt x="194" y="484"/>
                              </a:lnTo>
                              <a:lnTo>
                                <a:pt x="266" y="554"/>
                              </a:lnTo>
                              <a:lnTo>
                                <a:pt x="274" y="610"/>
                              </a:lnTo>
                              <a:lnTo>
                                <a:pt x="214" y="676"/>
                              </a:lnTo>
                              <a:lnTo>
                                <a:pt x="234" y="716"/>
                              </a:lnTo>
                              <a:lnTo>
                                <a:pt x="194" y="786"/>
                              </a:lnTo>
                              <a:lnTo>
                                <a:pt x="194" y="816"/>
                              </a:lnTo>
                              <a:lnTo>
                                <a:pt x="196" y="816"/>
                              </a:lnTo>
                              <a:lnTo>
                                <a:pt x="196" y="820"/>
                              </a:lnTo>
                              <a:lnTo>
                                <a:pt x="194" y="820"/>
                              </a:lnTo>
                              <a:lnTo>
                                <a:pt x="194" y="834"/>
                              </a:lnTo>
                              <a:lnTo>
                                <a:pt x="292" y="960"/>
                              </a:lnTo>
                              <a:lnTo>
                                <a:pt x="324" y="960"/>
                              </a:lnTo>
                              <a:lnTo>
                                <a:pt x="324" y="1040"/>
                              </a:lnTo>
                              <a:lnTo>
                                <a:pt x="404" y="1098"/>
                              </a:lnTo>
                              <a:lnTo>
                                <a:pt x="434" y="1180"/>
                              </a:lnTo>
                              <a:lnTo>
                                <a:pt x="456" y="1136"/>
                              </a:lnTo>
                              <a:lnTo>
                                <a:pt x="506" y="1162"/>
                              </a:lnTo>
                              <a:lnTo>
                                <a:pt x="548" y="1106"/>
                              </a:lnTo>
                              <a:lnTo>
                                <a:pt x="560" y="1024"/>
                              </a:lnTo>
                              <a:lnTo>
                                <a:pt x="576" y="942"/>
                              </a:lnTo>
                              <a:lnTo>
                                <a:pt x="538" y="578"/>
                              </a:lnTo>
                              <a:lnTo>
                                <a:pt x="536" y="580"/>
                              </a:lnTo>
                              <a:lnTo>
                                <a:pt x="534" y="578"/>
                              </a:lnTo>
                              <a:lnTo>
                                <a:pt x="574" y="942"/>
                              </a:lnTo>
                              <a:lnTo>
                                <a:pt x="554" y="1024"/>
                              </a:lnTo>
                              <a:lnTo>
                                <a:pt x="546" y="1106"/>
                              </a:lnTo>
                              <a:lnTo>
                                <a:pt x="506" y="1158"/>
                              </a:lnTo>
                              <a:lnTo>
                                <a:pt x="456" y="1130"/>
                              </a:lnTo>
                              <a:lnTo>
                                <a:pt x="434" y="1172"/>
                              </a:lnTo>
                              <a:lnTo>
                                <a:pt x="406" y="1094"/>
                              </a:lnTo>
                              <a:lnTo>
                                <a:pt x="328" y="1040"/>
                              </a:lnTo>
                              <a:lnTo>
                                <a:pt x="328" y="956"/>
                              </a:lnTo>
                              <a:lnTo>
                                <a:pt x="294" y="956"/>
                              </a:lnTo>
                              <a:lnTo>
                                <a:pt x="198" y="834"/>
                              </a:lnTo>
                              <a:lnTo>
                                <a:pt x="198" y="786"/>
                              </a:lnTo>
                              <a:lnTo>
                                <a:pt x="240" y="716"/>
                              </a:lnTo>
                              <a:lnTo>
                                <a:pt x="220" y="676"/>
                              </a:lnTo>
                              <a:lnTo>
                                <a:pt x="276" y="610"/>
                              </a:lnTo>
                              <a:lnTo>
                                <a:pt x="268" y="550"/>
                              </a:lnTo>
                              <a:lnTo>
                                <a:pt x="198" y="484"/>
                              </a:lnTo>
                              <a:lnTo>
                                <a:pt x="170" y="350"/>
                              </a:lnTo>
                              <a:lnTo>
                                <a:pt x="32" y="268"/>
                              </a:lnTo>
                              <a:lnTo>
                                <a:pt x="4" y="134"/>
                              </a:lnTo>
                              <a:lnTo>
                                <a:pt x="40" y="92"/>
                              </a:lnTo>
                              <a:lnTo>
                                <a:pt x="82" y="0"/>
                              </a:lnTo>
                              <a:lnTo>
                                <a:pt x="78" y="0"/>
                              </a:lnTo>
                              <a:lnTo>
                                <a:pt x="40" y="88"/>
                              </a:lnTo>
                              <a:lnTo>
                                <a:pt x="0" y="13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78" name="Rectangle 29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56" y="1865"/>
                          <a:ext cx="2" cy="4"/>
                        </a:xfrm>
                        <a:prstGeom prst="rect">
                          <a:avLst/>
                        </a:pr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79" name="Freeform 291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112" y="1457"/>
                          <a:ext cx="428" cy="2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28" y="6"/>
                            </a:cxn>
                            <a:cxn ang="0">
                              <a:pos x="426" y="0"/>
                            </a:cxn>
                            <a:cxn ang="0">
                              <a:pos x="0" y="16"/>
                            </a:cxn>
                            <a:cxn ang="0">
                              <a:pos x="0" y="24"/>
                            </a:cxn>
                            <a:cxn ang="0">
                              <a:pos x="428" y="6"/>
                            </a:cxn>
                          </a:cxnLst>
                          <a:rect l="0" t="0" r="r" b="b"/>
                          <a:pathLst>
                            <a:path w="428" h="24">
                              <a:moveTo>
                                <a:pt x="428" y="6"/>
                              </a:moveTo>
                              <a:lnTo>
                                <a:pt x="426" y="0"/>
                              </a:lnTo>
                              <a:lnTo>
                                <a:pt x="0" y="16"/>
                              </a:lnTo>
                              <a:lnTo>
                                <a:pt x="0" y="24"/>
                              </a:lnTo>
                              <a:lnTo>
                                <a:pt x="428" y="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80" name="Freeform 291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104" y="1481"/>
                          <a:ext cx="1" cy="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2"/>
                            </a:cxn>
                            <a:cxn ang="0">
                              <a:pos x="0" y="2"/>
                            </a:cxn>
                            <a:cxn ang="0">
                              <a:pos x="0" y="0"/>
                            </a:cxn>
                            <a:cxn ang="0">
                              <a:pos x="0" y="2"/>
                            </a:cxn>
                          </a:cxnLst>
                          <a:rect l="0" t="0" r="r" b="b"/>
                          <a:pathLst>
                            <a:path h="2">
                              <a:moveTo>
                                <a:pt x="0" y="2"/>
                              </a:moveTo>
                              <a:lnTo>
                                <a:pt x="0" y="2"/>
                              </a:lnTo>
                              <a:lnTo>
                                <a:pt x="0" y="0"/>
                              </a:lnTo>
                              <a:lnTo>
                                <a:pt x="0" y="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81" name="Freeform 291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104" y="1473"/>
                          <a:ext cx="8" cy="1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8" y="0"/>
                            </a:cxn>
                            <a:cxn ang="0">
                              <a:pos x="0" y="0"/>
                            </a:cxn>
                            <a:cxn ang="0">
                              <a:pos x="0" y="8"/>
                            </a:cxn>
                            <a:cxn ang="0">
                              <a:pos x="0" y="10"/>
                            </a:cxn>
                            <a:cxn ang="0">
                              <a:pos x="8" y="8"/>
                            </a:cxn>
                            <a:cxn ang="0">
                              <a:pos x="8" y="0"/>
                            </a:cxn>
                          </a:cxnLst>
                          <a:rect l="0" t="0" r="r" b="b"/>
                          <a:pathLst>
                            <a:path w="8" h="10">
                              <a:moveTo>
                                <a:pt x="8" y="0"/>
                              </a:moveTo>
                              <a:lnTo>
                                <a:pt x="0" y="0"/>
                              </a:lnTo>
                              <a:lnTo>
                                <a:pt x="0" y="8"/>
                              </a:lnTo>
                              <a:lnTo>
                                <a:pt x="0" y="10"/>
                              </a:lnTo>
                              <a:lnTo>
                                <a:pt x="8" y="8"/>
                              </a:lnTo>
                              <a:lnTo>
                                <a:pt x="8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82" name="Freeform 291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74" y="1229"/>
                          <a:ext cx="612" cy="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12" y="0"/>
                            </a:cxn>
                            <a:cxn ang="0">
                              <a:pos x="0" y="2"/>
                            </a:cxn>
                            <a:cxn ang="0">
                              <a:pos x="0" y="6"/>
                            </a:cxn>
                            <a:cxn ang="0">
                              <a:pos x="610" y="4"/>
                            </a:cxn>
                            <a:cxn ang="0">
                              <a:pos x="612" y="0"/>
                            </a:cxn>
                          </a:cxnLst>
                          <a:rect l="0" t="0" r="r" b="b"/>
                          <a:pathLst>
                            <a:path w="612" h="6">
                              <a:moveTo>
                                <a:pt x="612" y="0"/>
                              </a:moveTo>
                              <a:lnTo>
                                <a:pt x="0" y="2"/>
                              </a:lnTo>
                              <a:lnTo>
                                <a:pt x="0" y="6"/>
                              </a:lnTo>
                              <a:lnTo>
                                <a:pt x="610" y="4"/>
                              </a:lnTo>
                              <a:lnTo>
                                <a:pt x="612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83" name="Rectangle 29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72" y="1231"/>
                          <a:ext cx="2" cy="4"/>
                        </a:xfrm>
                        <a:prstGeom prst="rect">
                          <a:avLst/>
                        </a:pr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84" name="Freeform 292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808" y="1181"/>
                          <a:ext cx="14" cy="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" y="4"/>
                            </a:cxn>
                            <a:cxn ang="0">
                              <a:pos x="14" y="4"/>
                            </a:cxn>
                            <a:cxn ang="0">
                              <a:pos x="4" y="0"/>
                            </a:cxn>
                            <a:cxn ang="0">
                              <a:pos x="0" y="0"/>
                            </a:cxn>
                            <a:cxn ang="0">
                              <a:pos x="0" y="4"/>
                            </a:cxn>
                            <a:cxn ang="0">
                              <a:pos x="4" y="4"/>
                            </a:cxn>
                          </a:cxnLst>
                          <a:rect l="0" t="0" r="r" b="b"/>
                          <a:pathLst>
                            <a:path w="14" h="4">
                              <a:moveTo>
                                <a:pt x="4" y="4"/>
                              </a:moveTo>
                              <a:lnTo>
                                <a:pt x="14" y="4"/>
                              </a:lnTo>
                              <a:lnTo>
                                <a:pt x="4" y="0"/>
                              </a:lnTo>
                              <a:lnTo>
                                <a:pt x="0" y="0"/>
                              </a:lnTo>
                              <a:lnTo>
                                <a:pt x="0" y="4"/>
                              </a:lnTo>
                              <a:lnTo>
                                <a:pt x="4" y="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85" name="Freeform 292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540" y="1063"/>
                          <a:ext cx="272" cy="12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30" y="84"/>
                            </a:cxn>
                            <a:cxn ang="0">
                              <a:pos x="240" y="122"/>
                            </a:cxn>
                            <a:cxn ang="0">
                              <a:pos x="272" y="122"/>
                            </a:cxn>
                            <a:cxn ang="0">
                              <a:pos x="268" y="122"/>
                            </a:cxn>
                            <a:cxn ang="0">
                              <a:pos x="268" y="118"/>
                            </a:cxn>
                            <a:cxn ang="0">
                              <a:pos x="242" y="118"/>
                            </a:cxn>
                            <a:cxn ang="0">
                              <a:pos x="236" y="80"/>
                            </a:cxn>
                            <a:cxn ang="0">
                              <a:pos x="24" y="52"/>
                            </a:cxn>
                            <a:cxn ang="0">
                              <a:pos x="6" y="0"/>
                            </a:cxn>
                            <a:cxn ang="0">
                              <a:pos x="0" y="0"/>
                            </a:cxn>
                            <a:cxn ang="0">
                              <a:pos x="22" y="58"/>
                            </a:cxn>
                            <a:cxn ang="0">
                              <a:pos x="230" y="84"/>
                            </a:cxn>
                          </a:cxnLst>
                          <a:rect l="0" t="0" r="r" b="b"/>
                          <a:pathLst>
                            <a:path w="272" h="122">
                              <a:moveTo>
                                <a:pt x="230" y="84"/>
                              </a:moveTo>
                              <a:lnTo>
                                <a:pt x="240" y="122"/>
                              </a:lnTo>
                              <a:lnTo>
                                <a:pt x="272" y="122"/>
                              </a:lnTo>
                              <a:lnTo>
                                <a:pt x="268" y="122"/>
                              </a:lnTo>
                              <a:lnTo>
                                <a:pt x="268" y="118"/>
                              </a:lnTo>
                              <a:lnTo>
                                <a:pt x="242" y="118"/>
                              </a:lnTo>
                              <a:lnTo>
                                <a:pt x="236" y="80"/>
                              </a:lnTo>
                              <a:lnTo>
                                <a:pt x="24" y="52"/>
                              </a:lnTo>
                              <a:lnTo>
                                <a:pt x="6" y="0"/>
                              </a:lnTo>
                              <a:lnTo>
                                <a:pt x="0" y="0"/>
                              </a:lnTo>
                              <a:lnTo>
                                <a:pt x="22" y="58"/>
                              </a:lnTo>
                              <a:lnTo>
                                <a:pt x="230" y="8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86" name="Freeform 292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232" y="1939"/>
                          <a:ext cx="142" cy="76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8" y="66"/>
                            </a:cxn>
                            <a:cxn ang="0">
                              <a:pos x="46" y="0"/>
                            </a:cxn>
                            <a:cxn ang="0">
                              <a:pos x="0" y="0"/>
                            </a:cxn>
                            <a:cxn ang="0">
                              <a:pos x="2" y="6"/>
                            </a:cxn>
                            <a:cxn ang="0">
                              <a:pos x="38" y="6"/>
                            </a:cxn>
                            <a:cxn ang="0">
                              <a:pos x="22" y="68"/>
                            </a:cxn>
                            <a:cxn ang="0">
                              <a:pos x="76" y="96"/>
                            </a:cxn>
                            <a:cxn ang="0">
                              <a:pos x="96" y="344"/>
                            </a:cxn>
                            <a:cxn ang="0">
                              <a:pos x="102" y="344"/>
                            </a:cxn>
                            <a:cxn ang="0">
                              <a:pos x="100" y="350"/>
                            </a:cxn>
                            <a:cxn ang="0">
                              <a:pos x="98" y="350"/>
                            </a:cxn>
                            <a:cxn ang="0">
                              <a:pos x="132" y="758"/>
                            </a:cxn>
                            <a:cxn ang="0">
                              <a:pos x="142" y="762"/>
                            </a:cxn>
                            <a:cxn ang="0">
                              <a:pos x="110" y="404"/>
                            </a:cxn>
                            <a:cxn ang="0">
                              <a:pos x="106" y="404"/>
                            </a:cxn>
                            <a:cxn ang="0">
                              <a:pos x="106" y="400"/>
                            </a:cxn>
                            <a:cxn ang="0">
                              <a:pos x="110" y="400"/>
                            </a:cxn>
                            <a:cxn ang="0">
                              <a:pos x="82" y="90"/>
                            </a:cxn>
                            <a:cxn ang="0">
                              <a:pos x="28" y="66"/>
                            </a:cxn>
                          </a:cxnLst>
                          <a:rect l="0" t="0" r="r" b="b"/>
                          <a:pathLst>
                            <a:path w="142" h="762">
                              <a:moveTo>
                                <a:pt x="28" y="66"/>
                              </a:moveTo>
                              <a:lnTo>
                                <a:pt x="46" y="0"/>
                              </a:lnTo>
                              <a:lnTo>
                                <a:pt x="0" y="0"/>
                              </a:lnTo>
                              <a:lnTo>
                                <a:pt x="2" y="6"/>
                              </a:lnTo>
                              <a:lnTo>
                                <a:pt x="38" y="6"/>
                              </a:lnTo>
                              <a:lnTo>
                                <a:pt x="22" y="68"/>
                              </a:lnTo>
                              <a:lnTo>
                                <a:pt x="76" y="96"/>
                              </a:lnTo>
                              <a:lnTo>
                                <a:pt x="96" y="344"/>
                              </a:lnTo>
                              <a:lnTo>
                                <a:pt x="102" y="344"/>
                              </a:lnTo>
                              <a:lnTo>
                                <a:pt x="100" y="350"/>
                              </a:lnTo>
                              <a:lnTo>
                                <a:pt x="98" y="350"/>
                              </a:lnTo>
                              <a:lnTo>
                                <a:pt x="132" y="758"/>
                              </a:lnTo>
                              <a:lnTo>
                                <a:pt x="142" y="762"/>
                              </a:lnTo>
                              <a:lnTo>
                                <a:pt x="110" y="404"/>
                              </a:lnTo>
                              <a:lnTo>
                                <a:pt x="106" y="404"/>
                              </a:lnTo>
                              <a:lnTo>
                                <a:pt x="106" y="400"/>
                              </a:lnTo>
                              <a:lnTo>
                                <a:pt x="110" y="400"/>
                              </a:lnTo>
                              <a:lnTo>
                                <a:pt x="82" y="90"/>
                              </a:lnTo>
                              <a:lnTo>
                                <a:pt x="28" y="6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87" name="Freeform 292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364" y="2697"/>
                          <a:ext cx="10" cy="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4"/>
                            </a:cxn>
                            <a:cxn ang="0">
                              <a:pos x="10" y="8"/>
                            </a:cxn>
                            <a:cxn ang="0">
                              <a:pos x="10" y="4"/>
                            </a:cxn>
                            <a:cxn ang="0">
                              <a:pos x="0" y="0"/>
                            </a:cxn>
                            <a:cxn ang="0">
                              <a:pos x="0" y="4"/>
                            </a:cxn>
                          </a:cxnLst>
                          <a:rect l="0" t="0" r="r" b="b"/>
                          <a:pathLst>
                            <a:path w="10" h="8">
                              <a:moveTo>
                                <a:pt x="0" y="4"/>
                              </a:moveTo>
                              <a:lnTo>
                                <a:pt x="10" y="8"/>
                              </a:lnTo>
                              <a:lnTo>
                                <a:pt x="10" y="4"/>
                              </a:lnTo>
                              <a:lnTo>
                                <a:pt x="0" y="0"/>
                              </a:lnTo>
                              <a:lnTo>
                                <a:pt x="0" y="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88" name="Freeform 292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328" y="2283"/>
                          <a:ext cx="6" cy="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" y="0"/>
                            </a:cxn>
                            <a:cxn ang="0">
                              <a:pos x="0" y="0"/>
                            </a:cxn>
                            <a:cxn ang="0">
                              <a:pos x="2" y="6"/>
                            </a:cxn>
                            <a:cxn ang="0">
                              <a:pos x="4" y="6"/>
                            </a:cxn>
                            <a:cxn ang="0">
                              <a:pos x="6" y="0"/>
                            </a:cxn>
                          </a:cxnLst>
                          <a:rect l="0" t="0" r="r" b="b"/>
                          <a:pathLst>
                            <a:path w="6" h="6">
                              <a:moveTo>
                                <a:pt x="6" y="0"/>
                              </a:moveTo>
                              <a:lnTo>
                                <a:pt x="0" y="0"/>
                              </a:lnTo>
                              <a:lnTo>
                                <a:pt x="2" y="6"/>
                              </a:lnTo>
                              <a:lnTo>
                                <a:pt x="4" y="6"/>
                              </a:lnTo>
                              <a:lnTo>
                                <a:pt x="6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89" name="Freeform 292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226" y="1939"/>
                          <a:ext cx="8" cy="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0" y="6"/>
                            </a:cxn>
                            <a:cxn ang="0">
                              <a:pos x="8" y="6"/>
                            </a:cxn>
                            <a:cxn ang="0">
                              <a:pos x="6" y="0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8" h="6">
                              <a:moveTo>
                                <a:pt x="0" y="0"/>
                              </a:moveTo>
                              <a:lnTo>
                                <a:pt x="0" y="6"/>
                              </a:lnTo>
                              <a:lnTo>
                                <a:pt x="8" y="6"/>
                              </a:lnTo>
                              <a:lnTo>
                                <a:pt x="6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90" name="Freeform 292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076" y="1971"/>
                          <a:ext cx="4" cy="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" y="4"/>
                            </a:cxn>
                            <a:cxn ang="0">
                              <a:pos x="2" y="0"/>
                            </a:cxn>
                            <a:cxn ang="0">
                              <a:pos x="0" y="0"/>
                            </a:cxn>
                            <a:cxn ang="0">
                              <a:pos x="2" y="4"/>
                            </a:cxn>
                            <a:cxn ang="0">
                              <a:pos x="4" y="4"/>
                            </a:cxn>
                          </a:cxnLst>
                          <a:rect l="0" t="0" r="r" b="b"/>
                          <a:pathLst>
                            <a:path w="4" h="4">
                              <a:moveTo>
                                <a:pt x="4" y="4"/>
                              </a:moveTo>
                              <a:lnTo>
                                <a:pt x="2" y="0"/>
                              </a:lnTo>
                              <a:lnTo>
                                <a:pt x="0" y="0"/>
                              </a:lnTo>
                              <a:lnTo>
                                <a:pt x="2" y="4"/>
                              </a:lnTo>
                              <a:lnTo>
                                <a:pt x="4" y="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91" name="Freeform 292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342" y="1971"/>
                          <a:ext cx="1736" cy="41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024" y="202"/>
                            </a:cxn>
                            <a:cxn ang="0">
                              <a:pos x="1022" y="206"/>
                            </a:cxn>
                            <a:cxn ang="0">
                              <a:pos x="1014" y="210"/>
                            </a:cxn>
                            <a:cxn ang="0">
                              <a:pos x="1018" y="204"/>
                            </a:cxn>
                            <a:cxn ang="0">
                              <a:pos x="756" y="258"/>
                            </a:cxn>
                            <a:cxn ang="0">
                              <a:pos x="476" y="304"/>
                            </a:cxn>
                            <a:cxn ang="0">
                              <a:pos x="454" y="308"/>
                            </a:cxn>
                            <a:cxn ang="0">
                              <a:pos x="454" y="402"/>
                            </a:cxn>
                            <a:cxn ang="0">
                              <a:pos x="374" y="408"/>
                            </a:cxn>
                            <a:cxn ang="0">
                              <a:pos x="390" y="360"/>
                            </a:cxn>
                            <a:cxn ang="0">
                              <a:pos x="0" y="368"/>
                            </a:cxn>
                            <a:cxn ang="0">
                              <a:pos x="0" y="372"/>
                            </a:cxn>
                            <a:cxn ang="0">
                              <a:pos x="384" y="364"/>
                            </a:cxn>
                            <a:cxn ang="0">
                              <a:pos x="366" y="412"/>
                            </a:cxn>
                            <a:cxn ang="0">
                              <a:pos x="450" y="406"/>
                            </a:cxn>
                            <a:cxn ang="0">
                              <a:pos x="450" y="404"/>
                            </a:cxn>
                            <a:cxn ang="0">
                              <a:pos x="454" y="404"/>
                            </a:cxn>
                            <a:cxn ang="0">
                              <a:pos x="454" y="406"/>
                            </a:cxn>
                            <a:cxn ang="0">
                              <a:pos x="456" y="406"/>
                            </a:cxn>
                            <a:cxn ang="0">
                              <a:pos x="456" y="310"/>
                            </a:cxn>
                            <a:cxn ang="0">
                              <a:pos x="478" y="310"/>
                            </a:cxn>
                            <a:cxn ang="0">
                              <a:pos x="756" y="264"/>
                            </a:cxn>
                            <a:cxn ang="0">
                              <a:pos x="1186" y="176"/>
                            </a:cxn>
                            <a:cxn ang="0">
                              <a:pos x="1186" y="176"/>
                            </a:cxn>
                            <a:cxn ang="0">
                              <a:pos x="1188" y="174"/>
                            </a:cxn>
                            <a:cxn ang="0">
                              <a:pos x="1192" y="172"/>
                            </a:cxn>
                            <a:cxn ang="0">
                              <a:pos x="1190" y="174"/>
                            </a:cxn>
                            <a:cxn ang="0">
                              <a:pos x="1736" y="4"/>
                            </a:cxn>
                            <a:cxn ang="0">
                              <a:pos x="1734" y="0"/>
                            </a:cxn>
                            <a:cxn ang="0">
                              <a:pos x="1188" y="172"/>
                            </a:cxn>
                            <a:cxn ang="0">
                              <a:pos x="1024" y="202"/>
                            </a:cxn>
                          </a:cxnLst>
                          <a:rect l="0" t="0" r="r" b="b"/>
                          <a:pathLst>
                            <a:path w="1736" h="412">
                              <a:moveTo>
                                <a:pt x="1024" y="202"/>
                              </a:moveTo>
                              <a:lnTo>
                                <a:pt x="1022" y="206"/>
                              </a:lnTo>
                              <a:lnTo>
                                <a:pt x="1014" y="210"/>
                              </a:lnTo>
                              <a:lnTo>
                                <a:pt x="1018" y="204"/>
                              </a:lnTo>
                              <a:lnTo>
                                <a:pt x="756" y="258"/>
                              </a:lnTo>
                              <a:lnTo>
                                <a:pt x="476" y="304"/>
                              </a:lnTo>
                              <a:lnTo>
                                <a:pt x="454" y="308"/>
                              </a:lnTo>
                              <a:lnTo>
                                <a:pt x="454" y="402"/>
                              </a:lnTo>
                              <a:lnTo>
                                <a:pt x="374" y="408"/>
                              </a:lnTo>
                              <a:lnTo>
                                <a:pt x="390" y="360"/>
                              </a:lnTo>
                              <a:lnTo>
                                <a:pt x="0" y="368"/>
                              </a:lnTo>
                              <a:lnTo>
                                <a:pt x="0" y="372"/>
                              </a:lnTo>
                              <a:lnTo>
                                <a:pt x="384" y="364"/>
                              </a:lnTo>
                              <a:lnTo>
                                <a:pt x="366" y="412"/>
                              </a:lnTo>
                              <a:lnTo>
                                <a:pt x="450" y="406"/>
                              </a:lnTo>
                              <a:lnTo>
                                <a:pt x="450" y="404"/>
                              </a:lnTo>
                              <a:lnTo>
                                <a:pt x="454" y="404"/>
                              </a:lnTo>
                              <a:lnTo>
                                <a:pt x="454" y="406"/>
                              </a:lnTo>
                              <a:lnTo>
                                <a:pt x="456" y="406"/>
                              </a:lnTo>
                              <a:lnTo>
                                <a:pt x="456" y="310"/>
                              </a:lnTo>
                              <a:lnTo>
                                <a:pt x="478" y="310"/>
                              </a:lnTo>
                              <a:lnTo>
                                <a:pt x="756" y="264"/>
                              </a:lnTo>
                              <a:lnTo>
                                <a:pt x="1186" y="176"/>
                              </a:lnTo>
                              <a:lnTo>
                                <a:pt x="1186" y="176"/>
                              </a:lnTo>
                              <a:lnTo>
                                <a:pt x="1188" y="174"/>
                              </a:lnTo>
                              <a:lnTo>
                                <a:pt x="1192" y="172"/>
                              </a:lnTo>
                              <a:lnTo>
                                <a:pt x="1190" y="174"/>
                              </a:lnTo>
                              <a:lnTo>
                                <a:pt x="1736" y="4"/>
                              </a:lnTo>
                              <a:lnTo>
                                <a:pt x="1734" y="0"/>
                              </a:lnTo>
                              <a:lnTo>
                                <a:pt x="1188" y="172"/>
                              </a:lnTo>
                              <a:lnTo>
                                <a:pt x="1024" y="20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92" name="Freeform 292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528" y="2143"/>
                          <a:ext cx="6" cy="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" y="0"/>
                            </a:cxn>
                            <a:cxn ang="0">
                              <a:pos x="2" y="2"/>
                            </a:cxn>
                            <a:cxn ang="0">
                              <a:pos x="0" y="4"/>
                            </a:cxn>
                            <a:cxn ang="0">
                              <a:pos x="4" y="2"/>
                            </a:cxn>
                            <a:cxn ang="0">
                              <a:pos x="6" y="0"/>
                            </a:cxn>
                          </a:cxnLst>
                          <a:rect l="0" t="0" r="r" b="b"/>
                          <a:pathLst>
                            <a:path w="6" h="4">
                              <a:moveTo>
                                <a:pt x="6" y="0"/>
                              </a:moveTo>
                              <a:lnTo>
                                <a:pt x="2" y="2"/>
                              </a:lnTo>
                              <a:lnTo>
                                <a:pt x="0" y="4"/>
                              </a:lnTo>
                              <a:lnTo>
                                <a:pt x="4" y="2"/>
                              </a:lnTo>
                              <a:lnTo>
                                <a:pt x="6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93" name="Freeform 292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356" y="2173"/>
                          <a:ext cx="10" cy="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" y="2"/>
                            </a:cxn>
                            <a:cxn ang="0">
                              <a:pos x="0" y="8"/>
                            </a:cxn>
                            <a:cxn ang="0">
                              <a:pos x="8" y="4"/>
                            </a:cxn>
                            <a:cxn ang="0">
                              <a:pos x="10" y="0"/>
                            </a:cxn>
                            <a:cxn ang="0">
                              <a:pos x="10" y="0"/>
                            </a:cxn>
                            <a:cxn ang="0">
                              <a:pos x="4" y="2"/>
                            </a:cxn>
                          </a:cxnLst>
                          <a:rect l="0" t="0" r="r" b="b"/>
                          <a:pathLst>
                            <a:path w="10" h="8">
                              <a:moveTo>
                                <a:pt x="4" y="2"/>
                              </a:moveTo>
                              <a:lnTo>
                                <a:pt x="0" y="8"/>
                              </a:lnTo>
                              <a:lnTo>
                                <a:pt x="8" y="4"/>
                              </a:lnTo>
                              <a:lnTo>
                                <a:pt x="10" y="0"/>
                              </a:lnTo>
                              <a:lnTo>
                                <a:pt x="10" y="0"/>
                              </a:lnTo>
                              <a:lnTo>
                                <a:pt x="4" y="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94" name="Rectangle 29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38" y="2339"/>
                          <a:ext cx="4" cy="4"/>
                        </a:xfrm>
                        <a:prstGeom prst="rect">
                          <a:avLst/>
                        </a:pr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95" name="Freeform 293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880" y="2389"/>
                          <a:ext cx="4" cy="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" y="6"/>
                            </a:cxn>
                            <a:cxn ang="0">
                              <a:pos x="4" y="0"/>
                            </a:cxn>
                            <a:cxn ang="0">
                              <a:pos x="2" y="0"/>
                            </a:cxn>
                            <a:cxn ang="0">
                              <a:pos x="0" y="6"/>
                            </a:cxn>
                            <a:cxn ang="0">
                              <a:pos x="2" y="6"/>
                            </a:cxn>
                          </a:cxnLst>
                          <a:rect l="0" t="0" r="r" b="b"/>
                          <a:pathLst>
                            <a:path w="4" h="6">
                              <a:moveTo>
                                <a:pt x="2" y="6"/>
                              </a:moveTo>
                              <a:lnTo>
                                <a:pt x="4" y="0"/>
                              </a:lnTo>
                              <a:lnTo>
                                <a:pt x="2" y="0"/>
                              </a:lnTo>
                              <a:lnTo>
                                <a:pt x="0" y="6"/>
                              </a:lnTo>
                              <a:lnTo>
                                <a:pt x="2" y="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96" name="Freeform 293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904" y="3041"/>
                          <a:ext cx="6" cy="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4"/>
                            </a:cxn>
                            <a:cxn ang="0">
                              <a:pos x="6" y="2"/>
                            </a:cxn>
                            <a:cxn ang="0">
                              <a:pos x="4" y="0"/>
                            </a:cxn>
                            <a:cxn ang="0">
                              <a:pos x="0" y="0"/>
                            </a:cxn>
                            <a:cxn ang="0">
                              <a:pos x="0" y="4"/>
                            </a:cxn>
                          </a:cxnLst>
                          <a:rect l="0" t="0" r="r" b="b"/>
                          <a:pathLst>
                            <a:path w="6" h="4">
                              <a:moveTo>
                                <a:pt x="0" y="4"/>
                              </a:moveTo>
                              <a:lnTo>
                                <a:pt x="6" y="2"/>
                              </a:lnTo>
                              <a:lnTo>
                                <a:pt x="4" y="0"/>
                              </a:lnTo>
                              <a:lnTo>
                                <a:pt x="0" y="0"/>
                              </a:lnTo>
                              <a:lnTo>
                                <a:pt x="0" y="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97" name="Freeform 293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418" y="2285"/>
                          <a:ext cx="1464" cy="75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250" y="34"/>
                            </a:cxn>
                            <a:cxn ang="0">
                              <a:pos x="1218" y="0"/>
                            </a:cxn>
                            <a:cxn ang="0">
                              <a:pos x="968" y="98"/>
                            </a:cxn>
                            <a:cxn ang="0">
                              <a:pos x="906" y="108"/>
                            </a:cxn>
                            <a:cxn ang="0">
                              <a:pos x="906" y="108"/>
                            </a:cxn>
                            <a:cxn ang="0">
                              <a:pos x="900" y="112"/>
                            </a:cxn>
                            <a:cxn ang="0">
                              <a:pos x="902" y="108"/>
                            </a:cxn>
                            <a:cxn ang="0">
                              <a:pos x="554" y="166"/>
                            </a:cxn>
                            <a:cxn ang="0">
                              <a:pos x="348" y="186"/>
                            </a:cxn>
                            <a:cxn ang="0">
                              <a:pos x="378" y="92"/>
                            </a:cxn>
                            <a:cxn ang="0">
                              <a:pos x="374" y="92"/>
                            </a:cxn>
                            <a:cxn ang="0">
                              <a:pos x="270" y="410"/>
                            </a:cxn>
                            <a:cxn ang="0">
                              <a:pos x="280" y="450"/>
                            </a:cxn>
                            <a:cxn ang="0">
                              <a:pos x="0" y="470"/>
                            </a:cxn>
                            <a:cxn ang="0">
                              <a:pos x="0" y="474"/>
                            </a:cxn>
                            <a:cxn ang="0">
                              <a:pos x="280" y="454"/>
                            </a:cxn>
                            <a:cxn ang="0">
                              <a:pos x="310" y="544"/>
                            </a:cxn>
                            <a:cxn ang="0">
                              <a:pos x="276" y="694"/>
                            </a:cxn>
                            <a:cxn ang="0">
                              <a:pos x="448" y="684"/>
                            </a:cxn>
                            <a:cxn ang="0">
                              <a:pos x="486" y="756"/>
                            </a:cxn>
                            <a:cxn ang="0">
                              <a:pos x="490" y="756"/>
                            </a:cxn>
                            <a:cxn ang="0">
                              <a:pos x="452" y="678"/>
                            </a:cxn>
                            <a:cxn ang="0">
                              <a:pos x="280" y="692"/>
                            </a:cxn>
                            <a:cxn ang="0">
                              <a:pos x="312" y="542"/>
                            </a:cxn>
                            <a:cxn ang="0">
                              <a:pos x="274" y="410"/>
                            </a:cxn>
                            <a:cxn ang="0">
                              <a:pos x="348" y="192"/>
                            </a:cxn>
                            <a:cxn ang="0">
                              <a:pos x="552" y="170"/>
                            </a:cxn>
                            <a:cxn ang="0">
                              <a:pos x="780" y="134"/>
                            </a:cxn>
                            <a:cxn ang="0">
                              <a:pos x="780" y="132"/>
                            </a:cxn>
                            <a:cxn ang="0">
                              <a:pos x="786" y="130"/>
                            </a:cxn>
                            <a:cxn ang="0">
                              <a:pos x="786" y="132"/>
                            </a:cxn>
                            <a:cxn ang="0">
                              <a:pos x="968" y="102"/>
                            </a:cxn>
                            <a:cxn ang="0">
                              <a:pos x="1218" y="6"/>
                            </a:cxn>
                            <a:cxn ang="0">
                              <a:pos x="1248" y="38"/>
                            </a:cxn>
                            <a:cxn ang="0">
                              <a:pos x="1330" y="22"/>
                            </a:cxn>
                            <a:cxn ang="0">
                              <a:pos x="1462" y="110"/>
                            </a:cxn>
                            <a:cxn ang="0">
                              <a:pos x="1464" y="104"/>
                            </a:cxn>
                            <a:cxn ang="0">
                              <a:pos x="1330" y="16"/>
                            </a:cxn>
                            <a:cxn ang="0">
                              <a:pos x="1250" y="34"/>
                            </a:cxn>
                          </a:cxnLst>
                          <a:rect l="0" t="0" r="r" b="b"/>
                          <a:pathLst>
                            <a:path w="1464" h="756">
                              <a:moveTo>
                                <a:pt x="1250" y="34"/>
                              </a:moveTo>
                              <a:lnTo>
                                <a:pt x="1218" y="0"/>
                              </a:lnTo>
                              <a:lnTo>
                                <a:pt x="968" y="98"/>
                              </a:lnTo>
                              <a:lnTo>
                                <a:pt x="906" y="108"/>
                              </a:lnTo>
                              <a:lnTo>
                                <a:pt x="906" y="108"/>
                              </a:lnTo>
                              <a:lnTo>
                                <a:pt x="900" y="112"/>
                              </a:lnTo>
                              <a:lnTo>
                                <a:pt x="902" y="108"/>
                              </a:lnTo>
                              <a:lnTo>
                                <a:pt x="554" y="166"/>
                              </a:lnTo>
                              <a:lnTo>
                                <a:pt x="348" y="186"/>
                              </a:lnTo>
                              <a:lnTo>
                                <a:pt x="378" y="92"/>
                              </a:lnTo>
                              <a:lnTo>
                                <a:pt x="374" y="92"/>
                              </a:lnTo>
                              <a:lnTo>
                                <a:pt x="270" y="410"/>
                              </a:lnTo>
                              <a:lnTo>
                                <a:pt x="280" y="450"/>
                              </a:lnTo>
                              <a:lnTo>
                                <a:pt x="0" y="470"/>
                              </a:lnTo>
                              <a:lnTo>
                                <a:pt x="0" y="474"/>
                              </a:lnTo>
                              <a:lnTo>
                                <a:pt x="280" y="454"/>
                              </a:lnTo>
                              <a:lnTo>
                                <a:pt x="310" y="544"/>
                              </a:lnTo>
                              <a:lnTo>
                                <a:pt x="276" y="694"/>
                              </a:lnTo>
                              <a:lnTo>
                                <a:pt x="448" y="684"/>
                              </a:lnTo>
                              <a:lnTo>
                                <a:pt x="486" y="756"/>
                              </a:lnTo>
                              <a:lnTo>
                                <a:pt x="490" y="756"/>
                              </a:lnTo>
                              <a:lnTo>
                                <a:pt x="452" y="678"/>
                              </a:lnTo>
                              <a:lnTo>
                                <a:pt x="280" y="692"/>
                              </a:lnTo>
                              <a:lnTo>
                                <a:pt x="312" y="542"/>
                              </a:lnTo>
                              <a:lnTo>
                                <a:pt x="274" y="410"/>
                              </a:lnTo>
                              <a:lnTo>
                                <a:pt x="348" y="192"/>
                              </a:lnTo>
                              <a:lnTo>
                                <a:pt x="552" y="170"/>
                              </a:lnTo>
                              <a:lnTo>
                                <a:pt x="780" y="134"/>
                              </a:lnTo>
                              <a:lnTo>
                                <a:pt x="780" y="132"/>
                              </a:lnTo>
                              <a:lnTo>
                                <a:pt x="786" y="130"/>
                              </a:lnTo>
                              <a:lnTo>
                                <a:pt x="786" y="132"/>
                              </a:lnTo>
                              <a:lnTo>
                                <a:pt x="968" y="102"/>
                              </a:lnTo>
                              <a:lnTo>
                                <a:pt x="1218" y="6"/>
                              </a:lnTo>
                              <a:lnTo>
                                <a:pt x="1248" y="38"/>
                              </a:lnTo>
                              <a:lnTo>
                                <a:pt x="1330" y="22"/>
                              </a:lnTo>
                              <a:lnTo>
                                <a:pt x="1462" y="110"/>
                              </a:lnTo>
                              <a:lnTo>
                                <a:pt x="1464" y="104"/>
                              </a:lnTo>
                              <a:lnTo>
                                <a:pt x="1330" y="16"/>
                              </a:lnTo>
                              <a:lnTo>
                                <a:pt x="1250" y="3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98" name="Rectangle 29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10" y="2759"/>
                          <a:ext cx="1" cy="1"/>
                        </a:xfrm>
                        <a:prstGeom prst="rect">
                          <a:avLst/>
                        </a:pr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599" name="Freeform 293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318" y="2393"/>
                          <a:ext cx="6" cy="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4"/>
                            </a:cxn>
                            <a:cxn ang="0">
                              <a:pos x="6" y="0"/>
                            </a:cxn>
                            <a:cxn ang="0">
                              <a:pos x="6" y="0"/>
                            </a:cxn>
                            <a:cxn ang="0">
                              <a:pos x="2" y="0"/>
                            </a:cxn>
                            <a:cxn ang="0">
                              <a:pos x="0" y="4"/>
                            </a:cxn>
                          </a:cxnLst>
                          <a:rect l="0" t="0" r="r" b="b"/>
                          <a:pathLst>
                            <a:path w="6" h="4">
                              <a:moveTo>
                                <a:pt x="0" y="4"/>
                              </a:moveTo>
                              <a:lnTo>
                                <a:pt x="6" y="0"/>
                              </a:lnTo>
                              <a:lnTo>
                                <a:pt x="6" y="0"/>
                              </a:lnTo>
                              <a:lnTo>
                                <a:pt x="2" y="0"/>
                              </a:lnTo>
                              <a:lnTo>
                                <a:pt x="0" y="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00" name="Freeform 293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410" y="2755"/>
                          <a:ext cx="8" cy="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4"/>
                            </a:cxn>
                            <a:cxn ang="0">
                              <a:pos x="0" y="4"/>
                            </a:cxn>
                            <a:cxn ang="0">
                              <a:pos x="8" y="4"/>
                            </a:cxn>
                            <a:cxn ang="0">
                              <a:pos x="8" y="0"/>
                            </a:cxn>
                            <a:cxn ang="0">
                              <a:pos x="0" y="0"/>
                            </a:cxn>
                            <a:cxn ang="0">
                              <a:pos x="0" y="4"/>
                            </a:cxn>
                          </a:cxnLst>
                          <a:rect l="0" t="0" r="r" b="b"/>
                          <a:pathLst>
                            <a:path w="8" h="4">
                              <a:moveTo>
                                <a:pt x="0" y="4"/>
                              </a:moveTo>
                              <a:lnTo>
                                <a:pt x="0" y="4"/>
                              </a:lnTo>
                              <a:lnTo>
                                <a:pt x="8" y="4"/>
                              </a:lnTo>
                              <a:lnTo>
                                <a:pt x="8" y="0"/>
                              </a:lnTo>
                              <a:lnTo>
                                <a:pt x="0" y="0"/>
                              </a:lnTo>
                              <a:lnTo>
                                <a:pt x="0" y="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01" name="Rectangle 293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375"/>
                          <a:ext cx="4" cy="2"/>
                        </a:xfrm>
                        <a:prstGeom prst="rect">
                          <a:avLst/>
                        </a:pr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02" name="Freeform 293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106" y="2997"/>
                          <a:ext cx="6" cy="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4"/>
                            </a:cxn>
                            <a:cxn ang="0">
                              <a:pos x="6" y="4"/>
                            </a:cxn>
                            <a:cxn ang="0">
                              <a:pos x="4" y="0"/>
                            </a:cxn>
                            <a:cxn ang="0">
                              <a:pos x="0" y="2"/>
                            </a:cxn>
                            <a:cxn ang="0">
                              <a:pos x="0" y="4"/>
                            </a:cxn>
                          </a:cxnLst>
                          <a:rect l="0" t="0" r="r" b="b"/>
                          <a:pathLst>
                            <a:path w="6" h="4">
                              <a:moveTo>
                                <a:pt x="0" y="4"/>
                              </a:moveTo>
                              <a:lnTo>
                                <a:pt x="6" y="4"/>
                              </a:lnTo>
                              <a:lnTo>
                                <a:pt x="4" y="0"/>
                              </a:lnTo>
                              <a:lnTo>
                                <a:pt x="0" y="2"/>
                              </a:lnTo>
                              <a:lnTo>
                                <a:pt x="0" y="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03" name="Freeform 293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062" y="2417"/>
                          <a:ext cx="668" cy="58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78" y="474"/>
                            </a:cxn>
                            <a:cxn ang="0">
                              <a:pos x="280" y="486"/>
                            </a:cxn>
                            <a:cxn ang="0">
                              <a:pos x="302" y="516"/>
                            </a:cxn>
                            <a:cxn ang="0">
                              <a:pos x="562" y="474"/>
                            </a:cxn>
                            <a:cxn ang="0">
                              <a:pos x="604" y="488"/>
                            </a:cxn>
                            <a:cxn ang="0">
                              <a:pos x="604" y="438"/>
                            </a:cxn>
                            <a:cxn ang="0">
                              <a:pos x="668" y="438"/>
                            </a:cxn>
                            <a:cxn ang="0">
                              <a:pos x="668" y="430"/>
                            </a:cxn>
                            <a:cxn ang="0">
                              <a:pos x="598" y="432"/>
                            </a:cxn>
                            <a:cxn ang="0">
                              <a:pos x="598" y="480"/>
                            </a:cxn>
                            <a:cxn ang="0">
                              <a:pos x="564" y="468"/>
                            </a:cxn>
                            <a:cxn ang="0">
                              <a:pos x="302" y="510"/>
                            </a:cxn>
                            <a:cxn ang="0">
                              <a:pos x="284" y="486"/>
                            </a:cxn>
                            <a:cxn ang="0">
                              <a:pos x="262" y="330"/>
                            </a:cxn>
                            <a:cxn ang="0">
                              <a:pos x="142" y="0"/>
                            </a:cxn>
                            <a:cxn ang="0">
                              <a:pos x="136" y="2"/>
                            </a:cxn>
                            <a:cxn ang="0">
                              <a:pos x="260" y="332"/>
                            </a:cxn>
                            <a:cxn ang="0">
                              <a:pos x="278" y="468"/>
                            </a:cxn>
                            <a:cxn ang="0">
                              <a:pos x="0" y="492"/>
                            </a:cxn>
                            <a:cxn ang="0">
                              <a:pos x="44" y="582"/>
                            </a:cxn>
                            <a:cxn ang="0">
                              <a:pos x="48" y="580"/>
                            </a:cxn>
                            <a:cxn ang="0">
                              <a:pos x="4" y="494"/>
                            </a:cxn>
                            <a:cxn ang="0">
                              <a:pos x="278" y="474"/>
                            </a:cxn>
                          </a:cxnLst>
                          <a:rect l="0" t="0" r="r" b="b"/>
                          <a:pathLst>
                            <a:path w="668" h="582">
                              <a:moveTo>
                                <a:pt x="278" y="474"/>
                              </a:moveTo>
                              <a:lnTo>
                                <a:pt x="280" y="486"/>
                              </a:lnTo>
                              <a:lnTo>
                                <a:pt x="302" y="516"/>
                              </a:lnTo>
                              <a:lnTo>
                                <a:pt x="562" y="474"/>
                              </a:lnTo>
                              <a:lnTo>
                                <a:pt x="604" y="488"/>
                              </a:lnTo>
                              <a:lnTo>
                                <a:pt x="604" y="438"/>
                              </a:lnTo>
                              <a:lnTo>
                                <a:pt x="668" y="438"/>
                              </a:lnTo>
                              <a:lnTo>
                                <a:pt x="668" y="430"/>
                              </a:lnTo>
                              <a:lnTo>
                                <a:pt x="598" y="432"/>
                              </a:lnTo>
                              <a:lnTo>
                                <a:pt x="598" y="480"/>
                              </a:lnTo>
                              <a:lnTo>
                                <a:pt x="564" y="468"/>
                              </a:lnTo>
                              <a:lnTo>
                                <a:pt x="302" y="510"/>
                              </a:lnTo>
                              <a:lnTo>
                                <a:pt x="284" y="486"/>
                              </a:lnTo>
                              <a:lnTo>
                                <a:pt x="262" y="330"/>
                              </a:lnTo>
                              <a:lnTo>
                                <a:pt x="142" y="0"/>
                              </a:lnTo>
                              <a:lnTo>
                                <a:pt x="136" y="2"/>
                              </a:lnTo>
                              <a:lnTo>
                                <a:pt x="260" y="332"/>
                              </a:lnTo>
                              <a:lnTo>
                                <a:pt x="278" y="468"/>
                              </a:lnTo>
                              <a:lnTo>
                                <a:pt x="0" y="492"/>
                              </a:lnTo>
                              <a:lnTo>
                                <a:pt x="44" y="582"/>
                              </a:lnTo>
                              <a:lnTo>
                                <a:pt x="48" y="580"/>
                              </a:lnTo>
                              <a:lnTo>
                                <a:pt x="4" y="494"/>
                              </a:lnTo>
                              <a:lnTo>
                                <a:pt x="278" y="47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04" name="Freeform 294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198" y="2415"/>
                          <a:ext cx="6" cy="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" y="0"/>
                            </a:cxn>
                            <a:cxn ang="0">
                              <a:pos x="0" y="2"/>
                            </a:cxn>
                            <a:cxn ang="0">
                              <a:pos x="0" y="4"/>
                            </a:cxn>
                            <a:cxn ang="0">
                              <a:pos x="6" y="2"/>
                            </a:cxn>
                            <a:cxn ang="0">
                              <a:pos x="6" y="0"/>
                            </a:cxn>
                          </a:cxnLst>
                          <a:rect l="0" t="0" r="r" b="b"/>
                          <a:pathLst>
                            <a:path w="6" h="4">
                              <a:moveTo>
                                <a:pt x="6" y="0"/>
                              </a:moveTo>
                              <a:lnTo>
                                <a:pt x="0" y="2"/>
                              </a:lnTo>
                              <a:lnTo>
                                <a:pt x="0" y="4"/>
                              </a:lnTo>
                              <a:lnTo>
                                <a:pt x="6" y="2"/>
                              </a:lnTo>
                              <a:lnTo>
                                <a:pt x="6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05" name="Freeform 294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750" y="2669"/>
                          <a:ext cx="4" cy="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" y="6"/>
                            </a:cxn>
                            <a:cxn ang="0">
                              <a:pos x="4" y="2"/>
                            </a:cxn>
                            <a:cxn ang="0">
                              <a:pos x="2" y="0"/>
                            </a:cxn>
                            <a:cxn ang="0">
                              <a:pos x="0" y="2"/>
                            </a:cxn>
                            <a:cxn ang="0">
                              <a:pos x="2" y="6"/>
                            </a:cxn>
                          </a:cxnLst>
                          <a:rect l="0" t="0" r="r" b="b"/>
                          <a:pathLst>
                            <a:path w="4" h="6">
                              <a:moveTo>
                                <a:pt x="2" y="6"/>
                              </a:moveTo>
                              <a:lnTo>
                                <a:pt x="4" y="2"/>
                              </a:lnTo>
                              <a:lnTo>
                                <a:pt x="2" y="0"/>
                              </a:lnTo>
                              <a:lnTo>
                                <a:pt x="0" y="2"/>
                              </a:lnTo>
                              <a:lnTo>
                                <a:pt x="2" y="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06" name="Freeform 294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436" y="2359"/>
                          <a:ext cx="316" cy="31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54" y="50"/>
                            </a:cxn>
                            <a:cxn ang="0">
                              <a:pos x="6" y="54"/>
                            </a:cxn>
                            <a:cxn ang="0">
                              <a:pos x="28" y="0"/>
                            </a:cxn>
                            <a:cxn ang="0">
                              <a:pos x="22" y="2"/>
                            </a:cxn>
                            <a:cxn ang="0">
                              <a:pos x="0" y="56"/>
                            </a:cxn>
                            <a:cxn ang="0">
                              <a:pos x="52" y="54"/>
                            </a:cxn>
                            <a:cxn ang="0">
                              <a:pos x="52" y="88"/>
                            </a:cxn>
                            <a:cxn ang="0">
                              <a:pos x="314" y="312"/>
                            </a:cxn>
                            <a:cxn ang="0">
                              <a:pos x="316" y="310"/>
                            </a:cxn>
                            <a:cxn ang="0">
                              <a:pos x="54" y="86"/>
                            </a:cxn>
                            <a:cxn ang="0">
                              <a:pos x="54" y="50"/>
                            </a:cxn>
                          </a:cxnLst>
                          <a:rect l="0" t="0" r="r" b="b"/>
                          <a:pathLst>
                            <a:path w="316" h="312">
                              <a:moveTo>
                                <a:pt x="54" y="50"/>
                              </a:moveTo>
                              <a:lnTo>
                                <a:pt x="6" y="54"/>
                              </a:lnTo>
                              <a:lnTo>
                                <a:pt x="28" y="0"/>
                              </a:lnTo>
                              <a:lnTo>
                                <a:pt x="22" y="2"/>
                              </a:lnTo>
                              <a:lnTo>
                                <a:pt x="0" y="56"/>
                              </a:lnTo>
                              <a:lnTo>
                                <a:pt x="52" y="54"/>
                              </a:lnTo>
                              <a:lnTo>
                                <a:pt x="52" y="88"/>
                              </a:lnTo>
                              <a:lnTo>
                                <a:pt x="314" y="312"/>
                              </a:lnTo>
                              <a:lnTo>
                                <a:pt x="316" y="310"/>
                              </a:lnTo>
                              <a:lnTo>
                                <a:pt x="54" y="86"/>
                              </a:lnTo>
                              <a:lnTo>
                                <a:pt x="54" y="5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07" name="Freeform 294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258" y="1551"/>
                          <a:ext cx="12" cy="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2" y="2"/>
                            </a:cxn>
                            <a:cxn ang="0">
                              <a:pos x="6" y="0"/>
                            </a:cxn>
                            <a:cxn ang="0">
                              <a:pos x="0" y="2"/>
                            </a:cxn>
                            <a:cxn ang="0">
                              <a:pos x="6" y="4"/>
                            </a:cxn>
                            <a:cxn ang="0">
                              <a:pos x="12" y="2"/>
                            </a:cxn>
                          </a:cxnLst>
                          <a:rect l="0" t="0" r="r" b="b"/>
                          <a:pathLst>
                            <a:path w="12" h="4">
                              <a:moveTo>
                                <a:pt x="12" y="2"/>
                              </a:moveTo>
                              <a:lnTo>
                                <a:pt x="6" y="0"/>
                              </a:lnTo>
                              <a:lnTo>
                                <a:pt x="0" y="2"/>
                              </a:lnTo>
                              <a:lnTo>
                                <a:pt x="6" y="4"/>
                              </a:lnTo>
                              <a:lnTo>
                                <a:pt x="12" y="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08" name="Freeform 294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924" y="1599"/>
                          <a:ext cx="8" cy="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" y="0"/>
                            </a:cxn>
                            <a:cxn ang="0">
                              <a:pos x="0" y="6"/>
                            </a:cxn>
                            <a:cxn ang="0">
                              <a:pos x="2" y="6"/>
                            </a:cxn>
                            <a:cxn ang="0">
                              <a:pos x="8" y="0"/>
                            </a:cxn>
                            <a:cxn ang="0">
                              <a:pos x="6" y="0"/>
                            </a:cxn>
                          </a:cxnLst>
                          <a:rect l="0" t="0" r="r" b="b"/>
                          <a:pathLst>
                            <a:path w="8" h="6">
                              <a:moveTo>
                                <a:pt x="6" y="0"/>
                              </a:moveTo>
                              <a:lnTo>
                                <a:pt x="0" y="6"/>
                              </a:lnTo>
                              <a:lnTo>
                                <a:pt x="2" y="6"/>
                              </a:lnTo>
                              <a:lnTo>
                                <a:pt x="8" y="0"/>
                              </a:lnTo>
                              <a:lnTo>
                                <a:pt x="6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09" name="Freeform 294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926" y="1553"/>
                          <a:ext cx="338" cy="34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58" y="342"/>
                            </a:cxn>
                            <a:cxn ang="0">
                              <a:pos x="258" y="340"/>
                            </a:cxn>
                            <a:cxn ang="0">
                              <a:pos x="262" y="340"/>
                            </a:cxn>
                            <a:cxn ang="0">
                              <a:pos x="196" y="46"/>
                            </a:cxn>
                            <a:cxn ang="0">
                              <a:pos x="338" y="2"/>
                            </a:cxn>
                            <a:cxn ang="0">
                              <a:pos x="332" y="0"/>
                            </a:cxn>
                            <a:cxn ang="0">
                              <a:pos x="194" y="42"/>
                            </a:cxn>
                            <a:cxn ang="0">
                              <a:pos x="6" y="46"/>
                            </a:cxn>
                            <a:cxn ang="0">
                              <a:pos x="0" y="52"/>
                            </a:cxn>
                            <a:cxn ang="0">
                              <a:pos x="190" y="46"/>
                            </a:cxn>
                            <a:cxn ang="0">
                              <a:pos x="258" y="342"/>
                            </a:cxn>
                          </a:cxnLst>
                          <a:rect l="0" t="0" r="r" b="b"/>
                          <a:pathLst>
                            <a:path w="338" h="342">
                              <a:moveTo>
                                <a:pt x="258" y="342"/>
                              </a:moveTo>
                              <a:lnTo>
                                <a:pt x="258" y="340"/>
                              </a:lnTo>
                              <a:lnTo>
                                <a:pt x="262" y="340"/>
                              </a:lnTo>
                              <a:lnTo>
                                <a:pt x="196" y="46"/>
                              </a:lnTo>
                              <a:lnTo>
                                <a:pt x="338" y="2"/>
                              </a:lnTo>
                              <a:lnTo>
                                <a:pt x="332" y="0"/>
                              </a:lnTo>
                              <a:lnTo>
                                <a:pt x="194" y="42"/>
                              </a:lnTo>
                              <a:lnTo>
                                <a:pt x="6" y="46"/>
                              </a:lnTo>
                              <a:lnTo>
                                <a:pt x="0" y="52"/>
                              </a:lnTo>
                              <a:lnTo>
                                <a:pt x="190" y="46"/>
                              </a:lnTo>
                              <a:lnTo>
                                <a:pt x="258" y="34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10" name="Freeform 294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914" y="1897"/>
                          <a:ext cx="278" cy="23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74" y="12"/>
                            </a:cxn>
                            <a:cxn ang="0">
                              <a:pos x="236" y="52"/>
                            </a:cxn>
                            <a:cxn ang="0">
                              <a:pos x="186" y="160"/>
                            </a:cxn>
                            <a:cxn ang="0">
                              <a:pos x="158" y="146"/>
                            </a:cxn>
                            <a:cxn ang="0">
                              <a:pos x="78" y="200"/>
                            </a:cxn>
                            <a:cxn ang="0">
                              <a:pos x="54" y="186"/>
                            </a:cxn>
                            <a:cxn ang="0">
                              <a:pos x="0" y="230"/>
                            </a:cxn>
                            <a:cxn ang="0">
                              <a:pos x="0" y="234"/>
                            </a:cxn>
                            <a:cxn ang="0">
                              <a:pos x="54" y="190"/>
                            </a:cxn>
                            <a:cxn ang="0">
                              <a:pos x="78" y="206"/>
                            </a:cxn>
                            <a:cxn ang="0">
                              <a:pos x="158" y="150"/>
                            </a:cxn>
                            <a:cxn ang="0">
                              <a:pos x="188" y="164"/>
                            </a:cxn>
                            <a:cxn ang="0">
                              <a:pos x="238" y="54"/>
                            </a:cxn>
                            <a:cxn ang="0">
                              <a:pos x="278" y="14"/>
                            </a:cxn>
                            <a:cxn ang="0">
                              <a:pos x="274" y="2"/>
                            </a:cxn>
                            <a:cxn ang="0">
                              <a:pos x="270" y="0"/>
                            </a:cxn>
                            <a:cxn ang="0">
                              <a:pos x="274" y="12"/>
                            </a:cxn>
                          </a:cxnLst>
                          <a:rect l="0" t="0" r="r" b="b"/>
                          <a:pathLst>
                            <a:path w="278" h="234">
                              <a:moveTo>
                                <a:pt x="274" y="12"/>
                              </a:moveTo>
                              <a:lnTo>
                                <a:pt x="236" y="52"/>
                              </a:lnTo>
                              <a:lnTo>
                                <a:pt x="186" y="160"/>
                              </a:lnTo>
                              <a:lnTo>
                                <a:pt x="158" y="146"/>
                              </a:lnTo>
                              <a:lnTo>
                                <a:pt x="78" y="200"/>
                              </a:lnTo>
                              <a:lnTo>
                                <a:pt x="54" y="186"/>
                              </a:lnTo>
                              <a:lnTo>
                                <a:pt x="0" y="230"/>
                              </a:lnTo>
                              <a:lnTo>
                                <a:pt x="0" y="234"/>
                              </a:lnTo>
                              <a:lnTo>
                                <a:pt x="54" y="190"/>
                              </a:lnTo>
                              <a:lnTo>
                                <a:pt x="78" y="206"/>
                              </a:lnTo>
                              <a:lnTo>
                                <a:pt x="158" y="150"/>
                              </a:lnTo>
                              <a:lnTo>
                                <a:pt x="188" y="164"/>
                              </a:lnTo>
                              <a:lnTo>
                                <a:pt x="238" y="54"/>
                              </a:lnTo>
                              <a:lnTo>
                                <a:pt x="278" y="14"/>
                              </a:lnTo>
                              <a:lnTo>
                                <a:pt x="274" y="2"/>
                              </a:lnTo>
                              <a:lnTo>
                                <a:pt x="270" y="0"/>
                              </a:lnTo>
                              <a:lnTo>
                                <a:pt x="274" y="1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11" name="Freeform 294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808" y="1695"/>
                          <a:ext cx="2" cy="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0" y="2"/>
                            </a:cxn>
                            <a:cxn ang="0">
                              <a:pos x="2" y="2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2" h="2">
                              <a:moveTo>
                                <a:pt x="0" y="0"/>
                              </a:moveTo>
                              <a:lnTo>
                                <a:pt x="0" y="2"/>
                              </a:lnTo>
                              <a:lnTo>
                                <a:pt x="2" y="2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12" name="Freeform 294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184" y="1895"/>
                          <a:ext cx="1" cy="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2"/>
                            </a:cxn>
                            <a:cxn ang="0">
                              <a:pos x="0" y="2"/>
                            </a:cxn>
                            <a:cxn ang="0">
                              <a:pos x="0" y="0"/>
                            </a:cxn>
                            <a:cxn ang="0">
                              <a:pos x="0" y="2"/>
                            </a:cxn>
                          </a:cxnLst>
                          <a:rect l="0" t="0" r="r" b="b"/>
                          <a:pathLst>
                            <a:path h="2">
                              <a:moveTo>
                                <a:pt x="0" y="2"/>
                              </a:moveTo>
                              <a:lnTo>
                                <a:pt x="0" y="2"/>
                              </a:lnTo>
                              <a:lnTo>
                                <a:pt x="0" y="0"/>
                              </a:lnTo>
                              <a:lnTo>
                                <a:pt x="0" y="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13" name="Freeform 294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188" y="1469"/>
                          <a:ext cx="336" cy="53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06" y="466"/>
                            </a:cxn>
                            <a:cxn ang="0">
                              <a:pos x="196" y="454"/>
                            </a:cxn>
                            <a:cxn ang="0">
                              <a:pos x="220" y="470"/>
                            </a:cxn>
                            <a:cxn ang="0">
                              <a:pos x="234" y="512"/>
                            </a:cxn>
                            <a:cxn ang="0">
                              <a:pos x="286" y="534"/>
                            </a:cxn>
                            <a:cxn ang="0">
                              <a:pos x="288" y="532"/>
                            </a:cxn>
                            <a:cxn ang="0">
                              <a:pos x="236" y="510"/>
                            </a:cxn>
                            <a:cxn ang="0">
                              <a:pos x="226" y="474"/>
                            </a:cxn>
                            <a:cxn ang="0">
                              <a:pos x="232" y="480"/>
                            </a:cxn>
                            <a:cxn ang="0">
                              <a:pos x="290" y="348"/>
                            </a:cxn>
                            <a:cxn ang="0">
                              <a:pos x="324" y="288"/>
                            </a:cxn>
                            <a:cxn ang="0">
                              <a:pos x="334" y="210"/>
                            </a:cxn>
                            <a:cxn ang="0">
                              <a:pos x="334" y="208"/>
                            </a:cxn>
                            <a:cxn ang="0">
                              <a:pos x="334" y="208"/>
                            </a:cxn>
                            <a:cxn ang="0">
                              <a:pos x="336" y="200"/>
                            </a:cxn>
                            <a:cxn ang="0">
                              <a:pos x="262" y="0"/>
                            </a:cxn>
                            <a:cxn ang="0">
                              <a:pos x="260" y="6"/>
                            </a:cxn>
                            <a:cxn ang="0">
                              <a:pos x="330" y="202"/>
                            </a:cxn>
                            <a:cxn ang="0">
                              <a:pos x="320" y="286"/>
                            </a:cxn>
                            <a:cxn ang="0">
                              <a:pos x="288" y="346"/>
                            </a:cxn>
                            <a:cxn ang="0">
                              <a:pos x="232" y="470"/>
                            </a:cxn>
                            <a:cxn ang="0">
                              <a:pos x="198" y="450"/>
                            </a:cxn>
                            <a:cxn ang="0">
                              <a:pos x="106" y="462"/>
                            </a:cxn>
                            <a:cxn ang="0">
                              <a:pos x="0" y="424"/>
                            </a:cxn>
                            <a:cxn ang="0">
                              <a:pos x="0" y="430"/>
                            </a:cxn>
                            <a:cxn ang="0">
                              <a:pos x="106" y="466"/>
                            </a:cxn>
                          </a:cxnLst>
                          <a:rect l="0" t="0" r="r" b="b"/>
                          <a:pathLst>
                            <a:path w="336" h="534">
                              <a:moveTo>
                                <a:pt x="106" y="466"/>
                              </a:moveTo>
                              <a:lnTo>
                                <a:pt x="196" y="454"/>
                              </a:lnTo>
                              <a:lnTo>
                                <a:pt x="220" y="470"/>
                              </a:lnTo>
                              <a:lnTo>
                                <a:pt x="234" y="512"/>
                              </a:lnTo>
                              <a:lnTo>
                                <a:pt x="286" y="534"/>
                              </a:lnTo>
                              <a:lnTo>
                                <a:pt x="288" y="532"/>
                              </a:lnTo>
                              <a:lnTo>
                                <a:pt x="236" y="510"/>
                              </a:lnTo>
                              <a:lnTo>
                                <a:pt x="226" y="474"/>
                              </a:lnTo>
                              <a:lnTo>
                                <a:pt x="232" y="480"/>
                              </a:lnTo>
                              <a:lnTo>
                                <a:pt x="290" y="348"/>
                              </a:lnTo>
                              <a:lnTo>
                                <a:pt x="324" y="288"/>
                              </a:lnTo>
                              <a:lnTo>
                                <a:pt x="334" y="210"/>
                              </a:lnTo>
                              <a:lnTo>
                                <a:pt x="334" y="208"/>
                              </a:lnTo>
                              <a:lnTo>
                                <a:pt x="334" y="208"/>
                              </a:lnTo>
                              <a:lnTo>
                                <a:pt x="336" y="200"/>
                              </a:lnTo>
                              <a:lnTo>
                                <a:pt x="262" y="0"/>
                              </a:lnTo>
                              <a:lnTo>
                                <a:pt x="260" y="6"/>
                              </a:lnTo>
                              <a:lnTo>
                                <a:pt x="330" y="202"/>
                              </a:lnTo>
                              <a:lnTo>
                                <a:pt x="320" y="286"/>
                              </a:lnTo>
                              <a:lnTo>
                                <a:pt x="288" y="346"/>
                              </a:lnTo>
                              <a:lnTo>
                                <a:pt x="232" y="470"/>
                              </a:lnTo>
                              <a:lnTo>
                                <a:pt x="198" y="450"/>
                              </a:lnTo>
                              <a:lnTo>
                                <a:pt x="106" y="462"/>
                              </a:lnTo>
                              <a:lnTo>
                                <a:pt x="0" y="424"/>
                              </a:lnTo>
                              <a:lnTo>
                                <a:pt x="0" y="430"/>
                              </a:lnTo>
                              <a:lnTo>
                                <a:pt x="106" y="46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14" name="Freeform 295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478" y="1699"/>
                          <a:ext cx="330" cy="34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328" y="0"/>
                            </a:cxn>
                            <a:cxn ang="0">
                              <a:pos x="312" y="22"/>
                            </a:cxn>
                            <a:cxn ang="0">
                              <a:pos x="272" y="22"/>
                            </a:cxn>
                            <a:cxn ang="0">
                              <a:pos x="230" y="84"/>
                            </a:cxn>
                            <a:cxn ang="0">
                              <a:pos x="202" y="154"/>
                            </a:cxn>
                            <a:cxn ang="0">
                              <a:pos x="172" y="130"/>
                            </a:cxn>
                            <a:cxn ang="0">
                              <a:pos x="142" y="294"/>
                            </a:cxn>
                            <a:cxn ang="0">
                              <a:pos x="72" y="336"/>
                            </a:cxn>
                            <a:cxn ang="0">
                              <a:pos x="0" y="304"/>
                            </a:cxn>
                            <a:cxn ang="0">
                              <a:pos x="0" y="304"/>
                            </a:cxn>
                            <a:cxn ang="0">
                              <a:pos x="0" y="306"/>
                            </a:cxn>
                            <a:cxn ang="0">
                              <a:pos x="72" y="340"/>
                            </a:cxn>
                            <a:cxn ang="0">
                              <a:pos x="144" y="296"/>
                            </a:cxn>
                            <a:cxn ang="0">
                              <a:pos x="174" y="132"/>
                            </a:cxn>
                            <a:cxn ang="0">
                              <a:pos x="202" y="158"/>
                            </a:cxn>
                            <a:cxn ang="0">
                              <a:pos x="232" y="84"/>
                            </a:cxn>
                            <a:cxn ang="0">
                              <a:pos x="274" y="26"/>
                            </a:cxn>
                            <a:cxn ang="0">
                              <a:pos x="312" y="26"/>
                            </a:cxn>
                            <a:cxn ang="0">
                              <a:pos x="330" y="0"/>
                            </a:cxn>
                            <a:cxn ang="0">
                              <a:pos x="330" y="0"/>
                            </a:cxn>
                            <a:cxn ang="0">
                              <a:pos x="328" y="0"/>
                            </a:cxn>
                          </a:cxnLst>
                          <a:rect l="0" t="0" r="r" b="b"/>
                          <a:pathLst>
                            <a:path w="330" h="340">
                              <a:moveTo>
                                <a:pt x="328" y="0"/>
                              </a:moveTo>
                              <a:lnTo>
                                <a:pt x="312" y="22"/>
                              </a:lnTo>
                              <a:lnTo>
                                <a:pt x="272" y="22"/>
                              </a:lnTo>
                              <a:lnTo>
                                <a:pt x="230" y="84"/>
                              </a:lnTo>
                              <a:lnTo>
                                <a:pt x="202" y="154"/>
                              </a:lnTo>
                              <a:lnTo>
                                <a:pt x="172" y="130"/>
                              </a:lnTo>
                              <a:lnTo>
                                <a:pt x="142" y="294"/>
                              </a:lnTo>
                              <a:lnTo>
                                <a:pt x="72" y="336"/>
                              </a:lnTo>
                              <a:lnTo>
                                <a:pt x="0" y="304"/>
                              </a:lnTo>
                              <a:lnTo>
                                <a:pt x="0" y="304"/>
                              </a:lnTo>
                              <a:lnTo>
                                <a:pt x="0" y="306"/>
                              </a:lnTo>
                              <a:lnTo>
                                <a:pt x="72" y="340"/>
                              </a:lnTo>
                              <a:lnTo>
                                <a:pt x="144" y="296"/>
                              </a:lnTo>
                              <a:lnTo>
                                <a:pt x="174" y="132"/>
                              </a:lnTo>
                              <a:lnTo>
                                <a:pt x="202" y="158"/>
                              </a:lnTo>
                              <a:lnTo>
                                <a:pt x="232" y="84"/>
                              </a:lnTo>
                              <a:lnTo>
                                <a:pt x="274" y="26"/>
                              </a:lnTo>
                              <a:lnTo>
                                <a:pt x="312" y="26"/>
                              </a:lnTo>
                              <a:lnTo>
                                <a:pt x="330" y="0"/>
                              </a:lnTo>
                              <a:lnTo>
                                <a:pt x="330" y="0"/>
                              </a:lnTo>
                              <a:lnTo>
                                <a:pt x="328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15" name="Freeform 295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474" y="2001"/>
                          <a:ext cx="4" cy="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" y="2"/>
                            </a:cxn>
                            <a:cxn ang="0">
                              <a:pos x="2" y="0"/>
                            </a:cxn>
                            <a:cxn ang="0">
                              <a:pos x="0" y="2"/>
                            </a:cxn>
                            <a:cxn ang="0">
                              <a:pos x="4" y="4"/>
                            </a:cxn>
                            <a:cxn ang="0">
                              <a:pos x="4" y="2"/>
                            </a:cxn>
                            <a:cxn ang="0">
                              <a:pos x="4" y="2"/>
                            </a:cxn>
                          </a:cxnLst>
                          <a:rect l="0" t="0" r="r" b="b"/>
                          <a:pathLst>
                            <a:path w="4" h="4">
                              <a:moveTo>
                                <a:pt x="4" y="2"/>
                              </a:moveTo>
                              <a:lnTo>
                                <a:pt x="2" y="0"/>
                              </a:lnTo>
                              <a:lnTo>
                                <a:pt x="0" y="2"/>
                              </a:lnTo>
                              <a:lnTo>
                                <a:pt x="4" y="4"/>
                              </a:lnTo>
                              <a:lnTo>
                                <a:pt x="4" y="2"/>
                              </a:lnTo>
                              <a:lnTo>
                                <a:pt x="4" y="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16" name="Freeform 295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184" y="1893"/>
                          <a:ext cx="4" cy="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2"/>
                            </a:cxn>
                            <a:cxn ang="0">
                              <a:pos x="0" y="4"/>
                            </a:cxn>
                            <a:cxn ang="0">
                              <a:pos x="4" y="6"/>
                            </a:cxn>
                            <a:cxn ang="0">
                              <a:pos x="4" y="0"/>
                            </a:cxn>
                            <a:cxn ang="0">
                              <a:pos x="0" y="0"/>
                            </a:cxn>
                            <a:cxn ang="0">
                              <a:pos x="0" y="2"/>
                            </a:cxn>
                          </a:cxnLst>
                          <a:rect l="0" t="0" r="r" b="b"/>
                          <a:pathLst>
                            <a:path w="4" h="6">
                              <a:moveTo>
                                <a:pt x="0" y="2"/>
                              </a:moveTo>
                              <a:lnTo>
                                <a:pt x="0" y="4"/>
                              </a:lnTo>
                              <a:lnTo>
                                <a:pt x="4" y="6"/>
                              </a:lnTo>
                              <a:lnTo>
                                <a:pt x="4" y="0"/>
                              </a:lnTo>
                              <a:lnTo>
                                <a:pt x="0" y="0"/>
                              </a:lnTo>
                              <a:lnTo>
                                <a:pt x="0" y="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17" name="Freeform 295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064" y="1789"/>
                          <a:ext cx="4" cy="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" y="6"/>
                            </a:cxn>
                            <a:cxn ang="0">
                              <a:pos x="4" y="0"/>
                            </a:cxn>
                            <a:cxn ang="0">
                              <a:pos x="2" y="2"/>
                            </a:cxn>
                            <a:cxn ang="0">
                              <a:pos x="0" y="6"/>
                            </a:cxn>
                            <a:cxn ang="0">
                              <a:pos x="4" y="6"/>
                            </a:cxn>
                          </a:cxnLst>
                          <a:rect l="0" t="0" r="r" b="b"/>
                          <a:pathLst>
                            <a:path w="4" h="6">
                              <a:moveTo>
                                <a:pt x="4" y="6"/>
                              </a:moveTo>
                              <a:lnTo>
                                <a:pt x="4" y="0"/>
                              </a:lnTo>
                              <a:lnTo>
                                <a:pt x="2" y="2"/>
                              </a:lnTo>
                              <a:lnTo>
                                <a:pt x="0" y="6"/>
                              </a:lnTo>
                              <a:lnTo>
                                <a:pt x="4" y="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18" name="Freeform 295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808" y="1697"/>
                          <a:ext cx="258" cy="11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54" y="106"/>
                            </a:cxn>
                            <a:cxn ang="0">
                              <a:pos x="64" y="26"/>
                            </a:cxn>
                            <a:cxn ang="0">
                              <a:pos x="2" y="0"/>
                            </a:cxn>
                            <a:cxn ang="0">
                              <a:pos x="2" y="0"/>
                            </a:cxn>
                            <a:cxn ang="0">
                              <a:pos x="2" y="2"/>
                            </a:cxn>
                            <a:cxn ang="0">
                              <a:pos x="0" y="2"/>
                            </a:cxn>
                            <a:cxn ang="0">
                              <a:pos x="60" y="28"/>
                            </a:cxn>
                            <a:cxn ang="0">
                              <a:pos x="50" y="108"/>
                            </a:cxn>
                            <a:cxn ang="0">
                              <a:pos x="172" y="118"/>
                            </a:cxn>
                            <a:cxn ang="0">
                              <a:pos x="256" y="98"/>
                            </a:cxn>
                            <a:cxn ang="0">
                              <a:pos x="258" y="94"/>
                            </a:cxn>
                            <a:cxn ang="0">
                              <a:pos x="176" y="116"/>
                            </a:cxn>
                            <a:cxn ang="0">
                              <a:pos x="54" y="106"/>
                            </a:cxn>
                          </a:cxnLst>
                          <a:rect l="0" t="0" r="r" b="b"/>
                          <a:pathLst>
                            <a:path w="258" h="118">
                              <a:moveTo>
                                <a:pt x="54" y="106"/>
                              </a:moveTo>
                              <a:lnTo>
                                <a:pt x="64" y="26"/>
                              </a:lnTo>
                              <a:lnTo>
                                <a:pt x="2" y="0"/>
                              </a:lnTo>
                              <a:lnTo>
                                <a:pt x="2" y="0"/>
                              </a:lnTo>
                              <a:lnTo>
                                <a:pt x="2" y="2"/>
                              </a:lnTo>
                              <a:lnTo>
                                <a:pt x="0" y="2"/>
                              </a:lnTo>
                              <a:lnTo>
                                <a:pt x="60" y="28"/>
                              </a:lnTo>
                              <a:lnTo>
                                <a:pt x="50" y="108"/>
                              </a:lnTo>
                              <a:lnTo>
                                <a:pt x="172" y="118"/>
                              </a:lnTo>
                              <a:lnTo>
                                <a:pt x="256" y="98"/>
                              </a:lnTo>
                              <a:lnTo>
                                <a:pt x="258" y="94"/>
                              </a:lnTo>
                              <a:lnTo>
                                <a:pt x="176" y="116"/>
                              </a:lnTo>
                              <a:lnTo>
                                <a:pt x="54" y="10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19" name="Freeform 295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522" y="1673"/>
                          <a:ext cx="286" cy="7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8" y="56"/>
                            </a:cxn>
                            <a:cxn ang="0">
                              <a:pos x="106" y="26"/>
                            </a:cxn>
                            <a:cxn ang="0">
                              <a:pos x="132" y="72"/>
                            </a:cxn>
                            <a:cxn ang="0">
                              <a:pos x="238" y="16"/>
                            </a:cxn>
                            <a:cxn ang="0">
                              <a:pos x="284" y="26"/>
                            </a:cxn>
                            <a:cxn ang="0">
                              <a:pos x="286" y="24"/>
                            </a:cxn>
                            <a:cxn ang="0">
                              <a:pos x="234" y="12"/>
                            </a:cxn>
                            <a:cxn ang="0">
                              <a:pos x="132" y="68"/>
                            </a:cxn>
                            <a:cxn ang="0">
                              <a:pos x="108" y="26"/>
                            </a:cxn>
                            <a:cxn ang="0">
                              <a:pos x="108" y="26"/>
                            </a:cxn>
                            <a:cxn ang="0">
                              <a:pos x="106" y="24"/>
                            </a:cxn>
                            <a:cxn ang="0">
                              <a:pos x="20" y="50"/>
                            </a:cxn>
                            <a:cxn ang="0">
                              <a:pos x="2" y="0"/>
                            </a:cxn>
                            <a:cxn ang="0">
                              <a:pos x="0" y="4"/>
                            </a:cxn>
                            <a:cxn ang="0">
                              <a:pos x="0" y="6"/>
                            </a:cxn>
                            <a:cxn ang="0">
                              <a:pos x="18" y="56"/>
                            </a:cxn>
                          </a:cxnLst>
                          <a:rect l="0" t="0" r="r" b="b"/>
                          <a:pathLst>
                            <a:path w="286" h="72">
                              <a:moveTo>
                                <a:pt x="18" y="56"/>
                              </a:moveTo>
                              <a:lnTo>
                                <a:pt x="106" y="26"/>
                              </a:lnTo>
                              <a:lnTo>
                                <a:pt x="132" y="72"/>
                              </a:lnTo>
                              <a:lnTo>
                                <a:pt x="238" y="16"/>
                              </a:lnTo>
                              <a:lnTo>
                                <a:pt x="284" y="26"/>
                              </a:lnTo>
                              <a:lnTo>
                                <a:pt x="286" y="24"/>
                              </a:lnTo>
                              <a:lnTo>
                                <a:pt x="234" y="12"/>
                              </a:lnTo>
                              <a:lnTo>
                                <a:pt x="132" y="68"/>
                              </a:lnTo>
                              <a:lnTo>
                                <a:pt x="108" y="26"/>
                              </a:lnTo>
                              <a:lnTo>
                                <a:pt x="108" y="26"/>
                              </a:lnTo>
                              <a:lnTo>
                                <a:pt x="106" y="24"/>
                              </a:lnTo>
                              <a:lnTo>
                                <a:pt x="20" y="50"/>
                              </a:lnTo>
                              <a:lnTo>
                                <a:pt x="2" y="0"/>
                              </a:lnTo>
                              <a:lnTo>
                                <a:pt x="0" y="4"/>
                              </a:lnTo>
                              <a:lnTo>
                                <a:pt x="0" y="6"/>
                              </a:lnTo>
                              <a:lnTo>
                                <a:pt x="18" y="5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20" name="Freeform 295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806" y="1697"/>
                          <a:ext cx="4" cy="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" y="2"/>
                            </a:cxn>
                            <a:cxn ang="0">
                              <a:pos x="2" y="2"/>
                            </a:cxn>
                            <a:cxn ang="0">
                              <a:pos x="4" y="2"/>
                            </a:cxn>
                            <a:cxn ang="0">
                              <a:pos x="4" y="0"/>
                            </a:cxn>
                            <a:cxn ang="0">
                              <a:pos x="2" y="0"/>
                            </a:cxn>
                            <a:cxn ang="0">
                              <a:pos x="0" y="2"/>
                            </a:cxn>
                            <a:cxn ang="0">
                              <a:pos x="2" y="2"/>
                            </a:cxn>
                          </a:cxnLst>
                          <a:rect l="0" t="0" r="r" b="b"/>
                          <a:pathLst>
                            <a:path w="4" h="2">
                              <a:moveTo>
                                <a:pt x="2" y="2"/>
                              </a:moveTo>
                              <a:lnTo>
                                <a:pt x="2" y="2"/>
                              </a:lnTo>
                              <a:lnTo>
                                <a:pt x="4" y="2"/>
                              </a:lnTo>
                              <a:lnTo>
                                <a:pt x="4" y="0"/>
                              </a:lnTo>
                              <a:lnTo>
                                <a:pt x="2" y="0"/>
                              </a:lnTo>
                              <a:lnTo>
                                <a:pt x="0" y="2"/>
                              </a:lnTo>
                              <a:lnTo>
                                <a:pt x="2" y="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21" name="Rectangle 29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22" y="1677"/>
                          <a:ext cx="1" cy="2"/>
                        </a:xfrm>
                        <a:prstGeom prst="rect">
                          <a:avLst/>
                        </a:pr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22" name="Freeform 295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516" y="1321"/>
                          <a:ext cx="490" cy="27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62" y="258"/>
                            </a:cxn>
                            <a:cxn ang="0">
                              <a:pos x="490" y="190"/>
                            </a:cxn>
                            <a:cxn ang="0">
                              <a:pos x="452" y="138"/>
                            </a:cxn>
                            <a:cxn ang="0">
                              <a:pos x="462" y="68"/>
                            </a:cxn>
                            <a:cxn ang="0">
                              <a:pos x="382" y="0"/>
                            </a:cxn>
                            <a:cxn ang="0">
                              <a:pos x="18" y="120"/>
                            </a:cxn>
                            <a:cxn ang="0">
                              <a:pos x="2" y="74"/>
                            </a:cxn>
                            <a:cxn ang="0">
                              <a:pos x="0" y="76"/>
                            </a:cxn>
                            <a:cxn ang="0">
                              <a:pos x="16" y="124"/>
                            </a:cxn>
                            <a:cxn ang="0">
                              <a:pos x="382" y="4"/>
                            </a:cxn>
                            <a:cxn ang="0">
                              <a:pos x="458" y="70"/>
                            </a:cxn>
                            <a:cxn ang="0">
                              <a:pos x="448" y="138"/>
                            </a:cxn>
                            <a:cxn ang="0">
                              <a:pos x="488" y="190"/>
                            </a:cxn>
                            <a:cxn ang="0">
                              <a:pos x="458" y="256"/>
                            </a:cxn>
                            <a:cxn ang="0">
                              <a:pos x="428" y="266"/>
                            </a:cxn>
                            <a:cxn ang="0">
                              <a:pos x="430" y="270"/>
                            </a:cxn>
                            <a:cxn ang="0">
                              <a:pos x="462" y="258"/>
                            </a:cxn>
                          </a:cxnLst>
                          <a:rect l="0" t="0" r="r" b="b"/>
                          <a:pathLst>
                            <a:path w="490" h="270">
                              <a:moveTo>
                                <a:pt x="462" y="258"/>
                              </a:moveTo>
                              <a:lnTo>
                                <a:pt x="490" y="190"/>
                              </a:lnTo>
                              <a:lnTo>
                                <a:pt x="452" y="138"/>
                              </a:lnTo>
                              <a:lnTo>
                                <a:pt x="462" y="68"/>
                              </a:lnTo>
                              <a:lnTo>
                                <a:pt x="382" y="0"/>
                              </a:lnTo>
                              <a:lnTo>
                                <a:pt x="18" y="120"/>
                              </a:lnTo>
                              <a:lnTo>
                                <a:pt x="2" y="74"/>
                              </a:lnTo>
                              <a:lnTo>
                                <a:pt x="0" y="76"/>
                              </a:lnTo>
                              <a:lnTo>
                                <a:pt x="16" y="124"/>
                              </a:lnTo>
                              <a:lnTo>
                                <a:pt x="382" y="4"/>
                              </a:lnTo>
                              <a:lnTo>
                                <a:pt x="458" y="70"/>
                              </a:lnTo>
                              <a:lnTo>
                                <a:pt x="448" y="138"/>
                              </a:lnTo>
                              <a:lnTo>
                                <a:pt x="488" y="190"/>
                              </a:lnTo>
                              <a:lnTo>
                                <a:pt x="458" y="256"/>
                              </a:lnTo>
                              <a:lnTo>
                                <a:pt x="428" y="266"/>
                              </a:lnTo>
                              <a:lnTo>
                                <a:pt x="430" y="270"/>
                              </a:lnTo>
                              <a:lnTo>
                                <a:pt x="462" y="258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23" name="Freeform 295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626" y="1587"/>
                          <a:ext cx="320" cy="11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" y="112"/>
                            </a:cxn>
                            <a:cxn ang="0">
                              <a:pos x="320" y="4"/>
                            </a:cxn>
                            <a:cxn ang="0">
                              <a:pos x="318" y="0"/>
                            </a:cxn>
                            <a:cxn ang="0">
                              <a:pos x="0" y="110"/>
                            </a:cxn>
                            <a:cxn ang="0">
                              <a:pos x="2" y="110"/>
                            </a:cxn>
                            <a:cxn ang="0">
                              <a:pos x="2" y="110"/>
                            </a:cxn>
                            <a:cxn ang="0">
                              <a:pos x="4" y="112"/>
                            </a:cxn>
                          </a:cxnLst>
                          <a:rect l="0" t="0" r="r" b="b"/>
                          <a:pathLst>
                            <a:path w="320" h="112">
                              <a:moveTo>
                                <a:pt x="4" y="112"/>
                              </a:moveTo>
                              <a:lnTo>
                                <a:pt x="320" y="4"/>
                              </a:lnTo>
                              <a:lnTo>
                                <a:pt x="318" y="0"/>
                              </a:lnTo>
                              <a:lnTo>
                                <a:pt x="0" y="110"/>
                              </a:lnTo>
                              <a:lnTo>
                                <a:pt x="2" y="110"/>
                              </a:lnTo>
                              <a:lnTo>
                                <a:pt x="2" y="110"/>
                              </a:lnTo>
                              <a:lnTo>
                                <a:pt x="4" y="11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24" name="Freeform 296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628" y="1697"/>
                          <a:ext cx="2" cy="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" y="2"/>
                            </a:cxn>
                            <a:cxn ang="0">
                              <a:pos x="0" y="0"/>
                            </a:cxn>
                            <a:cxn ang="0">
                              <a:pos x="0" y="0"/>
                            </a:cxn>
                            <a:cxn ang="0">
                              <a:pos x="2" y="2"/>
                            </a:cxn>
                            <a:cxn ang="0">
                              <a:pos x="2" y="2"/>
                            </a:cxn>
                          </a:cxnLst>
                          <a:rect l="0" t="0" r="r" b="b"/>
                          <a:pathLst>
                            <a:path w="2" h="2">
                              <a:moveTo>
                                <a:pt x="2" y="2"/>
                              </a:move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lnTo>
                                <a:pt x="2" y="2"/>
                              </a:lnTo>
                              <a:lnTo>
                                <a:pt x="2" y="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25" name="Rectangle 29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72" y="1723"/>
                          <a:ext cx="2" cy="2"/>
                        </a:xfrm>
                        <a:prstGeom prst="rect">
                          <a:avLst/>
                        </a:pr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26" name="Rectangle 29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1587"/>
                          <a:ext cx="1" cy="1"/>
                        </a:xfrm>
                        <a:prstGeom prst="rect">
                          <a:avLst/>
                        </a:pr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27" name="Freeform 296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946" y="1591"/>
                          <a:ext cx="126" cy="16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0" y="0"/>
                            </a:cxn>
                            <a:cxn ang="0">
                              <a:pos x="58" y="162"/>
                            </a:cxn>
                            <a:cxn ang="0">
                              <a:pos x="126" y="134"/>
                            </a:cxn>
                            <a:cxn ang="0">
                              <a:pos x="126" y="132"/>
                            </a:cxn>
                            <a:cxn ang="0">
                              <a:pos x="62" y="158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126" h="162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lnTo>
                                <a:pt x="58" y="162"/>
                              </a:lnTo>
                              <a:lnTo>
                                <a:pt x="126" y="134"/>
                              </a:lnTo>
                              <a:lnTo>
                                <a:pt x="126" y="132"/>
                              </a:lnTo>
                              <a:lnTo>
                                <a:pt x="62" y="158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28" name="Freeform 296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944" y="1587"/>
                          <a:ext cx="2" cy="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" y="4"/>
                            </a:cxn>
                            <a:cxn ang="0">
                              <a:pos x="0" y="0"/>
                            </a:cxn>
                            <a:cxn ang="0">
                              <a:pos x="0" y="0"/>
                            </a:cxn>
                            <a:cxn ang="0">
                              <a:pos x="2" y="4"/>
                            </a:cxn>
                            <a:cxn ang="0">
                              <a:pos x="2" y="4"/>
                            </a:cxn>
                          </a:cxnLst>
                          <a:rect l="0" t="0" r="r" b="b"/>
                          <a:pathLst>
                            <a:path w="2" h="4">
                              <a:moveTo>
                                <a:pt x="2" y="4"/>
                              </a:move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lnTo>
                                <a:pt x="2" y="4"/>
                              </a:lnTo>
                              <a:lnTo>
                                <a:pt x="2" y="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29" name="Freeform 296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280" y="1225"/>
                          <a:ext cx="2" cy="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" y="4"/>
                            </a:cxn>
                            <a:cxn ang="0">
                              <a:pos x="2" y="2"/>
                            </a:cxn>
                            <a:cxn ang="0">
                              <a:pos x="0" y="0"/>
                            </a:cxn>
                            <a:cxn ang="0">
                              <a:pos x="0" y="0"/>
                            </a:cxn>
                            <a:cxn ang="0">
                              <a:pos x="2" y="4"/>
                            </a:cxn>
                          </a:cxnLst>
                          <a:rect l="0" t="0" r="r" b="b"/>
                          <a:pathLst>
                            <a:path w="2" h="4">
                              <a:moveTo>
                                <a:pt x="2" y="4"/>
                              </a:moveTo>
                              <a:lnTo>
                                <a:pt x="2" y="2"/>
                              </a:ln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lnTo>
                                <a:pt x="2" y="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30" name="Freeform 296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218" y="1341"/>
                          <a:ext cx="4" cy="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" y="6"/>
                            </a:cxn>
                            <a:cxn ang="0">
                              <a:pos x="2" y="6"/>
                            </a:cxn>
                            <a:cxn ang="0">
                              <a:pos x="4" y="4"/>
                            </a:cxn>
                            <a:cxn ang="0">
                              <a:pos x="2" y="0"/>
                            </a:cxn>
                            <a:cxn ang="0">
                              <a:pos x="0" y="4"/>
                            </a:cxn>
                            <a:cxn ang="0">
                              <a:pos x="2" y="6"/>
                            </a:cxn>
                          </a:cxnLst>
                          <a:rect l="0" t="0" r="r" b="b"/>
                          <a:pathLst>
                            <a:path w="4" h="6">
                              <a:moveTo>
                                <a:pt x="2" y="6"/>
                              </a:moveTo>
                              <a:lnTo>
                                <a:pt x="2" y="6"/>
                              </a:lnTo>
                              <a:lnTo>
                                <a:pt x="4" y="4"/>
                              </a:lnTo>
                              <a:lnTo>
                                <a:pt x="2" y="0"/>
                              </a:lnTo>
                              <a:lnTo>
                                <a:pt x="0" y="4"/>
                              </a:lnTo>
                              <a:lnTo>
                                <a:pt x="2" y="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31" name="Freeform 296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054" y="1253"/>
                          <a:ext cx="62" cy="13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10" y="84"/>
                            </a:cxn>
                            <a:cxn ang="0">
                              <a:pos x="62" y="136"/>
                            </a:cxn>
                            <a:cxn ang="0">
                              <a:pos x="12" y="82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62" h="136">
                              <a:moveTo>
                                <a:pt x="0" y="0"/>
                              </a:moveTo>
                              <a:lnTo>
                                <a:pt x="10" y="84"/>
                              </a:lnTo>
                              <a:lnTo>
                                <a:pt x="62" y="136"/>
                              </a:lnTo>
                              <a:lnTo>
                                <a:pt x="12" y="82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32" name="Freeform 296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952" y="895"/>
                          <a:ext cx="102" cy="35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0" y="132"/>
                            </a:cxn>
                            <a:cxn ang="0">
                              <a:pos x="2" y="0"/>
                            </a:cxn>
                            <a:cxn ang="0">
                              <a:pos x="0" y="0"/>
                            </a:cxn>
                            <a:cxn ang="0">
                              <a:pos x="38" y="132"/>
                            </a:cxn>
                            <a:cxn ang="0">
                              <a:pos x="102" y="358"/>
                            </a:cxn>
                            <a:cxn ang="0">
                              <a:pos x="80" y="276"/>
                            </a:cxn>
                            <a:cxn ang="0">
                              <a:pos x="40" y="132"/>
                            </a:cxn>
                          </a:cxnLst>
                          <a:rect l="0" t="0" r="r" b="b"/>
                          <a:pathLst>
                            <a:path w="102" h="358">
                              <a:moveTo>
                                <a:pt x="40" y="132"/>
                              </a:moveTo>
                              <a:lnTo>
                                <a:pt x="2" y="0"/>
                              </a:lnTo>
                              <a:lnTo>
                                <a:pt x="0" y="0"/>
                              </a:lnTo>
                              <a:lnTo>
                                <a:pt x="38" y="132"/>
                              </a:lnTo>
                              <a:lnTo>
                                <a:pt x="102" y="358"/>
                              </a:lnTo>
                              <a:lnTo>
                                <a:pt x="80" y="276"/>
                              </a:lnTo>
                              <a:lnTo>
                                <a:pt x="40" y="13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33" name="Freeform 296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190" y="1183"/>
                          <a:ext cx="90" cy="16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20"/>
                            </a:cxn>
                            <a:cxn ang="0">
                              <a:pos x="28" y="162"/>
                            </a:cxn>
                            <a:cxn ang="0">
                              <a:pos x="30" y="158"/>
                            </a:cxn>
                            <a:cxn ang="0">
                              <a:pos x="4" y="20"/>
                            </a:cxn>
                            <a:cxn ang="0">
                              <a:pos x="54" y="2"/>
                            </a:cxn>
                            <a:cxn ang="0">
                              <a:pos x="90" y="42"/>
                            </a:cxn>
                            <a:cxn ang="0">
                              <a:pos x="90" y="42"/>
                            </a:cxn>
                            <a:cxn ang="0">
                              <a:pos x="54" y="0"/>
                            </a:cxn>
                            <a:cxn ang="0">
                              <a:pos x="0" y="20"/>
                            </a:cxn>
                          </a:cxnLst>
                          <a:rect l="0" t="0" r="r" b="b"/>
                          <a:pathLst>
                            <a:path w="90" h="162">
                              <a:moveTo>
                                <a:pt x="0" y="20"/>
                              </a:moveTo>
                              <a:lnTo>
                                <a:pt x="28" y="162"/>
                              </a:lnTo>
                              <a:lnTo>
                                <a:pt x="30" y="158"/>
                              </a:lnTo>
                              <a:lnTo>
                                <a:pt x="4" y="20"/>
                              </a:lnTo>
                              <a:lnTo>
                                <a:pt x="54" y="2"/>
                              </a:lnTo>
                              <a:lnTo>
                                <a:pt x="90" y="42"/>
                              </a:lnTo>
                              <a:lnTo>
                                <a:pt x="90" y="42"/>
                              </a:lnTo>
                              <a:lnTo>
                                <a:pt x="54" y="0"/>
                              </a:lnTo>
                              <a:lnTo>
                                <a:pt x="0" y="20"/>
                              </a:lnTo>
                              <a:close/>
                            </a:path>
                          </a:pathLst>
                        </a:custGeom>
                        <a:grpFill/>
                        <a:ln w="4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34" name="Rectangle 29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20" y="1347"/>
                          <a:ext cx="1" cy="1"/>
                        </a:xfrm>
                        <a:prstGeom prst="rect">
                          <a:avLst/>
                        </a:pr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35" name="Freeform 297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086" y="815"/>
                          <a:ext cx="166" cy="24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0" y="2"/>
                            </a:cxn>
                            <a:cxn ang="0">
                              <a:pos x="126" y="220"/>
                            </a:cxn>
                            <a:cxn ang="0">
                              <a:pos x="166" y="248"/>
                            </a:cxn>
                            <a:cxn ang="0">
                              <a:pos x="166" y="246"/>
                            </a:cxn>
                            <a:cxn ang="0">
                              <a:pos x="126" y="218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166" h="248">
                              <a:moveTo>
                                <a:pt x="0" y="0"/>
                              </a:moveTo>
                              <a:lnTo>
                                <a:pt x="0" y="2"/>
                              </a:lnTo>
                              <a:lnTo>
                                <a:pt x="126" y="220"/>
                              </a:lnTo>
                              <a:lnTo>
                                <a:pt x="166" y="248"/>
                              </a:lnTo>
                              <a:lnTo>
                                <a:pt x="166" y="246"/>
                              </a:lnTo>
                              <a:lnTo>
                                <a:pt x="126" y="218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grpFill/>
                        <a:ln w="4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36" name="Freeform 297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412" y="711"/>
                          <a:ext cx="64" cy="34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342"/>
                            </a:cxn>
                            <a:cxn ang="0">
                              <a:pos x="64" y="0"/>
                            </a:cxn>
                            <a:cxn ang="0">
                              <a:pos x="60" y="0"/>
                            </a:cxn>
                            <a:cxn ang="0">
                              <a:pos x="0" y="342"/>
                            </a:cxn>
                          </a:cxnLst>
                          <a:rect l="0" t="0" r="r" b="b"/>
                          <a:pathLst>
                            <a:path w="64" h="342">
                              <a:moveTo>
                                <a:pt x="0" y="342"/>
                              </a:moveTo>
                              <a:lnTo>
                                <a:pt x="64" y="0"/>
                              </a:lnTo>
                              <a:lnTo>
                                <a:pt x="60" y="0"/>
                              </a:lnTo>
                              <a:lnTo>
                                <a:pt x="0" y="34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37" name="Freeform 297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760" y="923"/>
                          <a:ext cx="682" cy="65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528" y="128"/>
                            </a:cxn>
                            <a:cxn ang="0">
                              <a:pos x="412" y="144"/>
                            </a:cxn>
                            <a:cxn ang="0">
                              <a:pos x="232" y="112"/>
                            </a:cxn>
                            <a:cxn ang="0">
                              <a:pos x="224" y="26"/>
                            </a:cxn>
                            <a:cxn ang="0">
                              <a:pos x="128" y="0"/>
                            </a:cxn>
                            <a:cxn ang="0">
                              <a:pos x="128" y="20"/>
                            </a:cxn>
                            <a:cxn ang="0">
                              <a:pos x="0" y="410"/>
                            </a:cxn>
                            <a:cxn ang="0">
                              <a:pos x="6" y="510"/>
                            </a:cxn>
                            <a:cxn ang="0">
                              <a:pos x="344" y="602"/>
                            </a:cxn>
                            <a:cxn ang="0">
                              <a:pos x="572" y="650"/>
                            </a:cxn>
                            <a:cxn ang="0">
                              <a:pos x="622" y="386"/>
                            </a:cxn>
                            <a:cxn ang="0">
                              <a:pos x="614" y="360"/>
                            </a:cxn>
                            <a:cxn ang="0">
                              <a:pos x="682" y="224"/>
                            </a:cxn>
                            <a:cxn ang="0">
                              <a:pos x="662" y="166"/>
                            </a:cxn>
                            <a:cxn ang="0">
                              <a:pos x="528" y="128"/>
                            </a:cxn>
                          </a:cxnLst>
                          <a:rect l="0" t="0" r="r" b="b"/>
                          <a:pathLst>
                            <a:path w="682" h="650">
                              <a:moveTo>
                                <a:pt x="528" y="128"/>
                              </a:moveTo>
                              <a:lnTo>
                                <a:pt x="412" y="144"/>
                              </a:lnTo>
                              <a:lnTo>
                                <a:pt x="232" y="112"/>
                              </a:lnTo>
                              <a:lnTo>
                                <a:pt x="224" y="26"/>
                              </a:lnTo>
                              <a:lnTo>
                                <a:pt x="128" y="0"/>
                              </a:lnTo>
                              <a:lnTo>
                                <a:pt x="128" y="20"/>
                              </a:lnTo>
                              <a:lnTo>
                                <a:pt x="0" y="410"/>
                              </a:lnTo>
                              <a:lnTo>
                                <a:pt x="6" y="510"/>
                              </a:lnTo>
                              <a:lnTo>
                                <a:pt x="344" y="602"/>
                              </a:lnTo>
                              <a:lnTo>
                                <a:pt x="572" y="650"/>
                              </a:lnTo>
                              <a:lnTo>
                                <a:pt x="622" y="386"/>
                              </a:lnTo>
                              <a:lnTo>
                                <a:pt x="614" y="360"/>
                              </a:lnTo>
                              <a:lnTo>
                                <a:pt x="682" y="224"/>
                              </a:lnTo>
                              <a:lnTo>
                                <a:pt x="662" y="166"/>
                              </a:lnTo>
                              <a:lnTo>
                                <a:pt x="528" y="128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38" name="Freeform 297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888" y="593"/>
                          <a:ext cx="588" cy="48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98" y="12"/>
                            </a:cxn>
                            <a:cxn ang="0">
                              <a:pos x="118" y="92"/>
                            </a:cxn>
                            <a:cxn ang="0">
                              <a:pos x="0" y="0"/>
                            </a:cxn>
                            <a:cxn ang="0">
                              <a:pos x="0" y="324"/>
                            </a:cxn>
                            <a:cxn ang="0">
                              <a:pos x="100" y="352"/>
                            </a:cxn>
                            <a:cxn ang="0">
                              <a:pos x="110" y="436"/>
                            </a:cxn>
                            <a:cxn ang="0">
                              <a:pos x="284" y="468"/>
                            </a:cxn>
                            <a:cxn ang="0">
                              <a:pos x="400" y="452"/>
                            </a:cxn>
                            <a:cxn ang="0">
                              <a:pos x="532" y="486"/>
                            </a:cxn>
                            <a:cxn ang="0">
                              <a:pos x="524" y="460"/>
                            </a:cxn>
                            <a:cxn ang="0">
                              <a:pos x="584" y="118"/>
                            </a:cxn>
                            <a:cxn ang="0">
                              <a:pos x="588" y="118"/>
                            </a:cxn>
                            <a:cxn ang="0">
                              <a:pos x="588" y="116"/>
                            </a:cxn>
                            <a:cxn ang="0">
                              <a:pos x="198" y="12"/>
                            </a:cxn>
                          </a:cxnLst>
                          <a:rect l="0" t="0" r="r" b="b"/>
                          <a:pathLst>
                            <a:path w="588" h="486">
                              <a:moveTo>
                                <a:pt x="198" y="12"/>
                              </a:moveTo>
                              <a:lnTo>
                                <a:pt x="118" y="92"/>
                              </a:lnTo>
                              <a:lnTo>
                                <a:pt x="0" y="0"/>
                              </a:lnTo>
                              <a:lnTo>
                                <a:pt x="0" y="324"/>
                              </a:lnTo>
                              <a:lnTo>
                                <a:pt x="100" y="352"/>
                              </a:lnTo>
                              <a:lnTo>
                                <a:pt x="110" y="436"/>
                              </a:lnTo>
                              <a:lnTo>
                                <a:pt x="284" y="468"/>
                              </a:lnTo>
                              <a:lnTo>
                                <a:pt x="400" y="452"/>
                              </a:lnTo>
                              <a:lnTo>
                                <a:pt x="532" y="486"/>
                              </a:lnTo>
                              <a:lnTo>
                                <a:pt x="524" y="460"/>
                              </a:lnTo>
                              <a:lnTo>
                                <a:pt x="584" y="118"/>
                              </a:lnTo>
                              <a:lnTo>
                                <a:pt x="588" y="118"/>
                              </a:lnTo>
                              <a:lnTo>
                                <a:pt x="588" y="116"/>
                              </a:lnTo>
                              <a:lnTo>
                                <a:pt x="198" y="1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39" name="Freeform 297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412" y="1053"/>
                          <a:ext cx="8" cy="2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8" y="26"/>
                            </a:cxn>
                            <a:cxn ang="0">
                              <a:pos x="0" y="0"/>
                            </a:cxn>
                            <a:cxn ang="0">
                              <a:pos x="8" y="26"/>
                            </a:cxn>
                            <a:cxn ang="0">
                              <a:pos x="8" y="26"/>
                            </a:cxn>
                          </a:cxnLst>
                          <a:rect l="0" t="0" r="r" b="b"/>
                          <a:pathLst>
                            <a:path w="8" h="26">
                              <a:moveTo>
                                <a:pt x="8" y="26"/>
                              </a:moveTo>
                              <a:lnTo>
                                <a:pt x="0" y="0"/>
                              </a:lnTo>
                              <a:lnTo>
                                <a:pt x="8" y="26"/>
                              </a:lnTo>
                              <a:lnTo>
                                <a:pt x="8" y="2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40" name="Freeform 297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594" y="1057"/>
                          <a:ext cx="182" cy="29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50" y="126"/>
                            </a:cxn>
                            <a:cxn ang="0">
                              <a:pos x="40" y="188"/>
                            </a:cxn>
                            <a:cxn ang="0">
                              <a:pos x="112" y="296"/>
                            </a:cxn>
                            <a:cxn ang="0">
                              <a:pos x="182" y="284"/>
                            </a:cxn>
                            <a:cxn ang="0">
                              <a:pos x="118" y="292"/>
                            </a:cxn>
                            <a:cxn ang="0">
                              <a:pos x="48" y="188"/>
                            </a:cxn>
                            <a:cxn ang="0">
                              <a:pos x="56" y="118"/>
                            </a:cxn>
                            <a:cxn ang="0">
                              <a:pos x="8" y="130"/>
                            </a:cxn>
                            <a:cxn ang="0">
                              <a:pos x="38" y="0"/>
                            </a:cxn>
                            <a:cxn ang="0">
                              <a:pos x="0" y="138"/>
                            </a:cxn>
                            <a:cxn ang="0">
                              <a:pos x="50" y="126"/>
                            </a:cxn>
                          </a:cxnLst>
                          <a:rect l="0" t="0" r="r" b="b"/>
                          <a:pathLst>
                            <a:path w="182" h="296">
                              <a:moveTo>
                                <a:pt x="50" y="126"/>
                              </a:moveTo>
                              <a:lnTo>
                                <a:pt x="40" y="188"/>
                              </a:lnTo>
                              <a:lnTo>
                                <a:pt x="112" y="296"/>
                              </a:lnTo>
                              <a:lnTo>
                                <a:pt x="182" y="284"/>
                              </a:lnTo>
                              <a:lnTo>
                                <a:pt x="118" y="292"/>
                              </a:lnTo>
                              <a:lnTo>
                                <a:pt x="48" y="188"/>
                              </a:lnTo>
                              <a:lnTo>
                                <a:pt x="56" y="118"/>
                              </a:lnTo>
                              <a:lnTo>
                                <a:pt x="8" y="130"/>
                              </a:lnTo>
                              <a:lnTo>
                                <a:pt x="38" y="0"/>
                              </a:lnTo>
                              <a:lnTo>
                                <a:pt x="0" y="138"/>
                              </a:lnTo>
                              <a:lnTo>
                                <a:pt x="50" y="12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41" name="Freeform 298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706" y="1329"/>
                          <a:ext cx="130" cy="2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92" y="14"/>
                            </a:cxn>
                            <a:cxn ang="0">
                              <a:pos x="130" y="0"/>
                            </a:cxn>
                            <a:cxn ang="0">
                              <a:pos x="98" y="6"/>
                            </a:cxn>
                            <a:cxn ang="0">
                              <a:pos x="90" y="8"/>
                            </a:cxn>
                            <a:cxn ang="0">
                              <a:pos x="70" y="12"/>
                            </a:cxn>
                            <a:cxn ang="0">
                              <a:pos x="0" y="24"/>
                            </a:cxn>
                            <a:cxn ang="0">
                              <a:pos x="92" y="14"/>
                            </a:cxn>
                          </a:cxnLst>
                          <a:rect l="0" t="0" r="r" b="b"/>
                          <a:pathLst>
                            <a:path w="130" h="24">
                              <a:moveTo>
                                <a:pt x="92" y="14"/>
                              </a:moveTo>
                              <a:lnTo>
                                <a:pt x="130" y="0"/>
                              </a:lnTo>
                              <a:lnTo>
                                <a:pt x="98" y="6"/>
                              </a:lnTo>
                              <a:lnTo>
                                <a:pt x="90" y="8"/>
                              </a:lnTo>
                              <a:lnTo>
                                <a:pt x="70" y="12"/>
                              </a:lnTo>
                              <a:lnTo>
                                <a:pt x="0" y="24"/>
                              </a:lnTo>
                              <a:lnTo>
                                <a:pt x="92" y="1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42" name="Freeform 298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868" y="875"/>
                          <a:ext cx="606" cy="47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00" y="452"/>
                            </a:cxn>
                            <a:cxn ang="0">
                              <a:pos x="6" y="414"/>
                            </a:cxn>
                            <a:cxn ang="0">
                              <a:pos x="0" y="476"/>
                            </a:cxn>
                            <a:cxn ang="0">
                              <a:pos x="12" y="420"/>
                            </a:cxn>
                            <a:cxn ang="0">
                              <a:pos x="606" y="460"/>
                            </a:cxn>
                            <a:cxn ang="0">
                              <a:pos x="604" y="0"/>
                            </a:cxn>
                            <a:cxn ang="0">
                              <a:pos x="600" y="452"/>
                            </a:cxn>
                          </a:cxnLst>
                          <a:rect l="0" t="0" r="r" b="b"/>
                          <a:pathLst>
                            <a:path w="606" h="476">
                              <a:moveTo>
                                <a:pt x="600" y="452"/>
                              </a:moveTo>
                              <a:lnTo>
                                <a:pt x="6" y="414"/>
                              </a:lnTo>
                              <a:lnTo>
                                <a:pt x="0" y="476"/>
                              </a:lnTo>
                              <a:lnTo>
                                <a:pt x="12" y="420"/>
                              </a:lnTo>
                              <a:lnTo>
                                <a:pt x="606" y="460"/>
                              </a:lnTo>
                              <a:lnTo>
                                <a:pt x="604" y="0"/>
                              </a:lnTo>
                              <a:lnTo>
                                <a:pt x="600" y="45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43" name="Freeform 298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72" y="875"/>
                          <a:ext cx="614" cy="46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12" y="358"/>
                            </a:cxn>
                            <a:cxn ang="0">
                              <a:pos x="614" y="354"/>
                            </a:cxn>
                            <a:cxn ang="0">
                              <a:pos x="2" y="356"/>
                            </a:cxn>
                            <a:cxn ang="0">
                              <a:pos x="6" y="2"/>
                            </a:cxn>
                            <a:cxn ang="0">
                              <a:pos x="0" y="0"/>
                            </a:cxn>
                            <a:cxn ang="0">
                              <a:pos x="2" y="460"/>
                            </a:cxn>
                            <a:cxn ang="0">
                              <a:pos x="2" y="360"/>
                            </a:cxn>
                            <a:cxn ang="0">
                              <a:pos x="612" y="358"/>
                            </a:cxn>
                          </a:cxnLst>
                          <a:rect l="0" t="0" r="r" b="b"/>
                          <a:pathLst>
                            <a:path w="614" h="460">
                              <a:moveTo>
                                <a:pt x="612" y="358"/>
                              </a:moveTo>
                              <a:lnTo>
                                <a:pt x="614" y="354"/>
                              </a:lnTo>
                              <a:lnTo>
                                <a:pt x="2" y="356"/>
                              </a:lnTo>
                              <a:lnTo>
                                <a:pt x="6" y="2"/>
                              </a:lnTo>
                              <a:lnTo>
                                <a:pt x="0" y="0"/>
                              </a:lnTo>
                              <a:lnTo>
                                <a:pt x="2" y="460"/>
                              </a:lnTo>
                              <a:lnTo>
                                <a:pt x="2" y="360"/>
                              </a:lnTo>
                              <a:lnTo>
                                <a:pt x="612" y="358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44" name="Freeform 298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804" y="1325"/>
                          <a:ext cx="62" cy="4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10"/>
                            </a:cxn>
                            <a:cxn ang="0">
                              <a:pos x="32" y="4"/>
                            </a:cxn>
                            <a:cxn ang="0">
                              <a:pos x="60" y="42"/>
                            </a:cxn>
                            <a:cxn ang="0">
                              <a:pos x="62" y="34"/>
                            </a:cxn>
                            <a:cxn ang="0">
                              <a:pos x="36" y="0"/>
                            </a:cxn>
                            <a:cxn ang="0">
                              <a:pos x="0" y="10"/>
                            </a:cxn>
                          </a:cxnLst>
                          <a:rect l="0" t="0" r="r" b="b"/>
                          <a:pathLst>
                            <a:path w="62" h="42">
                              <a:moveTo>
                                <a:pt x="0" y="10"/>
                              </a:moveTo>
                              <a:lnTo>
                                <a:pt x="32" y="4"/>
                              </a:lnTo>
                              <a:lnTo>
                                <a:pt x="60" y="42"/>
                              </a:lnTo>
                              <a:lnTo>
                                <a:pt x="62" y="34"/>
                              </a:lnTo>
                              <a:lnTo>
                                <a:pt x="36" y="0"/>
                              </a:lnTo>
                              <a:lnTo>
                                <a:pt x="0" y="1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45" name="Freeform 298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866" y="1351"/>
                          <a:ext cx="2" cy="1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10"/>
                            </a:cxn>
                            <a:cxn ang="0">
                              <a:pos x="2" y="0"/>
                            </a:cxn>
                            <a:cxn ang="0">
                              <a:pos x="0" y="8"/>
                            </a:cxn>
                            <a:cxn ang="0">
                              <a:pos x="0" y="10"/>
                            </a:cxn>
                          </a:cxnLst>
                          <a:rect l="0" t="0" r="r" b="b"/>
                          <a:pathLst>
                            <a:path w="2" h="10">
                              <a:moveTo>
                                <a:pt x="0" y="10"/>
                              </a:moveTo>
                              <a:lnTo>
                                <a:pt x="2" y="0"/>
                              </a:lnTo>
                              <a:lnTo>
                                <a:pt x="0" y="8"/>
                              </a:lnTo>
                              <a:lnTo>
                                <a:pt x="0" y="1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46" name="Freeform 298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776" y="1335"/>
                          <a:ext cx="28" cy="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8" y="0"/>
                            </a:cxn>
                            <a:cxn ang="0">
                              <a:pos x="0" y="6"/>
                            </a:cxn>
                            <a:cxn ang="0">
                              <a:pos x="20" y="2"/>
                            </a:cxn>
                            <a:cxn ang="0">
                              <a:pos x="28" y="0"/>
                            </a:cxn>
                          </a:cxnLst>
                          <a:rect l="0" t="0" r="r" b="b"/>
                          <a:pathLst>
                            <a:path w="28" h="6">
                              <a:moveTo>
                                <a:pt x="28" y="0"/>
                              </a:moveTo>
                              <a:lnTo>
                                <a:pt x="0" y="6"/>
                              </a:lnTo>
                              <a:lnTo>
                                <a:pt x="20" y="2"/>
                              </a:lnTo>
                              <a:lnTo>
                                <a:pt x="28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47" name="Freeform 298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340" y="709"/>
                          <a:ext cx="524" cy="96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58" y="634"/>
                            </a:cxn>
                            <a:cxn ang="0">
                              <a:pos x="366" y="644"/>
                            </a:cxn>
                            <a:cxn ang="0">
                              <a:pos x="294" y="536"/>
                            </a:cxn>
                            <a:cxn ang="0">
                              <a:pos x="304" y="474"/>
                            </a:cxn>
                            <a:cxn ang="0">
                              <a:pos x="254" y="486"/>
                            </a:cxn>
                            <a:cxn ang="0">
                              <a:pos x="284" y="348"/>
                            </a:cxn>
                            <a:cxn ang="0">
                              <a:pos x="256" y="334"/>
                            </a:cxn>
                            <a:cxn ang="0">
                              <a:pos x="184" y="168"/>
                            </a:cxn>
                            <a:cxn ang="0">
                              <a:pos x="210" y="24"/>
                            </a:cxn>
                            <a:cxn ang="0">
                              <a:pos x="212" y="26"/>
                            </a:cxn>
                            <a:cxn ang="0">
                              <a:pos x="214" y="22"/>
                            </a:cxn>
                            <a:cxn ang="0">
                              <a:pos x="136" y="0"/>
                            </a:cxn>
                            <a:cxn ang="0">
                              <a:pos x="136" y="2"/>
                            </a:cxn>
                            <a:cxn ang="0">
                              <a:pos x="140" y="4"/>
                            </a:cxn>
                            <a:cxn ang="0">
                              <a:pos x="78" y="344"/>
                            </a:cxn>
                            <a:cxn ang="0">
                              <a:pos x="108" y="438"/>
                            </a:cxn>
                            <a:cxn ang="0">
                              <a:pos x="40" y="574"/>
                            </a:cxn>
                            <a:cxn ang="0">
                              <a:pos x="50" y="600"/>
                            </a:cxn>
                            <a:cxn ang="0">
                              <a:pos x="0" y="866"/>
                            </a:cxn>
                            <a:cxn ang="0">
                              <a:pos x="496" y="966"/>
                            </a:cxn>
                            <a:cxn ang="0">
                              <a:pos x="524" y="658"/>
                            </a:cxn>
                            <a:cxn ang="0">
                              <a:pos x="496" y="620"/>
                            </a:cxn>
                            <a:cxn ang="0">
                              <a:pos x="458" y="634"/>
                            </a:cxn>
                          </a:cxnLst>
                          <a:rect l="0" t="0" r="r" b="b"/>
                          <a:pathLst>
                            <a:path w="524" h="966">
                              <a:moveTo>
                                <a:pt x="458" y="634"/>
                              </a:moveTo>
                              <a:lnTo>
                                <a:pt x="366" y="644"/>
                              </a:lnTo>
                              <a:lnTo>
                                <a:pt x="294" y="536"/>
                              </a:lnTo>
                              <a:lnTo>
                                <a:pt x="304" y="474"/>
                              </a:lnTo>
                              <a:lnTo>
                                <a:pt x="254" y="486"/>
                              </a:lnTo>
                              <a:lnTo>
                                <a:pt x="284" y="348"/>
                              </a:lnTo>
                              <a:lnTo>
                                <a:pt x="256" y="334"/>
                              </a:lnTo>
                              <a:lnTo>
                                <a:pt x="184" y="168"/>
                              </a:lnTo>
                              <a:lnTo>
                                <a:pt x="210" y="24"/>
                              </a:lnTo>
                              <a:lnTo>
                                <a:pt x="212" y="26"/>
                              </a:lnTo>
                              <a:lnTo>
                                <a:pt x="214" y="22"/>
                              </a:lnTo>
                              <a:lnTo>
                                <a:pt x="136" y="0"/>
                              </a:lnTo>
                              <a:lnTo>
                                <a:pt x="136" y="2"/>
                              </a:lnTo>
                              <a:lnTo>
                                <a:pt x="140" y="4"/>
                              </a:lnTo>
                              <a:lnTo>
                                <a:pt x="78" y="344"/>
                              </a:lnTo>
                              <a:lnTo>
                                <a:pt x="108" y="438"/>
                              </a:lnTo>
                              <a:lnTo>
                                <a:pt x="40" y="574"/>
                              </a:lnTo>
                              <a:lnTo>
                                <a:pt x="50" y="600"/>
                              </a:lnTo>
                              <a:lnTo>
                                <a:pt x="0" y="866"/>
                              </a:lnTo>
                              <a:lnTo>
                                <a:pt x="496" y="966"/>
                              </a:lnTo>
                              <a:lnTo>
                                <a:pt x="524" y="658"/>
                              </a:lnTo>
                              <a:lnTo>
                                <a:pt x="496" y="620"/>
                              </a:lnTo>
                              <a:lnTo>
                                <a:pt x="458" y="63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48" name="Freeform 298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108" y="1621"/>
                          <a:ext cx="118" cy="31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94" y="254"/>
                            </a:cxn>
                            <a:cxn ang="0">
                              <a:pos x="94" y="256"/>
                            </a:cxn>
                            <a:cxn ang="0">
                              <a:pos x="96" y="256"/>
                            </a:cxn>
                            <a:cxn ang="0">
                              <a:pos x="118" y="318"/>
                            </a:cxn>
                            <a:cxn ang="0">
                              <a:pos x="0" y="0"/>
                            </a:cxn>
                            <a:cxn ang="0">
                              <a:pos x="94" y="254"/>
                            </a:cxn>
                            <a:cxn ang="0">
                              <a:pos x="94" y="254"/>
                            </a:cxn>
                          </a:cxnLst>
                          <a:rect l="0" t="0" r="r" b="b"/>
                          <a:pathLst>
                            <a:path w="118" h="318">
                              <a:moveTo>
                                <a:pt x="94" y="254"/>
                              </a:moveTo>
                              <a:lnTo>
                                <a:pt x="94" y="256"/>
                              </a:lnTo>
                              <a:lnTo>
                                <a:pt x="96" y="256"/>
                              </a:lnTo>
                              <a:lnTo>
                                <a:pt x="118" y="318"/>
                              </a:lnTo>
                              <a:lnTo>
                                <a:pt x="0" y="0"/>
                              </a:lnTo>
                              <a:lnTo>
                                <a:pt x="94" y="254"/>
                              </a:lnTo>
                              <a:lnTo>
                                <a:pt x="94" y="25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49" name="Freeform 298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098" y="1295"/>
                          <a:ext cx="10" cy="32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" y="188"/>
                            </a:cxn>
                            <a:cxn ang="0">
                              <a:pos x="6" y="188"/>
                            </a:cxn>
                            <a:cxn ang="0">
                              <a:pos x="10" y="326"/>
                            </a:cxn>
                            <a:cxn ang="0">
                              <a:pos x="0" y="0"/>
                            </a:cxn>
                            <a:cxn ang="0">
                              <a:pos x="6" y="186"/>
                            </a:cxn>
                            <a:cxn ang="0">
                              <a:pos x="6" y="188"/>
                            </a:cxn>
                          </a:cxnLst>
                          <a:rect l="0" t="0" r="r" b="b"/>
                          <a:pathLst>
                            <a:path w="10" h="326">
                              <a:moveTo>
                                <a:pt x="6" y="188"/>
                              </a:moveTo>
                              <a:lnTo>
                                <a:pt x="6" y="188"/>
                              </a:lnTo>
                              <a:lnTo>
                                <a:pt x="10" y="326"/>
                              </a:lnTo>
                              <a:lnTo>
                                <a:pt x="0" y="0"/>
                              </a:lnTo>
                              <a:lnTo>
                                <a:pt x="6" y="186"/>
                              </a:lnTo>
                              <a:lnTo>
                                <a:pt x="6" y="188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50" name="Freeform 298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68" y="877"/>
                          <a:ext cx="648" cy="97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78" y="708"/>
                            </a:cxn>
                            <a:cxn ang="0">
                              <a:pos x="648" y="766"/>
                            </a:cxn>
                            <a:cxn ang="0">
                              <a:pos x="646" y="758"/>
                            </a:cxn>
                            <a:cxn ang="0">
                              <a:pos x="478" y="704"/>
                            </a:cxn>
                            <a:cxn ang="0">
                              <a:pos x="4" y="706"/>
                            </a:cxn>
                            <a:cxn ang="0">
                              <a:pos x="8" y="458"/>
                            </a:cxn>
                            <a:cxn ang="0">
                              <a:pos x="6" y="458"/>
                            </a:cxn>
                            <a:cxn ang="0">
                              <a:pos x="6" y="358"/>
                            </a:cxn>
                            <a:cxn ang="0">
                              <a:pos x="616" y="356"/>
                            </a:cxn>
                            <a:cxn ang="0">
                              <a:pos x="618" y="352"/>
                            </a:cxn>
                            <a:cxn ang="0">
                              <a:pos x="6" y="354"/>
                            </a:cxn>
                            <a:cxn ang="0">
                              <a:pos x="10" y="0"/>
                            </a:cxn>
                            <a:cxn ang="0">
                              <a:pos x="8" y="0"/>
                            </a:cxn>
                            <a:cxn ang="0">
                              <a:pos x="0" y="972"/>
                            </a:cxn>
                            <a:cxn ang="0">
                              <a:pos x="4" y="710"/>
                            </a:cxn>
                            <a:cxn ang="0">
                              <a:pos x="478" y="708"/>
                            </a:cxn>
                          </a:cxnLst>
                          <a:rect l="0" t="0" r="r" b="b"/>
                          <a:pathLst>
                            <a:path w="648" h="972">
                              <a:moveTo>
                                <a:pt x="478" y="708"/>
                              </a:moveTo>
                              <a:lnTo>
                                <a:pt x="648" y="766"/>
                              </a:lnTo>
                              <a:lnTo>
                                <a:pt x="646" y="758"/>
                              </a:lnTo>
                              <a:lnTo>
                                <a:pt x="478" y="704"/>
                              </a:lnTo>
                              <a:lnTo>
                                <a:pt x="4" y="706"/>
                              </a:lnTo>
                              <a:lnTo>
                                <a:pt x="8" y="458"/>
                              </a:lnTo>
                              <a:lnTo>
                                <a:pt x="6" y="458"/>
                              </a:lnTo>
                              <a:lnTo>
                                <a:pt x="6" y="358"/>
                              </a:lnTo>
                              <a:lnTo>
                                <a:pt x="616" y="356"/>
                              </a:lnTo>
                              <a:lnTo>
                                <a:pt x="618" y="352"/>
                              </a:lnTo>
                              <a:lnTo>
                                <a:pt x="6" y="354"/>
                              </a:lnTo>
                              <a:lnTo>
                                <a:pt x="10" y="0"/>
                              </a:lnTo>
                              <a:lnTo>
                                <a:pt x="8" y="0"/>
                              </a:lnTo>
                              <a:lnTo>
                                <a:pt x="0" y="972"/>
                              </a:lnTo>
                              <a:lnTo>
                                <a:pt x="4" y="710"/>
                              </a:lnTo>
                              <a:lnTo>
                                <a:pt x="478" y="708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51" name="Freeform 299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632" y="1939"/>
                          <a:ext cx="602" cy="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02" y="6"/>
                            </a:cxn>
                            <a:cxn ang="0">
                              <a:pos x="594" y="0"/>
                            </a:cxn>
                            <a:cxn ang="0">
                              <a:pos x="0" y="8"/>
                            </a:cxn>
                            <a:cxn ang="0">
                              <a:pos x="602" y="6"/>
                            </a:cxn>
                          </a:cxnLst>
                          <a:rect l="0" t="0" r="r" b="b"/>
                          <a:pathLst>
                            <a:path w="602" h="8">
                              <a:moveTo>
                                <a:pt x="602" y="6"/>
                              </a:moveTo>
                              <a:lnTo>
                                <a:pt x="594" y="0"/>
                              </a:lnTo>
                              <a:lnTo>
                                <a:pt x="0" y="8"/>
                              </a:lnTo>
                              <a:lnTo>
                                <a:pt x="602" y="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52" name="Freeform 299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014" y="847"/>
                          <a:ext cx="74" cy="37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74" y="378"/>
                            </a:cxn>
                            <a:cxn ang="0">
                              <a:pos x="2" y="0"/>
                            </a:cxn>
                            <a:cxn ang="0">
                              <a:pos x="0" y="0"/>
                            </a:cxn>
                            <a:cxn ang="0">
                              <a:pos x="74" y="378"/>
                            </a:cxn>
                          </a:cxnLst>
                          <a:rect l="0" t="0" r="r" b="b"/>
                          <a:pathLst>
                            <a:path w="74" h="378">
                              <a:moveTo>
                                <a:pt x="74" y="378"/>
                              </a:moveTo>
                              <a:lnTo>
                                <a:pt x="2" y="0"/>
                              </a:lnTo>
                              <a:lnTo>
                                <a:pt x="0" y="0"/>
                              </a:lnTo>
                              <a:lnTo>
                                <a:pt x="74" y="378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53" name="Freeform 299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529" y="729"/>
                          <a:ext cx="944" cy="62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60" y="62"/>
                            </a:cxn>
                            <a:cxn ang="0">
                              <a:pos x="22" y="0"/>
                            </a:cxn>
                            <a:cxn ang="0">
                              <a:pos x="20" y="4"/>
                            </a:cxn>
                            <a:cxn ang="0">
                              <a:pos x="24" y="4"/>
                            </a:cxn>
                            <a:cxn ang="0">
                              <a:pos x="0" y="148"/>
                            </a:cxn>
                            <a:cxn ang="0">
                              <a:pos x="66" y="306"/>
                            </a:cxn>
                            <a:cxn ang="0">
                              <a:pos x="100" y="326"/>
                            </a:cxn>
                            <a:cxn ang="0">
                              <a:pos x="70" y="456"/>
                            </a:cxn>
                            <a:cxn ang="0">
                              <a:pos x="118" y="444"/>
                            </a:cxn>
                            <a:cxn ang="0">
                              <a:pos x="110" y="514"/>
                            </a:cxn>
                            <a:cxn ang="0">
                              <a:pos x="180" y="618"/>
                            </a:cxn>
                            <a:cxn ang="0">
                              <a:pos x="244" y="610"/>
                            </a:cxn>
                            <a:cxn ang="0">
                              <a:pos x="272" y="604"/>
                            </a:cxn>
                            <a:cxn ang="0">
                              <a:pos x="308" y="594"/>
                            </a:cxn>
                            <a:cxn ang="0">
                              <a:pos x="334" y="628"/>
                            </a:cxn>
                            <a:cxn ang="0">
                              <a:pos x="336" y="620"/>
                            </a:cxn>
                            <a:cxn ang="0">
                              <a:pos x="342" y="558"/>
                            </a:cxn>
                            <a:cxn ang="0">
                              <a:pos x="936" y="596"/>
                            </a:cxn>
                            <a:cxn ang="0">
                              <a:pos x="940" y="144"/>
                            </a:cxn>
                            <a:cxn ang="0">
                              <a:pos x="944" y="146"/>
                            </a:cxn>
                            <a:cxn ang="0">
                              <a:pos x="944" y="140"/>
                            </a:cxn>
                            <a:cxn ang="0">
                              <a:pos x="260" y="62"/>
                            </a:cxn>
                          </a:cxnLst>
                          <a:rect l="0" t="0" r="r" b="b"/>
                          <a:pathLst>
                            <a:path w="944" h="628">
                              <a:moveTo>
                                <a:pt x="260" y="62"/>
                              </a:moveTo>
                              <a:lnTo>
                                <a:pt x="22" y="0"/>
                              </a:lnTo>
                              <a:lnTo>
                                <a:pt x="20" y="4"/>
                              </a:lnTo>
                              <a:lnTo>
                                <a:pt x="24" y="4"/>
                              </a:lnTo>
                              <a:lnTo>
                                <a:pt x="0" y="148"/>
                              </a:lnTo>
                              <a:lnTo>
                                <a:pt x="66" y="306"/>
                              </a:lnTo>
                              <a:lnTo>
                                <a:pt x="100" y="326"/>
                              </a:lnTo>
                              <a:lnTo>
                                <a:pt x="70" y="456"/>
                              </a:lnTo>
                              <a:lnTo>
                                <a:pt x="118" y="444"/>
                              </a:lnTo>
                              <a:lnTo>
                                <a:pt x="110" y="514"/>
                              </a:lnTo>
                              <a:lnTo>
                                <a:pt x="180" y="618"/>
                              </a:lnTo>
                              <a:lnTo>
                                <a:pt x="244" y="610"/>
                              </a:lnTo>
                              <a:lnTo>
                                <a:pt x="272" y="604"/>
                              </a:lnTo>
                              <a:lnTo>
                                <a:pt x="308" y="594"/>
                              </a:lnTo>
                              <a:lnTo>
                                <a:pt x="334" y="628"/>
                              </a:lnTo>
                              <a:lnTo>
                                <a:pt x="336" y="620"/>
                              </a:lnTo>
                              <a:lnTo>
                                <a:pt x="342" y="558"/>
                              </a:lnTo>
                              <a:lnTo>
                                <a:pt x="936" y="596"/>
                              </a:lnTo>
                              <a:lnTo>
                                <a:pt x="940" y="144"/>
                              </a:lnTo>
                              <a:lnTo>
                                <a:pt x="944" y="146"/>
                              </a:lnTo>
                              <a:lnTo>
                                <a:pt x="944" y="140"/>
                              </a:lnTo>
                              <a:lnTo>
                                <a:pt x="260" y="6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54" name="Freeform 299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946" y="1581"/>
                          <a:ext cx="168" cy="5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168" y="56"/>
                            </a:cxn>
                            <a:cxn ang="0">
                              <a:pos x="168" y="54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168" h="56">
                              <a:moveTo>
                                <a:pt x="0" y="0"/>
                              </a:moveTo>
                              <a:lnTo>
                                <a:pt x="168" y="56"/>
                              </a:lnTo>
                              <a:lnTo>
                                <a:pt x="168" y="54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55" name="Freeform 299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74" y="843"/>
                          <a:ext cx="614" cy="38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14" y="382"/>
                            </a:cxn>
                            <a:cxn ang="0">
                              <a:pos x="540" y="4"/>
                            </a:cxn>
                            <a:cxn ang="0">
                              <a:pos x="542" y="4"/>
                            </a:cxn>
                            <a:cxn ang="0">
                              <a:pos x="542" y="0"/>
                            </a:cxn>
                            <a:cxn ang="0">
                              <a:pos x="26" y="32"/>
                            </a:cxn>
                            <a:cxn ang="0">
                              <a:pos x="2" y="28"/>
                            </a:cxn>
                            <a:cxn ang="0">
                              <a:pos x="2" y="34"/>
                            </a:cxn>
                            <a:cxn ang="0">
                              <a:pos x="4" y="34"/>
                            </a:cxn>
                            <a:cxn ang="0">
                              <a:pos x="0" y="388"/>
                            </a:cxn>
                            <a:cxn ang="0">
                              <a:pos x="612" y="386"/>
                            </a:cxn>
                            <a:cxn ang="0">
                              <a:pos x="610" y="388"/>
                            </a:cxn>
                            <a:cxn ang="0">
                              <a:pos x="610" y="388"/>
                            </a:cxn>
                            <a:cxn ang="0">
                              <a:pos x="614" y="382"/>
                            </a:cxn>
                          </a:cxnLst>
                          <a:rect l="0" t="0" r="r" b="b"/>
                          <a:pathLst>
                            <a:path w="614" h="388">
                              <a:moveTo>
                                <a:pt x="614" y="382"/>
                              </a:moveTo>
                              <a:lnTo>
                                <a:pt x="540" y="4"/>
                              </a:lnTo>
                              <a:lnTo>
                                <a:pt x="542" y="4"/>
                              </a:lnTo>
                              <a:lnTo>
                                <a:pt x="542" y="0"/>
                              </a:lnTo>
                              <a:lnTo>
                                <a:pt x="26" y="32"/>
                              </a:lnTo>
                              <a:lnTo>
                                <a:pt x="2" y="28"/>
                              </a:lnTo>
                              <a:lnTo>
                                <a:pt x="2" y="34"/>
                              </a:lnTo>
                              <a:lnTo>
                                <a:pt x="4" y="34"/>
                              </a:lnTo>
                              <a:lnTo>
                                <a:pt x="0" y="388"/>
                              </a:lnTo>
                              <a:lnTo>
                                <a:pt x="612" y="386"/>
                              </a:lnTo>
                              <a:lnTo>
                                <a:pt x="610" y="388"/>
                              </a:lnTo>
                              <a:lnTo>
                                <a:pt x="610" y="388"/>
                              </a:lnTo>
                              <a:lnTo>
                                <a:pt x="614" y="38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56" name="Freeform 299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68" y="1585"/>
                          <a:ext cx="758" cy="36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736" y="292"/>
                            </a:cxn>
                            <a:cxn ang="0">
                              <a:pos x="734" y="292"/>
                            </a:cxn>
                            <a:cxn ang="0">
                              <a:pos x="734" y="290"/>
                            </a:cxn>
                            <a:cxn ang="0">
                              <a:pos x="734" y="290"/>
                            </a:cxn>
                            <a:cxn ang="0">
                              <a:pos x="646" y="52"/>
                            </a:cxn>
                            <a:cxn ang="0">
                              <a:pos x="646" y="52"/>
                            </a:cxn>
                            <a:cxn ang="0">
                              <a:pos x="648" y="58"/>
                            </a:cxn>
                            <a:cxn ang="0">
                              <a:pos x="478" y="0"/>
                            </a:cxn>
                            <a:cxn ang="0">
                              <a:pos x="4" y="2"/>
                            </a:cxn>
                            <a:cxn ang="0">
                              <a:pos x="0" y="264"/>
                            </a:cxn>
                            <a:cxn ang="0">
                              <a:pos x="158" y="268"/>
                            </a:cxn>
                            <a:cxn ang="0">
                              <a:pos x="164" y="362"/>
                            </a:cxn>
                            <a:cxn ang="0">
                              <a:pos x="758" y="354"/>
                            </a:cxn>
                            <a:cxn ang="0">
                              <a:pos x="736" y="292"/>
                            </a:cxn>
                          </a:cxnLst>
                          <a:rect l="0" t="0" r="r" b="b"/>
                          <a:pathLst>
                            <a:path w="758" h="362">
                              <a:moveTo>
                                <a:pt x="736" y="292"/>
                              </a:moveTo>
                              <a:lnTo>
                                <a:pt x="734" y="292"/>
                              </a:lnTo>
                              <a:lnTo>
                                <a:pt x="734" y="290"/>
                              </a:lnTo>
                              <a:lnTo>
                                <a:pt x="734" y="290"/>
                              </a:lnTo>
                              <a:lnTo>
                                <a:pt x="646" y="52"/>
                              </a:lnTo>
                              <a:lnTo>
                                <a:pt x="646" y="52"/>
                              </a:lnTo>
                              <a:lnTo>
                                <a:pt x="648" y="58"/>
                              </a:lnTo>
                              <a:lnTo>
                                <a:pt x="478" y="0"/>
                              </a:lnTo>
                              <a:lnTo>
                                <a:pt x="4" y="2"/>
                              </a:lnTo>
                              <a:lnTo>
                                <a:pt x="0" y="264"/>
                              </a:lnTo>
                              <a:lnTo>
                                <a:pt x="158" y="268"/>
                              </a:lnTo>
                              <a:lnTo>
                                <a:pt x="164" y="362"/>
                              </a:lnTo>
                              <a:lnTo>
                                <a:pt x="758" y="354"/>
                              </a:lnTo>
                              <a:lnTo>
                                <a:pt x="736" y="29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57" name="Freeform 299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72" y="1231"/>
                          <a:ext cx="642" cy="40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36" y="390"/>
                            </a:cxn>
                            <a:cxn ang="0">
                              <a:pos x="632" y="252"/>
                            </a:cxn>
                            <a:cxn ang="0">
                              <a:pos x="632" y="252"/>
                            </a:cxn>
                            <a:cxn ang="0">
                              <a:pos x="632" y="250"/>
                            </a:cxn>
                            <a:cxn ang="0">
                              <a:pos x="626" y="64"/>
                            </a:cxn>
                            <a:cxn ang="0">
                              <a:pos x="596" y="26"/>
                            </a:cxn>
                            <a:cxn ang="0">
                              <a:pos x="612" y="0"/>
                            </a:cxn>
                            <a:cxn ang="0">
                              <a:pos x="612" y="0"/>
                            </a:cxn>
                            <a:cxn ang="0">
                              <a:pos x="612" y="2"/>
                            </a:cxn>
                            <a:cxn ang="0">
                              <a:pos x="2" y="4"/>
                            </a:cxn>
                            <a:cxn ang="0">
                              <a:pos x="2" y="104"/>
                            </a:cxn>
                            <a:cxn ang="0">
                              <a:pos x="4" y="104"/>
                            </a:cxn>
                            <a:cxn ang="0">
                              <a:pos x="0" y="352"/>
                            </a:cxn>
                            <a:cxn ang="0">
                              <a:pos x="474" y="350"/>
                            </a:cxn>
                            <a:cxn ang="0">
                              <a:pos x="642" y="404"/>
                            </a:cxn>
                            <a:cxn ang="0">
                              <a:pos x="642" y="406"/>
                            </a:cxn>
                            <a:cxn ang="0">
                              <a:pos x="642" y="406"/>
                            </a:cxn>
                            <a:cxn ang="0">
                              <a:pos x="636" y="390"/>
                            </a:cxn>
                          </a:cxnLst>
                          <a:rect l="0" t="0" r="r" b="b"/>
                          <a:pathLst>
                            <a:path w="642" h="406">
                              <a:moveTo>
                                <a:pt x="636" y="390"/>
                              </a:moveTo>
                              <a:lnTo>
                                <a:pt x="632" y="252"/>
                              </a:lnTo>
                              <a:lnTo>
                                <a:pt x="632" y="252"/>
                              </a:lnTo>
                              <a:lnTo>
                                <a:pt x="632" y="250"/>
                              </a:lnTo>
                              <a:lnTo>
                                <a:pt x="626" y="64"/>
                              </a:lnTo>
                              <a:lnTo>
                                <a:pt x="596" y="26"/>
                              </a:lnTo>
                              <a:lnTo>
                                <a:pt x="612" y="0"/>
                              </a:lnTo>
                              <a:lnTo>
                                <a:pt x="612" y="0"/>
                              </a:lnTo>
                              <a:lnTo>
                                <a:pt x="612" y="2"/>
                              </a:lnTo>
                              <a:lnTo>
                                <a:pt x="2" y="4"/>
                              </a:lnTo>
                              <a:lnTo>
                                <a:pt x="2" y="104"/>
                              </a:lnTo>
                              <a:lnTo>
                                <a:pt x="4" y="104"/>
                              </a:lnTo>
                              <a:lnTo>
                                <a:pt x="0" y="352"/>
                              </a:lnTo>
                              <a:lnTo>
                                <a:pt x="474" y="350"/>
                              </a:lnTo>
                              <a:lnTo>
                                <a:pt x="642" y="404"/>
                              </a:lnTo>
                              <a:lnTo>
                                <a:pt x="642" y="406"/>
                              </a:lnTo>
                              <a:lnTo>
                                <a:pt x="642" y="406"/>
                              </a:lnTo>
                              <a:lnTo>
                                <a:pt x="636" y="39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58" name="Freeform 299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112" y="1457"/>
                          <a:ext cx="524" cy="41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524" y="202"/>
                            </a:cxn>
                            <a:cxn ang="0">
                              <a:pos x="516" y="146"/>
                            </a:cxn>
                            <a:cxn ang="0">
                              <a:pos x="444" y="76"/>
                            </a:cxn>
                            <a:cxn ang="0">
                              <a:pos x="428" y="2"/>
                            </a:cxn>
                            <a:cxn ang="0">
                              <a:pos x="428" y="0"/>
                            </a:cxn>
                            <a:cxn ang="0">
                              <a:pos x="416" y="0"/>
                            </a:cxn>
                            <a:cxn ang="0">
                              <a:pos x="426" y="0"/>
                            </a:cxn>
                            <a:cxn ang="0">
                              <a:pos x="428" y="6"/>
                            </a:cxn>
                            <a:cxn ang="0">
                              <a:pos x="0" y="24"/>
                            </a:cxn>
                            <a:cxn ang="0">
                              <a:pos x="4" y="160"/>
                            </a:cxn>
                            <a:cxn ang="0">
                              <a:pos x="98" y="418"/>
                            </a:cxn>
                            <a:cxn ang="0">
                              <a:pos x="444" y="408"/>
                            </a:cxn>
                            <a:cxn ang="0">
                              <a:pos x="444" y="378"/>
                            </a:cxn>
                            <a:cxn ang="0">
                              <a:pos x="484" y="308"/>
                            </a:cxn>
                            <a:cxn ang="0">
                              <a:pos x="464" y="268"/>
                            </a:cxn>
                            <a:cxn ang="0">
                              <a:pos x="524" y="202"/>
                            </a:cxn>
                          </a:cxnLst>
                          <a:rect l="0" t="0" r="r" b="b"/>
                          <a:pathLst>
                            <a:path w="524" h="418">
                              <a:moveTo>
                                <a:pt x="524" y="202"/>
                              </a:moveTo>
                              <a:lnTo>
                                <a:pt x="516" y="146"/>
                              </a:lnTo>
                              <a:lnTo>
                                <a:pt x="444" y="76"/>
                              </a:lnTo>
                              <a:lnTo>
                                <a:pt x="428" y="2"/>
                              </a:lnTo>
                              <a:lnTo>
                                <a:pt x="428" y="0"/>
                              </a:lnTo>
                              <a:lnTo>
                                <a:pt x="416" y="0"/>
                              </a:lnTo>
                              <a:lnTo>
                                <a:pt x="426" y="0"/>
                              </a:lnTo>
                              <a:lnTo>
                                <a:pt x="428" y="6"/>
                              </a:lnTo>
                              <a:lnTo>
                                <a:pt x="0" y="24"/>
                              </a:lnTo>
                              <a:lnTo>
                                <a:pt x="4" y="160"/>
                              </a:lnTo>
                              <a:lnTo>
                                <a:pt x="98" y="418"/>
                              </a:lnTo>
                              <a:lnTo>
                                <a:pt x="444" y="408"/>
                              </a:lnTo>
                              <a:lnTo>
                                <a:pt x="444" y="378"/>
                              </a:lnTo>
                              <a:lnTo>
                                <a:pt x="484" y="308"/>
                              </a:lnTo>
                              <a:lnTo>
                                <a:pt x="464" y="268"/>
                              </a:lnTo>
                              <a:lnTo>
                                <a:pt x="524" y="20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59" name="Freeform 299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016" y="835"/>
                          <a:ext cx="586" cy="6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514" y="566"/>
                            </a:cxn>
                            <a:cxn ang="0">
                              <a:pos x="376" y="482"/>
                            </a:cxn>
                            <a:cxn ang="0">
                              <a:pos x="346" y="344"/>
                            </a:cxn>
                            <a:cxn ang="0">
                              <a:pos x="386" y="302"/>
                            </a:cxn>
                            <a:cxn ang="0">
                              <a:pos x="424" y="214"/>
                            </a:cxn>
                            <a:cxn ang="0">
                              <a:pos x="418" y="216"/>
                            </a:cxn>
                            <a:cxn ang="0">
                              <a:pos x="506" y="108"/>
                            </a:cxn>
                            <a:cxn ang="0">
                              <a:pos x="586" y="54"/>
                            </a:cxn>
                            <a:cxn ang="0">
                              <a:pos x="406" y="54"/>
                            </a:cxn>
                            <a:cxn ang="0">
                              <a:pos x="158" y="0"/>
                            </a:cxn>
                            <a:cxn ang="0">
                              <a:pos x="0" y="8"/>
                            </a:cxn>
                            <a:cxn ang="0">
                              <a:pos x="0" y="12"/>
                            </a:cxn>
                            <a:cxn ang="0">
                              <a:pos x="4" y="14"/>
                            </a:cxn>
                            <a:cxn ang="0">
                              <a:pos x="78" y="390"/>
                            </a:cxn>
                            <a:cxn ang="0">
                              <a:pos x="60" y="422"/>
                            </a:cxn>
                            <a:cxn ang="0">
                              <a:pos x="90" y="460"/>
                            </a:cxn>
                            <a:cxn ang="0">
                              <a:pos x="96" y="638"/>
                            </a:cxn>
                            <a:cxn ang="0">
                              <a:pos x="512" y="622"/>
                            </a:cxn>
                            <a:cxn ang="0">
                              <a:pos x="524" y="622"/>
                            </a:cxn>
                            <a:cxn ang="0">
                              <a:pos x="514" y="566"/>
                            </a:cxn>
                          </a:cxnLst>
                          <a:rect l="0" t="0" r="r" b="b"/>
                          <a:pathLst>
                            <a:path w="586" h="638">
                              <a:moveTo>
                                <a:pt x="514" y="566"/>
                              </a:moveTo>
                              <a:lnTo>
                                <a:pt x="376" y="482"/>
                              </a:lnTo>
                              <a:lnTo>
                                <a:pt x="346" y="344"/>
                              </a:lnTo>
                              <a:lnTo>
                                <a:pt x="386" y="302"/>
                              </a:lnTo>
                              <a:lnTo>
                                <a:pt x="424" y="214"/>
                              </a:lnTo>
                              <a:lnTo>
                                <a:pt x="418" y="216"/>
                              </a:lnTo>
                              <a:lnTo>
                                <a:pt x="506" y="108"/>
                              </a:lnTo>
                              <a:lnTo>
                                <a:pt x="586" y="54"/>
                              </a:lnTo>
                              <a:lnTo>
                                <a:pt x="406" y="54"/>
                              </a:lnTo>
                              <a:lnTo>
                                <a:pt x="158" y="0"/>
                              </a:lnTo>
                              <a:lnTo>
                                <a:pt x="0" y="8"/>
                              </a:lnTo>
                              <a:lnTo>
                                <a:pt x="0" y="12"/>
                              </a:lnTo>
                              <a:lnTo>
                                <a:pt x="4" y="14"/>
                              </a:lnTo>
                              <a:lnTo>
                                <a:pt x="78" y="390"/>
                              </a:lnTo>
                              <a:lnTo>
                                <a:pt x="60" y="422"/>
                              </a:lnTo>
                              <a:lnTo>
                                <a:pt x="90" y="460"/>
                              </a:lnTo>
                              <a:lnTo>
                                <a:pt x="96" y="638"/>
                              </a:lnTo>
                              <a:lnTo>
                                <a:pt x="512" y="622"/>
                              </a:lnTo>
                              <a:lnTo>
                                <a:pt x="524" y="622"/>
                              </a:lnTo>
                              <a:lnTo>
                                <a:pt x="514" y="56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60" name="Freeform 299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686" y="2005"/>
                          <a:ext cx="82" cy="1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" y="84"/>
                            </a:cxn>
                            <a:cxn ang="0">
                              <a:pos x="4" y="0"/>
                            </a:cxn>
                            <a:cxn ang="0">
                              <a:pos x="0" y="84"/>
                            </a:cxn>
                            <a:cxn ang="0">
                              <a:pos x="82" y="138"/>
                            </a:cxn>
                            <a:cxn ang="0">
                              <a:pos x="4" y="84"/>
                            </a:cxn>
                          </a:cxnLst>
                          <a:rect l="0" t="0" r="r" b="b"/>
                          <a:pathLst>
                            <a:path w="82" h="138">
                              <a:moveTo>
                                <a:pt x="4" y="84"/>
                              </a:moveTo>
                              <a:lnTo>
                                <a:pt x="4" y="0"/>
                              </a:lnTo>
                              <a:lnTo>
                                <a:pt x="0" y="84"/>
                              </a:lnTo>
                              <a:lnTo>
                                <a:pt x="82" y="138"/>
                              </a:lnTo>
                              <a:lnTo>
                                <a:pt x="4" y="8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61" name="Freeform 300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686" y="2083"/>
                          <a:ext cx="234" cy="14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10" y="146"/>
                            </a:cxn>
                            <a:cxn ang="0">
                              <a:pos x="132" y="102"/>
                            </a:cxn>
                            <a:cxn ang="0">
                              <a:pos x="182" y="128"/>
                            </a:cxn>
                            <a:cxn ang="0">
                              <a:pos x="224" y="72"/>
                            </a:cxn>
                            <a:cxn ang="0">
                              <a:pos x="234" y="0"/>
                            </a:cxn>
                            <a:cxn ang="0">
                              <a:pos x="222" y="72"/>
                            </a:cxn>
                            <a:cxn ang="0">
                              <a:pos x="182" y="124"/>
                            </a:cxn>
                            <a:cxn ang="0">
                              <a:pos x="132" y="96"/>
                            </a:cxn>
                            <a:cxn ang="0">
                              <a:pos x="110" y="138"/>
                            </a:cxn>
                            <a:cxn ang="0">
                              <a:pos x="82" y="60"/>
                            </a:cxn>
                            <a:cxn ang="0">
                              <a:pos x="0" y="6"/>
                            </a:cxn>
                            <a:cxn ang="0">
                              <a:pos x="80" y="64"/>
                            </a:cxn>
                            <a:cxn ang="0">
                              <a:pos x="110" y="146"/>
                            </a:cxn>
                          </a:cxnLst>
                          <a:rect l="0" t="0" r="r" b="b"/>
                          <a:pathLst>
                            <a:path w="234" h="146">
                              <a:moveTo>
                                <a:pt x="110" y="146"/>
                              </a:moveTo>
                              <a:lnTo>
                                <a:pt x="132" y="102"/>
                              </a:lnTo>
                              <a:lnTo>
                                <a:pt x="182" y="128"/>
                              </a:lnTo>
                              <a:lnTo>
                                <a:pt x="224" y="72"/>
                              </a:lnTo>
                              <a:lnTo>
                                <a:pt x="234" y="0"/>
                              </a:lnTo>
                              <a:lnTo>
                                <a:pt x="222" y="72"/>
                              </a:lnTo>
                              <a:lnTo>
                                <a:pt x="182" y="124"/>
                              </a:lnTo>
                              <a:lnTo>
                                <a:pt x="132" y="96"/>
                              </a:lnTo>
                              <a:lnTo>
                                <a:pt x="110" y="138"/>
                              </a:lnTo>
                              <a:lnTo>
                                <a:pt x="82" y="60"/>
                              </a:lnTo>
                              <a:lnTo>
                                <a:pt x="0" y="6"/>
                              </a:lnTo>
                              <a:lnTo>
                                <a:pt x="80" y="64"/>
                              </a:lnTo>
                              <a:lnTo>
                                <a:pt x="110" y="14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62" name="Freeform 300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908" y="1991"/>
                          <a:ext cx="28" cy="1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164"/>
                            </a:cxn>
                            <a:cxn ang="0">
                              <a:pos x="12" y="92"/>
                            </a:cxn>
                            <a:cxn ang="0">
                              <a:pos x="14" y="82"/>
                            </a:cxn>
                            <a:cxn ang="0">
                              <a:pos x="16" y="72"/>
                            </a:cxn>
                            <a:cxn ang="0">
                              <a:pos x="28" y="0"/>
                            </a:cxn>
                            <a:cxn ang="0">
                              <a:pos x="8" y="82"/>
                            </a:cxn>
                            <a:cxn ang="0">
                              <a:pos x="0" y="164"/>
                            </a:cxn>
                          </a:cxnLst>
                          <a:rect l="0" t="0" r="r" b="b"/>
                          <a:pathLst>
                            <a:path w="28" h="164">
                              <a:moveTo>
                                <a:pt x="0" y="164"/>
                              </a:moveTo>
                              <a:lnTo>
                                <a:pt x="12" y="92"/>
                              </a:lnTo>
                              <a:lnTo>
                                <a:pt x="14" y="82"/>
                              </a:lnTo>
                              <a:lnTo>
                                <a:pt x="16" y="72"/>
                              </a:lnTo>
                              <a:lnTo>
                                <a:pt x="28" y="0"/>
                              </a:lnTo>
                              <a:lnTo>
                                <a:pt x="8" y="82"/>
                              </a:lnTo>
                              <a:lnTo>
                                <a:pt x="0" y="16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63" name="Freeform 300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920" y="2063"/>
                          <a:ext cx="4" cy="2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20"/>
                            </a:cxn>
                            <a:cxn ang="0">
                              <a:pos x="4" y="0"/>
                            </a:cxn>
                            <a:cxn ang="0">
                              <a:pos x="2" y="10"/>
                            </a:cxn>
                            <a:cxn ang="0">
                              <a:pos x="0" y="20"/>
                            </a:cxn>
                          </a:cxnLst>
                          <a:rect l="0" t="0" r="r" b="b"/>
                          <a:pathLst>
                            <a:path w="4" h="20">
                              <a:moveTo>
                                <a:pt x="0" y="20"/>
                              </a:moveTo>
                              <a:lnTo>
                                <a:pt x="4" y="0"/>
                              </a:lnTo>
                              <a:lnTo>
                                <a:pt x="2" y="10"/>
                              </a:lnTo>
                              <a:lnTo>
                                <a:pt x="0" y="2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64" name="Freeform 300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968" y="2043"/>
                          <a:ext cx="104" cy="6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4" y="54"/>
                            </a:cxn>
                            <a:cxn ang="0">
                              <a:pos x="0" y="40"/>
                            </a:cxn>
                            <a:cxn ang="0">
                              <a:pos x="24" y="60"/>
                            </a:cxn>
                            <a:cxn ang="0">
                              <a:pos x="104" y="0"/>
                            </a:cxn>
                            <a:cxn ang="0">
                              <a:pos x="24" y="54"/>
                            </a:cxn>
                          </a:cxnLst>
                          <a:rect l="0" t="0" r="r" b="b"/>
                          <a:pathLst>
                            <a:path w="104" h="60">
                              <a:moveTo>
                                <a:pt x="24" y="54"/>
                              </a:moveTo>
                              <a:lnTo>
                                <a:pt x="0" y="40"/>
                              </a:lnTo>
                              <a:lnTo>
                                <a:pt x="24" y="60"/>
                              </a:lnTo>
                              <a:lnTo>
                                <a:pt x="104" y="0"/>
                              </a:lnTo>
                              <a:lnTo>
                                <a:pt x="24" y="5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65" name="Freeform 300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100" y="1909"/>
                          <a:ext cx="88" cy="14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148"/>
                            </a:cxn>
                            <a:cxn ang="0">
                              <a:pos x="52" y="42"/>
                            </a:cxn>
                            <a:cxn ang="0">
                              <a:pos x="88" y="0"/>
                            </a:cxn>
                            <a:cxn ang="0">
                              <a:pos x="50" y="40"/>
                            </a:cxn>
                            <a:cxn ang="0">
                              <a:pos x="0" y="148"/>
                            </a:cxn>
                          </a:cxnLst>
                          <a:rect l="0" t="0" r="r" b="b"/>
                          <a:pathLst>
                            <a:path w="88" h="148">
                              <a:moveTo>
                                <a:pt x="0" y="148"/>
                              </a:moveTo>
                              <a:lnTo>
                                <a:pt x="52" y="42"/>
                              </a:lnTo>
                              <a:lnTo>
                                <a:pt x="88" y="0"/>
                              </a:lnTo>
                              <a:lnTo>
                                <a:pt x="50" y="40"/>
                              </a:lnTo>
                              <a:lnTo>
                                <a:pt x="0" y="148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66" name="Freeform 300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914" y="2083"/>
                          <a:ext cx="78" cy="4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44"/>
                            </a:cxn>
                            <a:cxn ang="0">
                              <a:pos x="0" y="48"/>
                            </a:cxn>
                            <a:cxn ang="0">
                              <a:pos x="54" y="4"/>
                            </a:cxn>
                            <a:cxn ang="0">
                              <a:pos x="78" y="20"/>
                            </a:cxn>
                            <a:cxn ang="0">
                              <a:pos x="54" y="0"/>
                            </a:cxn>
                            <a:cxn ang="0">
                              <a:pos x="0" y="44"/>
                            </a:cxn>
                          </a:cxnLst>
                          <a:rect l="0" t="0" r="r" b="b"/>
                          <a:pathLst>
                            <a:path w="78" h="48">
                              <a:moveTo>
                                <a:pt x="0" y="44"/>
                              </a:moveTo>
                              <a:lnTo>
                                <a:pt x="0" y="48"/>
                              </a:lnTo>
                              <a:lnTo>
                                <a:pt x="54" y="4"/>
                              </a:lnTo>
                              <a:lnTo>
                                <a:pt x="78" y="20"/>
                              </a:lnTo>
                              <a:lnTo>
                                <a:pt x="54" y="0"/>
                              </a:lnTo>
                              <a:lnTo>
                                <a:pt x="0" y="4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67" name="Freeform 300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992" y="1951"/>
                          <a:ext cx="160" cy="15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80" y="92"/>
                            </a:cxn>
                            <a:cxn ang="0">
                              <a:pos x="0" y="152"/>
                            </a:cxn>
                            <a:cxn ang="0">
                              <a:pos x="80" y="96"/>
                            </a:cxn>
                            <a:cxn ang="0">
                              <a:pos x="110" y="110"/>
                            </a:cxn>
                            <a:cxn ang="0">
                              <a:pos x="160" y="0"/>
                            </a:cxn>
                            <a:cxn ang="0">
                              <a:pos x="108" y="106"/>
                            </a:cxn>
                            <a:cxn ang="0">
                              <a:pos x="80" y="92"/>
                            </a:cxn>
                          </a:cxnLst>
                          <a:rect l="0" t="0" r="r" b="b"/>
                          <a:pathLst>
                            <a:path w="160" h="152">
                              <a:moveTo>
                                <a:pt x="80" y="92"/>
                              </a:moveTo>
                              <a:lnTo>
                                <a:pt x="0" y="152"/>
                              </a:lnTo>
                              <a:lnTo>
                                <a:pt x="80" y="96"/>
                              </a:lnTo>
                              <a:lnTo>
                                <a:pt x="110" y="110"/>
                              </a:lnTo>
                              <a:lnTo>
                                <a:pt x="160" y="0"/>
                              </a:lnTo>
                              <a:lnTo>
                                <a:pt x="108" y="106"/>
                              </a:lnTo>
                              <a:lnTo>
                                <a:pt x="80" y="9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68" name="Freeform 300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184" y="1895"/>
                          <a:ext cx="4" cy="1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2"/>
                            </a:cxn>
                            <a:cxn ang="0">
                              <a:pos x="4" y="14"/>
                            </a:cxn>
                            <a:cxn ang="0">
                              <a:pos x="0" y="0"/>
                            </a:cxn>
                            <a:cxn ang="0">
                              <a:pos x="0" y="2"/>
                            </a:cxn>
                            <a:cxn ang="0">
                              <a:pos x="0" y="2"/>
                            </a:cxn>
                          </a:cxnLst>
                          <a:rect l="0" t="0" r="r" b="b"/>
                          <a:pathLst>
                            <a:path w="4" h="14">
                              <a:moveTo>
                                <a:pt x="0" y="2"/>
                              </a:moveTo>
                              <a:lnTo>
                                <a:pt x="4" y="14"/>
                              </a:lnTo>
                              <a:lnTo>
                                <a:pt x="0" y="0"/>
                              </a:lnTo>
                              <a:lnTo>
                                <a:pt x="0" y="2"/>
                              </a:lnTo>
                              <a:lnTo>
                                <a:pt x="0" y="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69" name="Freeform 301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900" y="1599"/>
                          <a:ext cx="288" cy="52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92" y="498"/>
                            </a:cxn>
                            <a:cxn ang="0">
                              <a:pos x="172" y="444"/>
                            </a:cxn>
                            <a:cxn ang="0">
                              <a:pos x="200" y="458"/>
                            </a:cxn>
                            <a:cxn ang="0">
                              <a:pos x="250" y="350"/>
                            </a:cxn>
                            <a:cxn ang="0">
                              <a:pos x="288" y="310"/>
                            </a:cxn>
                            <a:cxn ang="0">
                              <a:pos x="284" y="298"/>
                            </a:cxn>
                            <a:cxn ang="0">
                              <a:pos x="284" y="298"/>
                            </a:cxn>
                            <a:cxn ang="0">
                              <a:pos x="284" y="296"/>
                            </a:cxn>
                            <a:cxn ang="0">
                              <a:pos x="216" y="0"/>
                            </a:cxn>
                            <a:cxn ang="0">
                              <a:pos x="26" y="6"/>
                            </a:cxn>
                            <a:cxn ang="0">
                              <a:pos x="0" y="28"/>
                            </a:cxn>
                            <a:cxn ang="0">
                              <a:pos x="38" y="392"/>
                            </a:cxn>
                            <a:cxn ang="0">
                              <a:pos x="24" y="464"/>
                            </a:cxn>
                            <a:cxn ang="0">
                              <a:pos x="20" y="484"/>
                            </a:cxn>
                            <a:cxn ang="0">
                              <a:pos x="14" y="524"/>
                            </a:cxn>
                            <a:cxn ang="0">
                              <a:pos x="68" y="484"/>
                            </a:cxn>
                            <a:cxn ang="0">
                              <a:pos x="92" y="498"/>
                            </a:cxn>
                          </a:cxnLst>
                          <a:rect l="0" t="0" r="r" b="b"/>
                          <a:pathLst>
                            <a:path w="288" h="524">
                              <a:moveTo>
                                <a:pt x="92" y="498"/>
                              </a:moveTo>
                              <a:lnTo>
                                <a:pt x="172" y="444"/>
                              </a:lnTo>
                              <a:lnTo>
                                <a:pt x="200" y="458"/>
                              </a:lnTo>
                              <a:lnTo>
                                <a:pt x="250" y="350"/>
                              </a:lnTo>
                              <a:lnTo>
                                <a:pt x="288" y="310"/>
                              </a:lnTo>
                              <a:lnTo>
                                <a:pt x="284" y="298"/>
                              </a:lnTo>
                              <a:lnTo>
                                <a:pt x="284" y="298"/>
                              </a:lnTo>
                              <a:lnTo>
                                <a:pt x="284" y="296"/>
                              </a:lnTo>
                              <a:lnTo>
                                <a:pt x="216" y="0"/>
                              </a:lnTo>
                              <a:lnTo>
                                <a:pt x="26" y="6"/>
                              </a:lnTo>
                              <a:lnTo>
                                <a:pt x="0" y="28"/>
                              </a:lnTo>
                              <a:lnTo>
                                <a:pt x="38" y="392"/>
                              </a:lnTo>
                              <a:lnTo>
                                <a:pt x="24" y="464"/>
                              </a:lnTo>
                              <a:lnTo>
                                <a:pt x="20" y="484"/>
                              </a:lnTo>
                              <a:lnTo>
                                <a:pt x="14" y="524"/>
                              </a:lnTo>
                              <a:lnTo>
                                <a:pt x="68" y="484"/>
                              </a:lnTo>
                              <a:lnTo>
                                <a:pt x="92" y="498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70" name="Freeform 301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970" y="2457"/>
                          <a:ext cx="32" cy="35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32" y="350"/>
                            </a:cxn>
                            <a:cxn ang="0">
                              <a:pos x="8" y="68"/>
                            </a:cxn>
                            <a:cxn ang="0">
                              <a:pos x="2" y="0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32" h="350">
                              <a:moveTo>
                                <a:pt x="0" y="0"/>
                              </a:moveTo>
                              <a:lnTo>
                                <a:pt x="32" y="350"/>
                              </a:lnTo>
                              <a:lnTo>
                                <a:pt x="8" y="68"/>
                              </a:lnTo>
                              <a:lnTo>
                                <a:pt x="2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71" name="Freeform 301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692" y="2455"/>
                          <a:ext cx="328" cy="58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78" y="0"/>
                            </a:cxn>
                            <a:cxn ang="0">
                              <a:pos x="74" y="22"/>
                            </a:cxn>
                            <a:cxn ang="0">
                              <a:pos x="0" y="240"/>
                            </a:cxn>
                            <a:cxn ang="0">
                              <a:pos x="38" y="372"/>
                            </a:cxn>
                            <a:cxn ang="0">
                              <a:pos x="6" y="522"/>
                            </a:cxn>
                            <a:cxn ang="0">
                              <a:pos x="178" y="508"/>
                            </a:cxn>
                            <a:cxn ang="0">
                              <a:pos x="216" y="586"/>
                            </a:cxn>
                            <a:cxn ang="0">
                              <a:pos x="298" y="560"/>
                            </a:cxn>
                            <a:cxn ang="0">
                              <a:pos x="328" y="560"/>
                            </a:cxn>
                            <a:cxn ang="0">
                              <a:pos x="310" y="352"/>
                            </a:cxn>
                            <a:cxn ang="0">
                              <a:pos x="278" y="2"/>
                            </a:cxn>
                            <a:cxn ang="0">
                              <a:pos x="280" y="2"/>
                            </a:cxn>
                            <a:cxn ang="0">
                              <a:pos x="286" y="70"/>
                            </a:cxn>
                            <a:cxn ang="0">
                              <a:pos x="280" y="0"/>
                            </a:cxn>
                            <a:cxn ang="0">
                              <a:pos x="278" y="0"/>
                            </a:cxn>
                          </a:cxnLst>
                          <a:rect l="0" t="0" r="r" b="b"/>
                          <a:pathLst>
                            <a:path w="328" h="586">
                              <a:moveTo>
                                <a:pt x="278" y="0"/>
                              </a:moveTo>
                              <a:lnTo>
                                <a:pt x="74" y="22"/>
                              </a:lnTo>
                              <a:lnTo>
                                <a:pt x="0" y="240"/>
                              </a:lnTo>
                              <a:lnTo>
                                <a:pt x="38" y="372"/>
                              </a:lnTo>
                              <a:lnTo>
                                <a:pt x="6" y="522"/>
                              </a:lnTo>
                              <a:lnTo>
                                <a:pt x="178" y="508"/>
                              </a:lnTo>
                              <a:lnTo>
                                <a:pt x="216" y="586"/>
                              </a:lnTo>
                              <a:lnTo>
                                <a:pt x="298" y="560"/>
                              </a:lnTo>
                              <a:lnTo>
                                <a:pt x="328" y="560"/>
                              </a:lnTo>
                              <a:lnTo>
                                <a:pt x="310" y="352"/>
                              </a:lnTo>
                              <a:lnTo>
                                <a:pt x="278" y="2"/>
                              </a:lnTo>
                              <a:lnTo>
                                <a:pt x="280" y="2"/>
                              </a:lnTo>
                              <a:lnTo>
                                <a:pt x="286" y="70"/>
                              </a:lnTo>
                              <a:lnTo>
                                <a:pt x="280" y="0"/>
                              </a:lnTo>
                              <a:lnTo>
                                <a:pt x="278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72" name="Freeform 301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002" y="2807"/>
                          <a:ext cx="20" cy="20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0" y="208"/>
                            </a:cxn>
                            <a:cxn ang="0">
                              <a:pos x="0" y="0"/>
                            </a:cxn>
                            <a:cxn ang="0">
                              <a:pos x="18" y="208"/>
                            </a:cxn>
                            <a:cxn ang="0">
                              <a:pos x="20" y="208"/>
                            </a:cxn>
                          </a:cxnLst>
                          <a:rect l="0" t="0" r="r" b="b"/>
                          <a:pathLst>
                            <a:path w="20" h="208">
                              <a:moveTo>
                                <a:pt x="20" y="208"/>
                              </a:moveTo>
                              <a:lnTo>
                                <a:pt x="0" y="0"/>
                              </a:lnTo>
                              <a:lnTo>
                                <a:pt x="18" y="208"/>
                              </a:lnTo>
                              <a:lnTo>
                                <a:pt x="20" y="208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73" name="Freeform 301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972" y="2419"/>
                          <a:ext cx="368" cy="59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368" y="466"/>
                            </a:cxn>
                            <a:cxn ang="0">
                              <a:pos x="350" y="330"/>
                            </a:cxn>
                            <a:cxn ang="0">
                              <a:pos x="226" y="0"/>
                            </a:cxn>
                            <a:cxn ang="0">
                              <a:pos x="0" y="36"/>
                            </a:cxn>
                            <a:cxn ang="0">
                              <a:pos x="6" y="106"/>
                            </a:cxn>
                            <a:cxn ang="0">
                              <a:pos x="52" y="596"/>
                            </a:cxn>
                            <a:cxn ang="0">
                              <a:pos x="96" y="596"/>
                            </a:cxn>
                            <a:cxn ang="0">
                              <a:pos x="134" y="580"/>
                            </a:cxn>
                            <a:cxn ang="0">
                              <a:pos x="90" y="490"/>
                            </a:cxn>
                            <a:cxn ang="0">
                              <a:pos x="368" y="466"/>
                            </a:cxn>
                          </a:cxnLst>
                          <a:rect l="0" t="0" r="r" b="b"/>
                          <a:pathLst>
                            <a:path w="368" h="596">
                              <a:moveTo>
                                <a:pt x="368" y="466"/>
                              </a:moveTo>
                              <a:lnTo>
                                <a:pt x="350" y="330"/>
                              </a:lnTo>
                              <a:lnTo>
                                <a:pt x="226" y="0"/>
                              </a:lnTo>
                              <a:lnTo>
                                <a:pt x="0" y="36"/>
                              </a:lnTo>
                              <a:lnTo>
                                <a:pt x="6" y="106"/>
                              </a:lnTo>
                              <a:lnTo>
                                <a:pt x="52" y="596"/>
                              </a:lnTo>
                              <a:lnTo>
                                <a:pt x="96" y="596"/>
                              </a:lnTo>
                              <a:lnTo>
                                <a:pt x="134" y="580"/>
                              </a:lnTo>
                              <a:lnTo>
                                <a:pt x="90" y="490"/>
                              </a:lnTo>
                              <a:lnTo>
                                <a:pt x="368" y="46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74" name="Freeform 301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436" y="2409"/>
                          <a:ext cx="54" cy="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6"/>
                            </a:cxn>
                            <a:cxn ang="0">
                              <a:pos x="52" y="4"/>
                            </a:cxn>
                            <a:cxn ang="0">
                              <a:pos x="52" y="38"/>
                            </a:cxn>
                            <a:cxn ang="0">
                              <a:pos x="54" y="0"/>
                            </a:cxn>
                            <a:cxn ang="0">
                              <a:pos x="0" y="6"/>
                            </a:cxn>
                          </a:cxnLst>
                          <a:rect l="0" t="0" r="r" b="b"/>
                          <a:pathLst>
                            <a:path w="54" h="38">
                              <a:moveTo>
                                <a:pt x="0" y="6"/>
                              </a:moveTo>
                              <a:lnTo>
                                <a:pt x="52" y="4"/>
                              </a:lnTo>
                              <a:lnTo>
                                <a:pt x="52" y="38"/>
                              </a:lnTo>
                              <a:lnTo>
                                <a:pt x="54" y="0"/>
                              </a:lnTo>
                              <a:lnTo>
                                <a:pt x="0" y="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75" name="Freeform 301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436" y="2373"/>
                          <a:ext cx="54" cy="4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" y="40"/>
                            </a:cxn>
                            <a:cxn ang="0">
                              <a:pos x="22" y="0"/>
                            </a:cxn>
                            <a:cxn ang="0">
                              <a:pos x="0" y="42"/>
                            </a:cxn>
                            <a:cxn ang="0">
                              <a:pos x="54" y="36"/>
                            </a:cxn>
                            <a:cxn ang="0">
                              <a:pos x="6" y="40"/>
                            </a:cxn>
                          </a:cxnLst>
                          <a:rect l="0" t="0" r="r" b="b"/>
                          <a:pathLst>
                            <a:path w="54" h="42">
                              <a:moveTo>
                                <a:pt x="6" y="40"/>
                              </a:moveTo>
                              <a:lnTo>
                                <a:pt x="22" y="0"/>
                              </a:lnTo>
                              <a:lnTo>
                                <a:pt x="0" y="42"/>
                              </a:lnTo>
                              <a:lnTo>
                                <a:pt x="54" y="36"/>
                              </a:lnTo>
                              <a:lnTo>
                                <a:pt x="6" y="4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76" name="Freeform 301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488" y="2409"/>
                          <a:ext cx="264" cy="26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" y="0"/>
                            </a:cxn>
                            <a:cxn ang="0">
                              <a:pos x="0" y="38"/>
                            </a:cxn>
                            <a:cxn ang="0">
                              <a:pos x="264" y="260"/>
                            </a:cxn>
                            <a:cxn ang="0">
                              <a:pos x="2" y="36"/>
                            </a:cxn>
                            <a:cxn ang="0">
                              <a:pos x="2" y="0"/>
                            </a:cxn>
                          </a:cxnLst>
                          <a:rect l="0" t="0" r="r" b="b"/>
                          <a:pathLst>
                            <a:path w="264" h="260">
                              <a:moveTo>
                                <a:pt x="2" y="0"/>
                              </a:moveTo>
                              <a:lnTo>
                                <a:pt x="0" y="38"/>
                              </a:lnTo>
                              <a:lnTo>
                                <a:pt x="264" y="260"/>
                              </a:lnTo>
                              <a:lnTo>
                                <a:pt x="2" y="36"/>
                              </a:lnTo>
                              <a:lnTo>
                                <a:pt x="2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77" name="Freeform 301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436" y="2359"/>
                          <a:ext cx="28" cy="5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8" y="0"/>
                            </a:cxn>
                            <a:cxn ang="0">
                              <a:pos x="22" y="2"/>
                            </a:cxn>
                            <a:cxn ang="0">
                              <a:pos x="0" y="56"/>
                            </a:cxn>
                            <a:cxn ang="0">
                              <a:pos x="22" y="14"/>
                            </a:cxn>
                            <a:cxn ang="0">
                              <a:pos x="28" y="0"/>
                            </a:cxn>
                          </a:cxnLst>
                          <a:rect l="0" t="0" r="r" b="b"/>
                          <a:pathLst>
                            <a:path w="28" h="56">
                              <a:moveTo>
                                <a:pt x="28" y="0"/>
                              </a:moveTo>
                              <a:lnTo>
                                <a:pt x="22" y="2"/>
                              </a:lnTo>
                              <a:lnTo>
                                <a:pt x="0" y="56"/>
                              </a:lnTo>
                              <a:lnTo>
                                <a:pt x="22" y="14"/>
                              </a:lnTo>
                              <a:lnTo>
                                <a:pt x="28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78" name="Freeform 301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442" y="2291"/>
                          <a:ext cx="438" cy="37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122"/>
                            </a:cxn>
                            <a:cxn ang="0">
                              <a:pos x="48" y="118"/>
                            </a:cxn>
                            <a:cxn ang="0">
                              <a:pos x="48" y="154"/>
                            </a:cxn>
                            <a:cxn ang="0">
                              <a:pos x="310" y="378"/>
                            </a:cxn>
                            <a:cxn ang="0">
                              <a:pos x="422" y="176"/>
                            </a:cxn>
                            <a:cxn ang="0">
                              <a:pos x="438" y="104"/>
                            </a:cxn>
                            <a:cxn ang="0">
                              <a:pos x="306" y="16"/>
                            </a:cxn>
                            <a:cxn ang="0">
                              <a:pos x="224" y="32"/>
                            </a:cxn>
                            <a:cxn ang="0">
                              <a:pos x="194" y="0"/>
                            </a:cxn>
                            <a:cxn ang="0">
                              <a:pos x="24" y="66"/>
                            </a:cxn>
                            <a:cxn ang="0">
                              <a:pos x="16" y="82"/>
                            </a:cxn>
                            <a:cxn ang="0">
                              <a:pos x="0" y="122"/>
                            </a:cxn>
                          </a:cxnLst>
                          <a:rect l="0" t="0" r="r" b="b"/>
                          <a:pathLst>
                            <a:path w="438" h="378">
                              <a:moveTo>
                                <a:pt x="0" y="122"/>
                              </a:moveTo>
                              <a:lnTo>
                                <a:pt x="48" y="118"/>
                              </a:lnTo>
                              <a:lnTo>
                                <a:pt x="48" y="154"/>
                              </a:lnTo>
                              <a:lnTo>
                                <a:pt x="310" y="378"/>
                              </a:lnTo>
                              <a:lnTo>
                                <a:pt x="422" y="176"/>
                              </a:lnTo>
                              <a:lnTo>
                                <a:pt x="438" y="104"/>
                              </a:lnTo>
                              <a:lnTo>
                                <a:pt x="306" y="16"/>
                              </a:lnTo>
                              <a:lnTo>
                                <a:pt x="224" y="32"/>
                              </a:lnTo>
                              <a:lnTo>
                                <a:pt x="194" y="0"/>
                              </a:lnTo>
                              <a:lnTo>
                                <a:pt x="24" y="66"/>
                              </a:lnTo>
                              <a:lnTo>
                                <a:pt x="16" y="82"/>
                              </a:lnTo>
                              <a:lnTo>
                                <a:pt x="0" y="12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79" name="Freeform 302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346" y="2849"/>
                          <a:ext cx="320" cy="8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78" y="42"/>
                            </a:cxn>
                            <a:cxn ang="0">
                              <a:pos x="320" y="56"/>
                            </a:cxn>
                            <a:cxn ang="0">
                              <a:pos x="314" y="0"/>
                            </a:cxn>
                            <a:cxn ang="0">
                              <a:pos x="314" y="48"/>
                            </a:cxn>
                            <a:cxn ang="0">
                              <a:pos x="280" y="36"/>
                            </a:cxn>
                            <a:cxn ang="0">
                              <a:pos x="18" y="78"/>
                            </a:cxn>
                            <a:cxn ang="0">
                              <a:pos x="0" y="54"/>
                            </a:cxn>
                            <a:cxn ang="0">
                              <a:pos x="18" y="84"/>
                            </a:cxn>
                            <a:cxn ang="0">
                              <a:pos x="278" y="42"/>
                            </a:cxn>
                          </a:cxnLst>
                          <a:rect l="0" t="0" r="r" b="b"/>
                          <a:pathLst>
                            <a:path w="320" h="84">
                              <a:moveTo>
                                <a:pt x="278" y="42"/>
                              </a:moveTo>
                              <a:lnTo>
                                <a:pt x="320" y="56"/>
                              </a:lnTo>
                              <a:lnTo>
                                <a:pt x="314" y="0"/>
                              </a:lnTo>
                              <a:lnTo>
                                <a:pt x="314" y="48"/>
                              </a:lnTo>
                              <a:lnTo>
                                <a:pt x="280" y="36"/>
                              </a:lnTo>
                              <a:lnTo>
                                <a:pt x="18" y="78"/>
                              </a:lnTo>
                              <a:lnTo>
                                <a:pt x="0" y="54"/>
                              </a:lnTo>
                              <a:lnTo>
                                <a:pt x="18" y="84"/>
                              </a:lnTo>
                              <a:lnTo>
                                <a:pt x="278" y="4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80" name="Freeform 302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660" y="2847"/>
                          <a:ext cx="70" cy="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2"/>
                            </a:cxn>
                            <a:cxn ang="0">
                              <a:pos x="70" y="4"/>
                            </a:cxn>
                            <a:cxn ang="0">
                              <a:pos x="70" y="0"/>
                            </a:cxn>
                            <a:cxn ang="0">
                              <a:pos x="0" y="2"/>
                            </a:cxn>
                          </a:cxnLst>
                          <a:rect l="0" t="0" r="r" b="b"/>
                          <a:pathLst>
                            <a:path w="70" h="4">
                              <a:moveTo>
                                <a:pt x="0" y="2"/>
                              </a:moveTo>
                              <a:lnTo>
                                <a:pt x="70" y="4"/>
                              </a:lnTo>
                              <a:lnTo>
                                <a:pt x="70" y="0"/>
                              </a:lnTo>
                              <a:lnTo>
                                <a:pt x="0" y="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81" name="Freeform 302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660" y="2849"/>
                          <a:ext cx="70" cy="5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" y="56"/>
                            </a:cxn>
                            <a:cxn ang="0">
                              <a:pos x="6" y="6"/>
                            </a:cxn>
                            <a:cxn ang="0">
                              <a:pos x="70" y="6"/>
                            </a:cxn>
                            <a:cxn ang="0">
                              <a:pos x="70" y="2"/>
                            </a:cxn>
                            <a:cxn ang="0">
                              <a:pos x="0" y="0"/>
                            </a:cxn>
                            <a:cxn ang="0">
                              <a:pos x="6" y="56"/>
                            </a:cxn>
                          </a:cxnLst>
                          <a:rect l="0" t="0" r="r" b="b"/>
                          <a:pathLst>
                            <a:path w="70" h="56">
                              <a:moveTo>
                                <a:pt x="6" y="56"/>
                              </a:moveTo>
                              <a:lnTo>
                                <a:pt x="6" y="6"/>
                              </a:lnTo>
                              <a:lnTo>
                                <a:pt x="70" y="6"/>
                              </a:lnTo>
                              <a:lnTo>
                                <a:pt x="70" y="2"/>
                              </a:lnTo>
                              <a:lnTo>
                                <a:pt x="0" y="0"/>
                              </a:lnTo>
                              <a:lnTo>
                                <a:pt x="6" y="5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82" name="Freeform 302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340" y="2891"/>
                          <a:ext cx="24" cy="4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4" y="42"/>
                            </a:cxn>
                            <a:cxn ang="0">
                              <a:pos x="6" y="12"/>
                            </a:cxn>
                            <a:cxn ang="0">
                              <a:pos x="0" y="0"/>
                            </a:cxn>
                            <a:cxn ang="0">
                              <a:pos x="2" y="12"/>
                            </a:cxn>
                            <a:cxn ang="0">
                              <a:pos x="24" y="42"/>
                            </a:cxn>
                          </a:cxnLst>
                          <a:rect l="0" t="0" r="r" b="b"/>
                          <a:pathLst>
                            <a:path w="24" h="42">
                              <a:moveTo>
                                <a:pt x="24" y="42"/>
                              </a:moveTo>
                              <a:lnTo>
                                <a:pt x="6" y="12"/>
                              </a:lnTo>
                              <a:lnTo>
                                <a:pt x="0" y="0"/>
                              </a:lnTo>
                              <a:lnTo>
                                <a:pt x="2" y="12"/>
                              </a:lnTo>
                              <a:lnTo>
                                <a:pt x="24" y="4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83" name="Freeform 302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066" y="2911"/>
                          <a:ext cx="44" cy="8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4" y="86"/>
                            </a:cxn>
                            <a:cxn ang="0">
                              <a:pos x="44" y="86"/>
                            </a:cxn>
                            <a:cxn ang="0">
                              <a:pos x="0" y="0"/>
                            </a:cxn>
                            <a:cxn ang="0">
                              <a:pos x="44" y="86"/>
                            </a:cxn>
                          </a:cxnLst>
                          <a:rect l="0" t="0" r="r" b="b"/>
                          <a:pathLst>
                            <a:path w="44" h="86">
                              <a:moveTo>
                                <a:pt x="44" y="86"/>
                              </a:moveTo>
                              <a:lnTo>
                                <a:pt x="44" y="86"/>
                              </a:lnTo>
                              <a:lnTo>
                                <a:pt x="0" y="0"/>
                              </a:lnTo>
                              <a:lnTo>
                                <a:pt x="44" y="8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84" name="Freeform 302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204" y="2357"/>
                          <a:ext cx="546" cy="57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22" y="528"/>
                            </a:cxn>
                            <a:cxn ang="0">
                              <a:pos x="456" y="540"/>
                            </a:cxn>
                            <a:cxn ang="0">
                              <a:pos x="456" y="492"/>
                            </a:cxn>
                            <a:cxn ang="0">
                              <a:pos x="526" y="490"/>
                            </a:cxn>
                            <a:cxn ang="0">
                              <a:pos x="526" y="494"/>
                            </a:cxn>
                            <a:cxn ang="0">
                              <a:pos x="526" y="494"/>
                            </a:cxn>
                            <a:cxn ang="0">
                              <a:pos x="512" y="378"/>
                            </a:cxn>
                            <a:cxn ang="0">
                              <a:pos x="546" y="314"/>
                            </a:cxn>
                            <a:cxn ang="0">
                              <a:pos x="284" y="90"/>
                            </a:cxn>
                            <a:cxn ang="0">
                              <a:pos x="284" y="56"/>
                            </a:cxn>
                            <a:cxn ang="0">
                              <a:pos x="232" y="58"/>
                            </a:cxn>
                            <a:cxn ang="0">
                              <a:pos x="254" y="4"/>
                            </a:cxn>
                            <a:cxn ang="0">
                              <a:pos x="260" y="2"/>
                            </a:cxn>
                            <a:cxn ang="0">
                              <a:pos x="254" y="16"/>
                            </a:cxn>
                            <a:cxn ang="0">
                              <a:pos x="262" y="0"/>
                            </a:cxn>
                            <a:cxn ang="0">
                              <a:pos x="182" y="30"/>
                            </a:cxn>
                            <a:cxn ang="0">
                              <a:pos x="0" y="60"/>
                            </a:cxn>
                            <a:cxn ang="0">
                              <a:pos x="120" y="390"/>
                            </a:cxn>
                            <a:cxn ang="0">
                              <a:pos x="142" y="546"/>
                            </a:cxn>
                            <a:cxn ang="0">
                              <a:pos x="160" y="570"/>
                            </a:cxn>
                            <a:cxn ang="0">
                              <a:pos x="422" y="528"/>
                            </a:cxn>
                          </a:cxnLst>
                          <a:rect l="0" t="0" r="r" b="b"/>
                          <a:pathLst>
                            <a:path w="546" h="570">
                              <a:moveTo>
                                <a:pt x="422" y="528"/>
                              </a:moveTo>
                              <a:lnTo>
                                <a:pt x="456" y="540"/>
                              </a:lnTo>
                              <a:lnTo>
                                <a:pt x="456" y="492"/>
                              </a:lnTo>
                              <a:lnTo>
                                <a:pt x="526" y="490"/>
                              </a:lnTo>
                              <a:lnTo>
                                <a:pt x="526" y="494"/>
                              </a:lnTo>
                              <a:lnTo>
                                <a:pt x="526" y="494"/>
                              </a:lnTo>
                              <a:lnTo>
                                <a:pt x="512" y="378"/>
                              </a:lnTo>
                              <a:lnTo>
                                <a:pt x="546" y="314"/>
                              </a:lnTo>
                              <a:lnTo>
                                <a:pt x="284" y="90"/>
                              </a:lnTo>
                              <a:lnTo>
                                <a:pt x="284" y="56"/>
                              </a:lnTo>
                              <a:lnTo>
                                <a:pt x="232" y="58"/>
                              </a:lnTo>
                              <a:lnTo>
                                <a:pt x="254" y="4"/>
                              </a:lnTo>
                              <a:lnTo>
                                <a:pt x="260" y="2"/>
                              </a:lnTo>
                              <a:lnTo>
                                <a:pt x="254" y="16"/>
                              </a:lnTo>
                              <a:lnTo>
                                <a:pt x="262" y="0"/>
                              </a:lnTo>
                              <a:lnTo>
                                <a:pt x="182" y="30"/>
                              </a:lnTo>
                              <a:lnTo>
                                <a:pt x="0" y="60"/>
                              </a:lnTo>
                              <a:lnTo>
                                <a:pt x="120" y="390"/>
                              </a:lnTo>
                              <a:lnTo>
                                <a:pt x="142" y="546"/>
                              </a:lnTo>
                              <a:lnTo>
                                <a:pt x="160" y="570"/>
                              </a:lnTo>
                              <a:lnTo>
                                <a:pt x="422" y="528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85" name="Freeform 302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066" y="2851"/>
                          <a:ext cx="926" cy="66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896" y="342"/>
                            </a:cxn>
                            <a:cxn ang="0">
                              <a:pos x="808" y="232"/>
                            </a:cxn>
                            <a:cxn ang="0">
                              <a:pos x="808" y="182"/>
                            </a:cxn>
                            <a:cxn ang="0">
                              <a:pos x="668" y="20"/>
                            </a:cxn>
                            <a:cxn ang="0">
                              <a:pos x="664" y="0"/>
                            </a:cxn>
                            <a:cxn ang="0">
                              <a:pos x="664" y="0"/>
                            </a:cxn>
                            <a:cxn ang="0">
                              <a:pos x="664" y="4"/>
                            </a:cxn>
                            <a:cxn ang="0">
                              <a:pos x="600" y="4"/>
                            </a:cxn>
                            <a:cxn ang="0">
                              <a:pos x="600" y="54"/>
                            </a:cxn>
                            <a:cxn ang="0">
                              <a:pos x="558" y="40"/>
                            </a:cxn>
                            <a:cxn ang="0">
                              <a:pos x="298" y="82"/>
                            </a:cxn>
                            <a:cxn ang="0">
                              <a:pos x="276" y="52"/>
                            </a:cxn>
                            <a:cxn ang="0">
                              <a:pos x="274" y="40"/>
                            </a:cxn>
                            <a:cxn ang="0">
                              <a:pos x="0" y="60"/>
                            </a:cxn>
                            <a:cxn ang="0">
                              <a:pos x="44" y="146"/>
                            </a:cxn>
                            <a:cxn ang="0">
                              <a:pos x="132" y="108"/>
                            </a:cxn>
                            <a:cxn ang="0">
                              <a:pos x="242" y="154"/>
                            </a:cxn>
                            <a:cxn ang="0">
                              <a:pos x="242" y="192"/>
                            </a:cxn>
                            <a:cxn ang="0">
                              <a:pos x="298" y="192"/>
                            </a:cxn>
                            <a:cxn ang="0">
                              <a:pos x="380" y="128"/>
                            </a:cxn>
                            <a:cxn ang="0">
                              <a:pos x="558" y="206"/>
                            </a:cxn>
                            <a:cxn ang="0">
                              <a:pos x="558" y="368"/>
                            </a:cxn>
                            <a:cxn ang="0">
                              <a:pos x="598" y="382"/>
                            </a:cxn>
                            <a:cxn ang="0">
                              <a:pos x="638" y="478"/>
                            </a:cxn>
                            <a:cxn ang="0">
                              <a:pos x="776" y="584"/>
                            </a:cxn>
                            <a:cxn ang="0">
                              <a:pos x="776" y="626"/>
                            </a:cxn>
                            <a:cxn ang="0">
                              <a:pos x="830" y="666"/>
                            </a:cxn>
                            <a:cxn ang="0">
                              <a:pos x="886" y="610"/>
                            </a:cxn>
                            <a:cxn ang="0">
                              <a:pos x="916" y="610"/>
                            </a:cxn>
                            <a:cxn ang="0">
                              <a:pos x="926" y="518"/>
                            </a:cxn>
                            <a:cxn ang="0">
                              <a:pos x="896" y="342"/>
                            </a:cxn>
                          </a:cxnLst>
                          <a:rect l="0" t="0" r="r" b="b"/>
                          <a:pathLst>
                            <a:path w="926" h="666">
                              <a:moveTo>
                                <a:pt x="896" y="342"/>
                              </a:moveTo>
                              <a:lnTo>
                                <a:pt x="808" y="232"/>
                              </a:lnTo>
                              <a:lnTo>
                                <a:pt x="808" y="182"/>
                              </a:lnTo>
                              <a:lnTo>
                                <a:pt x="668" y="20"/>
                              </a:lnTo>
                              <a:lnTo>
                                <a:pt x="664" y="0"/>
                              </a:lnTo>
                              <a:lnTo>
                                <a:pt x="664" y="0"/>
                              </a:lnTo>
                              <a:lnTo>
                                <a:pt x="664" y="4"/>
                              </a:lnTo>
                              <a:lnTo>
                                <a:pt x="600" y="4"/>
                              </a:lnTo>
                              <a:lnTo>
                                <a:pt x="600" y="54"/>
                              </a:lnTo>
                              <a:lnTo>
                                <a:pt x="558" y="40"/>
                              </a:lnTo>
                              <a:lnTo>
                                <a:pt x="298" y="82"/>
                              </a:lnTo>
                              <a:lnTo>
                                <a:pt x="276" y="52"/>
                              </a:lnTo>
                              <a:lnTo>
                                <a:pt x="274" y="40"/>
                              </a:lnTo>
                              <a:lnTo>
                                <a:pt x="0" y="60"/>
                              </a:lnTo>
                              <a:lnTo>
                                <a:pt x="44" y="146"/>
                              </a:lnTo>
                              <a:lnTo>
                                <a:pt x="132" y="108"/>
                              </a:lnTo>
                              <a:lnTo>
                                <a:pt x="242" y="154"/>
                              </a:lnTo>
                              <a:lnTo>
                                <a:pt x="242" y="192"/>
                              </a:lnTo>
                              <a:lnTo>
                                <a:pt x="298" y="192"/>
                              </a:lnTo>
                              <a:lnTo>
                                <a:pt x="380" y="128"/>
                              </a:lnTo>
                              <a:lnTo>
                                <a:pt x="558" y="206"/>
                              </a:lnTo>
                              <a:lnTo>
                                <a:pt x="558" y="368"/>
                              </a:lnTo>
                              <a:lnTo>
                                <a:pt x="598" y="382"/>
                              </a:lnTo>
                              <a:lnTo>
                                <a:pt x="638" y="478"/>
                              </a:lnTo>
                              <a:lnTo>
                                <a:pt x="776" y="584"/>
                              </a:lnTo>
                              <a:lnTo>
                                <a:pt x="776" y="626"/>
                              </a:lnTo>
                              <a:lnTo>
                                <a:pt x="830" y="666"/>
                              </a:lnTo>
                              <a:lnTo>
                                <a:pt x="886" y="610"/>
                              </a:lnTo>
                              <a:lnTo>
                                <a:pt x="916" y="610"/>
                              </a:lnTo>
                              <a:lnTo>
                                <a:pt x="926" y="518"/>
                              </a:lnTo>
                              <a:lnTo>
                                <a:pt x="896" y="34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86" name="Freeform 302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952" y="895"/>
                          <a:ext cx="102" cy="35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0" y="132"/>
                            </a:cxn>
                            <a:cxn ang="0">
                              <a:pos x="2" y="0"/>
                            </a:cxn>
                            <a:cxn ang="0">
                              <a:pos x="0" y="0"/>
                            </a:cxn>
                            <a:cxn ang="0">
                              <a:pos x="38" y="132"/>
                            </a:cxn>
                            <a:cxn ang="0">
                              <a:pos x="102" y="358"/>
                            </a:cxn>
                            <a:cxn ang="0">
                              <a:pos x="80" y="276"/>
                            </a:cxn>
                            <a:cxn ang="0">
                              <a:pos x="40" y="132"/>
                            </a:cxn>
                          </a:cxnLst>
                          <a:rect l="0" t="0" r="r" b="b"/>
                          <a:pathLst>
                            <a:path w="102" h="358">
                              <a:moveTo>
                                <a:pt x="40" y="132"/>
                              </a:moveTo>
                              <a:lnTo>
                                <a:pt x="2" y="0"/>
                              </a:lnTo>
                              <a:lnTo>
                                <a:pt x="0" y="0"/>
                              </a:lnTo>
                              <a:lnTo>
                                <a:pt x="38" y="132"/>
                              </a:lnTo>
                              <a:lnTo>
                                <a:pt x="102" y="358"/>
                              </a:lnTo>
                              <a:lnTo>
                                <a:pt x="80" y="276"/>
                              </a:lnTo>
                              <a:lnTo>
                                <a:pt x="40" y="13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87" name="Freeform 302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054" y="1253"/>
                          <a:ext cx="62" cy="13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10" y="84"/>
                            </a:cxn>
                            <a:cxn ang="0">
                              <a:pos x="62" y="136"/>
                            </a:cxn>
                            <a:cxn ang="0">
                              <a:pos x="12" y="82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62" h="136">
                              <a:moveTo>
                                <a:pt x="0" y="0"/>
                              </a:moveTo>
                              <a:lnTo>
                                <a:pt x="10" y="84"/>
                              </a:lnTo>
                              <a:lnTo>
                                <a:pt x="62" y="136"/>
                              </a:lnTo>
                              <a:lnTo>
                                <a:pt x="12" y="82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88" name="Freeform 302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448" y="1469"/>
                          <a:ext cx="76" cy="20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" y="0"/>
                            </a:cxn>
                            <a:cxn ang="0">
                              <a:pos x="0" y="6"/>
                            </a:cxn>
                            <a:cxn ang="0">
                              <a:pos x="6" y="24"/>
                            </a:cxn>
                            <a:cxn ang="0">
                              <a:pos x="74" y="202"/>
                            </a:cxn>
                            <a:cxn ang="0">
                              <a:pos x="76" y="200"/>
                            </a:cxn>
                            <a:cxn ang="0">
                              <a:pos x="2" y="0"/>
                            </a:cxn>
                          </a:cxnLst>
                          <a:rect l="0" t="0" r="r" b="b"/>
                          <a:pathLst>
                            <a:path w="76" h="202">
                              <a:moveTo>
                                <a:pt x="2" y="0"/>
                              </a:moveTo>
                              <a:lnTo>
                                <a:pt x="0" y="6"/>
                              </a:lnTo>
                              <a:lnTo>
                                <a:pt x="6" y="24"/>
                              </a:lnTo>
                              <a:lnTo>
                                <a:pt x="74" y="202"/>
                              </a:lnTo>
                              <a:lnTo>
                                <a:pt x="76" y="200"/>
                              </a:lnTo>
                              <a:lnTo>
                                <a:pt x="2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89" name="Freeform 303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414" y="1681"/>
                          <a:ext cx="392" cy="35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" y="268"/>
                            </a:cxn>
                            <a:cxn ang="0">
                              <a:pos x="0" y="264"/>
                            </a:cxn>
                            <a:cxn ang="0">
                              <a:pos x="10" y="298"/>
                            </a:cxn>
                            <a:cxn ang="0">
                              <a:pos x="62" y="320"/>
                            </a:cxn>
                            <a:cxn ang="0">
                              <a:pos x="62" y="320"/>
                            </a:cxn>
                            <a:cxn ang="0">
                              <a:pos x="64" y="322"/>
                            </a:cxn>
                            <a:cxn ang="0">
                              <a:pos x="136" y="354"/>
                            </a:cxn>
                            <a:cxn ang="0">
                              <a:pos x="206" y="312"/>
                            </a:cxn>
                            <a:cxn ang="0">
                              <a:pos x="236" y="148"/>
                            </a:cxn>
                            <a:cxn ang="0">
                              <a:pos x="266" y="172"/>
                            </a:cxn>
                            <a:cxn ang="0">
                              <a:pos x="294" y="102"/>
                            </a:cxn>
                            <a:cxn ang="0">
                              <a:pos x="336" y="40"/>
                            </a:cxn>
                            <a:cxn ang="0">
                              <a:pos x="376" y="40"/>
                            </a:cxn>
                            <a:cxn ang="0">
                              <a:pos x="392" y="18"/>
                            </a:cxn>
                            <a:cxn ang="0">
                              <a:pos x="346" y="8"/>
                            </a:cxn>
                            <a:cxn ang="0">
                              <a:pos x="240" y="64"/>
                            </a:cxn>
                            <a:cxn ang="0">
                              <a:pos x="214" y="18"/>
                            </a:cxn>
                            <a:cxn ang="0">
                              <a:pos x="126" y="48"/>
                            </a:cxn>
                            <a:cxn ang="0">
                              <a:pos x="110" y="0"/>
                            </a:cxn>
                            <a:cxn ang="0">
                              <a:pos x="98" y="76"/>
                            </a:cxn>
                            <a:cxn ang="0">
                              <a:pos x="6" y="268"/>
                            </a:cxn>
                          </a:cxnLst>
                          <a:rect l="0" t="0" r="r" b="b"/>
                          <a:pathLst>
                            <a:path w="392" h="354">
                              <a:moveTo>
                                <a:pt x="6" y="268"/>
                              </a:moveTo>
                              <a:lnTo>
                                <a:pt x="0" y="264"/>
                              </a:lnTo>
                              <a:lnTo>
                                <a:pt x="10" y="298"/>
                              </a:lnTo>
                              <a:lnTo>
                                <a:pt x="62" y="320"/>
                              </a:lnTo>
                              <a:lnTo>
                                <a:pt x="62" y="320"/>
                              </a:lnTo>
                              <a:lnTo>
                                <a:pt x="64" y="322"/>
                              </a:lnTo>
                              <a:lnTo>
                                <a:pt x="136" y="354"/>
                              </a:lnTo>
                              <a:lnTo>
                                <a:pt x="206" y="312"/>
                              </a:lnTo>
                              <a:lnTo>
                                <a:pt x="236" y="148"/>
                              </a:lnTo>
                              <a:lnTo>
                                <a:pt x="266" y="172"/>
                              </a:lnTo>
                              <a:lnTo>
                                <a:pt x="294" y="102"/>
                              </a:lnTo>
                              <a:lnTo>
                                <a:pt x="336" y="40"/>
                              </a:lnTo>
                              <a:lnTo>
                                <a:pt x="376" y="40"/>
                              </a:lnTo>
                              <a:lnTo>
                                <a:pt x="392" y="18"/>
                              </a:lnTo>
                              <a:lnTo>
                                <a:pt x="346" y="8"/>
                              </a:lnTo>
                              <a:lnTo>
                                <a:pt x="240" y="64"/>
                              </a:lnTo>
                              <a:lnTo>
                                <a:pt x="214" y="18"/>
                              </a:lnTo>
                              <a:lnTo>
                                <a:pt x="126" y="48"/>
                              </a:lnTo>
                              <a:lnTo>
                                <a:pt x="110" y="0"/>
                              </a:lnTo>
                              <a:lnTo>
                                <a:pt x="98" y="76"/>
                              </a:lnTo>
                              <a:lnTo>
                                <a:pt x="6" y="268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90" name="Freeform 303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414" y="1943"/>
                          <a:ext cx="6" cy="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0" y="2"/>
                            </a:cxn>
                            <a:cxn ang="0">
                              <a:pos x="6" y="6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6" h="6">
                              <a:moveTo>
                                <a:pt x="0" y="0"/>
                              </a:moveTo>
                              <a:lnTo>
                                <a:pt x="0" y="2"/>
                              </a:lnTo>
                              <a:lnTo>
                                <a:pt x="6" y="6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91" name="Freeform 303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512" y="1679"/>
                          <a:ext cx="12" cy="7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78"/>
                            </a:cxn>
                            <a:cxn ang="0">
                              <a:pos x="12" y="2"/>
                            </a:cxn>
                            <a:cxn ang="0">
                              <a:pos x="10" y="0"/>
                            </a:cxn>
                            <a:cxn ang="0">
                              <a:pos x="0" y="78"/>
                            </a:cxn>
                          </a:cxnLst>
                          <a:rect l="0" t="0" r="r" b="b"/>
                          <a:pathLst>
                            <a:path w="12" h="78">
                              <a:moveTo>
                                <a:pt x="0" y="78"/>
                              </a:moveTo>
                              <a:lnTo>
                                <a:pt x="12" y="2"/>
                              </a:lnTo>
                              <a:lnTo>
                                <a:pt x="10" y="0"/>
                              </a:lnTo>
                              <a:lnTo>
                                <a:pt x="0" y="78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92" name="Freeform 303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420" y="1757"/>
                          <a:ext cx="92" cy="19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58" y="60"/>
                            </a:cxn>
                            <a:cxn ang="0">
                              <a:pos x="0" y="192"/>
                            </a:cxn>
                            <a:cxn ang="0">
                              <a:pos x="92" y="0"/>
                            </a:cxn>
                            <a:cxn ang="0">
                              <a:pos x="58" y="60"/>
                            </a:cxn>
                          </a:cxnLst>
                          <a:rect l="0" t="0" r="r" b="b"/>
                          <a:pathLst>
                            <a:path w="92" h="192">
                              <a:moveTo>
                                <a:pt x="58" y="60"/>
                              </a:moveTo>
                              <a:lnTo>
                                <a:pt x="0" y="192"/>
                              </a:lnTo>
                              <a:lnTo>
                                <a:pt x="92" y="0"/>
                              </a:lnTo>
                              <a:lnTo>
                                <a:pt x="58" y="6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93" name="Freeform 303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522" y="1671"/>
                          <a:ext cx="2" cy="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6"/>
                            </a:cxn>
                            <a:cxn ang="0">
                              <a:pos x="2" y="2"/>
                            </a:cxn>
                            <a:cxn ang="0">
                              <a:pos x="0" y="0"/>
                            </a:cxn>
                            <a:cxn ang="0">
                              <a:pos x="0" y="6"/>
                            </a:cxn>
                          </a:cxnLst>
                          <a:rect l="0" t="0" r="r" b="b"/>
                          <a:pathLst>
                            <a:path w="2" h="6">
                              <a:moveTo>
                                <a:pt x="0" y="6"/>
                              </a:moveTo>
                              <a:lnTo>
                                <a:pt x="2" y="2"/>
                              </a:lnTo>
                              <a:lnTo>
                                <a:pt x="0" y="0"/>
                              </a:lnTo>
                              <a:lnTo>
                                <a:pt x="0" y="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94" name="Freeform 303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122" y="1471"/>
                          <a:ext cx="396" cy="46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82" y="50"/>
                            </a:cxn>
                            <a:cxn ang="0">
                              <a:pos x="234" y="78"/>
                            </a:cxn>
                            <a:cxn ang="0">
                              <a:pos x="206" y="104"/>
                            </a:cxn>
                            <a:cxn ang="0">
                              <a:pos x="142" y="84"/>
                            </a:cxn>
                            <a:cxn ang="0">
                              <a:pos x="0" y="128"/>
                            </a:cxn>
                            <a:cxn ang="0">
                              <a:pos x="66" y="422"/>
                            </a:cxn>
                            <a:cxn ang="0">
                              <a:pos x="172" y="460"/>
                            </a:cxn>
                            <a:cxn ang="0">
                              <a:pos x="264" y="448"/>
                            </a:cxn>
                            <a:cxn ang="0">
                              <a:pos x="298" y="468"/>
                            </a:cxn>
                            <a:cxn ang="0">
                              <a:pos x="354" y="344"/>
                            </a:cxn>
                            <a:cxn ang="0">
                              <a:pos x="386" y="284"/>
                            </a:cxn>
                            <a:cxn ang="0">
                              <a:pos x="396" y="200"/>
                            </a:cxn>
                            <a:cxn ang="0">
                              <a:pos x="332" y="22"/>
                            </a:cxn>
                            <a:cxn ang="0">
                              <a:pos x="324" y="0"/>
                            </a:cxn>
                            <a:cxn ang="0">
                              <a:pos x="282" y="50"/>
                            </a:cxn>
                          </a:cxnLst>
                          <a:rect l="0" t="0" r="r" b="b"/>
                          <a:pathLst>
                            <a:path w="396" h="468">
                              <a:moveTo>
                                <a:pt x="282" y="50"/>
                              </a:moveTo>
                              <a:lnTo>
                                <a:pt x="234" y="78"/>
                              </a:lnTo>
                              <a:lnTo>
                                <a:pt x="206" y="104"/>
                              </a:lnTo>
                              <a:lnTo>
                                <a:pt x="142" y="84"/>
                              </a:lnTo>
                              <a:lnTo>
                                <a:pt x="0" y="128"/>
                              </a:lnTo>
                              <a:lnTo>
                                <a:pt x="66" y="422"/>
                              </a:lnTo>
                              <a:lnTo>
                                <a:pt x="172" y="460"/>
                              </a:lnTo>
                              <a:lnTo>
                                <a:pt x="264" y="448"/>
                              </a:lnTo>
                              <a:lnTo>
                                <a:pt x="298" y="468"/>
                              </a:lnTo>
                              <a:lnTo>
                                <a:pt x="354" y="344"/>
                              </a:lnTo>
                              <a:lnTo>
                                <a:pt x="386" y="284"/>
                              </a:lnTo>
                              <a:lnTo>
                                <a:pt x="396" y="200"/>
                              </a:lnTo>
                              <a:lnTo>
                                <a:pt x="332" y="22"/>
                              </a:lnTo>
                              <a:lnTo>
                                <a:pt x="324" y="0"/>
                              </a:lnTo>
                              <a:lnTo>
                                <a:pt x="282" y="5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95" name="Freeform 303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952" y="895"/>
                          <a:ext cx="102" cy="35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0" y="132"/>
                            </a:cxn>
                            <a:cxn ang="0">
                              <a:pos x="2" y="0"/>
                            </a:cxn>
                            <a:cxn ang="0">
                              <a:pos x="0" y="0"/>
                            </a:cxn>
                            <a:cxn ang="0">
                              <a:pos x="38" y="132"/>
                            </a:cxn>
                            <a:cxn ang="0">
                              <a:pos x="102" y="358"/>
                            </a:cxn>
                            <a:cxn ang="0">
                              <a:pos x="80" y="276"/>
                            </a:cxn>
                            <a:cxn ang="0">
                              <a:pos x="40" y="132"/>
                            </a:cxn>
                          </a:cxnLst>
                          <a:rect l="0" t="0" r="r" b="b"/>
                          <a:pathLst>
                            <a:path w="102" h="358">
                              <a:moveTo>
                                <a:pt x="40" y="132"/>
                              </a:moveTo>
                              <a:lnTo>
                                <a:pt x="2" y="0"/>
                              </a:lnTo>
                              <a:lnTo>
                                <a:pt x="0" y="0"/>
                              </a:lnTo>
                              <a:lnTo>
                                <a:pt x="38" y="132"/>
                              </a:lnTo>
                              <a:lnTo>
                                <a:pt x="102" y="358"/>
                              </a:lnTo>
                              <a:lnTo>
                                <a:pt x="80" y="276"/>
                              </a:lnTo>
                              <a:lnTo>
                                <a:pt x="40" y="13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96" name="Freeform 303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054" y="1253"/>
                          <a:ext cx="62" cy="13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10" y="84"/>
                            </a:cxn>
                            <a:cxn ang="0">
                              <a:pos x="62" y="136"/>
                            </a:cxn>
                            <a:cxn ang="0">
                              <a:pos x="12" y="82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62" h="136">
                              <a:moveTo>
                                <a:pt x="0" y="0"/>
                              </a:moveTo>
                              <a:lnTo>
                                <a:pt x="10" y="84"/>
                              </a:lnTo>
                              <a:lnTo>
                                <a:pt x="62" y="136"/>
                              </a:lnTo>
                              <a:lnTo>
                                <a:pt x="12" y="82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97" name="Freeform 303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534" y="1321"/>
                          <a:ext cx="472" cy="26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72" y="190"/>
                            </a:cxn>
                            <a:cxn ang="0">
                              <a:pos x="434" y="138"/>
                            </a:cxn>
                            <a:cxn ang="0">
                              <a:pos x="444" y="68"/>
                            </a:cxn>
                            <a:cxn ang="0">
                              <a:pos x="364" y="0"/>
                            </a:cxn>
                            <a:cxn ang="0">
                              <a:pos x="0" y="120"/>
                            </a:cxn>
                            <a:cxn ang="0">
                              <a:pos x="364" y="4"/>
                            </a:cxn>
                            <a:cxn ang="0">
                              <a:pos x="440" y="70"/>
                            </a:cxn>
                            <a:cxn ang="0">
                              <a:pos x="430" y="138"/>
                            </a:cxn>
                            <a:cxn ang="0">
                              <a:pos x="470" y="190"/>
                            </a:cxn>
                            <a:cxn ang="0">
                              <a:pos x="442" y="260"/>
                            </a:cxn>
                            <a:cxn ang="0">
                              <a:pos x="444" y="258"/>
                            </a:cxn>
                            <a:cxn ang="0">
                              <a:pos x="472" y="190"/>
                            </a:cxn>
                          </a:cxnLst>
                          <a:rect l="0" t="0" r="r" b="b"/>
                          <a:pathLst>
                            <a:path w="472" h="260">
                              <a:moveTo>
                                <a:pt x="472" y="190"/>
                              </a:moveTo>
                              <a:lnTo>
                                <a:pt x="434" y="138"/>
                              </a:lnTo>
                              <a:lnTo>
                                <a:pt x="444" y="68"/>
                              </a:lnTo>
                              <a:lnTo>
                                <a:pt x="364" y="0"/>
                              </a:lnTo>
                              <a:lnTo>
                                <a:pt x="0" y="120"/>
                              </a:lnTo>
                              <a:lnTo>
                                <a:pt x="364" y="4"/>
                              </a:lnTo>
                              <a:lnTo>
                                <a:pt x="440" y="70"/>
                              </a:lnTo>
                              <a:lnTo>
                                <a:pt x="430" y="138"/>
                              </a:lnTo>
                              <a:lnTo>
                                <a:pt x="470" y="190"/>
                              </a:lnTo>
                              <a:lnTo>
                                <a:pt x="442" y="260"/>
                              </a:lnTo>
                              <a:lnTo>
                                <a:pt x="444" y="258"/>
                              </a:lnTo>
                              <a:lnTo>
                                <a:pt x="472" y="19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98" name="Freeform 303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516" y="1325"/>
                          <a:ext cx="382" cy="12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72"/>
                            </a:cxn>
                            <a:cxn ang="0">
                              <a:pos x="16" y="120"/>
                            </a:cxn>
                            <a:cxn ang="0">
                              <a:pos x="382" y="0"/>
                            </a:cxn>
                            <a:cxn ang="0">
                              <a:pos x="18" y="116"/>
                            </a:cxn>
                            <a:cxn ang="0">
                              <a:pos x="2" y="70"/>
                            </a:cxn>
                            <a:cxn ang="0">
                              <a:pos x="0" y="72"/>
                            </a:cxn>
                          </a:cxnLst>
                          <a:rect l="0" t="0" r="r" b="b"/>
                          <a:pathLst>
                            <a:path w="382" h="120">
                              <a:moveTo>
                                <a:pt x="0" y="72"/>
                              </a:moveTo>
                              <a:lnTo>
                                <a:pt x="16" y="120"/>
                              </a:lnTo>
                              <a:lnTo>
                                <a:pt x="382" y="0"/>
                              </a:lnTo>
                              <a:lnTo>
                                <a:pt x="18" y="116"/>
                              </a:lnTo>
                              <a:lnTo>
                                <a:pt x="2" y="70"/>
                              </a:lnTo>
                              <a:lnTo>
                                <a:pt x="0" y="7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699" name="Freeform 304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946" y="1581"/>
                          <a:ext cx="126" cy="16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10"/>
                            </a:cxn>
                            <a:cxn ang="0">
                              <a:pos x="62" y="168"/>
                            </a:cxn>
                            <a:cxn ang="0">
                              <a:pos x="126" y="142"/>
                            </a:cxn>
                            <a:cxn ang="0">
                              <a:pos x="126" y="80"/>
                            </a:cxn>
                            <a:cxn ang="0">
                              <a:pos x="30" y="2"/>
                            </a:cxn>
                            <a:cxn ang="0">
                              <a:pos x="30" y="0"/>
                            </a:cxn>
                            <a:cxn ang="0">
                              <a:pos x="0" y="10"/>
                            </a:cxn>
                          </a:cxnLst>
                          <a:rect l="0" t="0" r="r" b="b"/>
                          <a:pathLst>
                            <a:path w="126" h="168">
                              <a:moveTo>
                                <a:pt x="0" y="10"/>
                              </a:moveTo>
                              <a:lnTo>
                                <a:pt x="62" y="168"/>
                              </a:lnTo>
                              <a:lnTo>
                                <a:pt x="126" y="142"/>
                              </a:lnTo>
                              <a:lnTo>
                                <a:pt x="126" y="80"/>
                              </a:lnTo>
                              <a:lnTo>
                                <a:pt x="30" y="2"/>
                              </a:lnTo>
                              <a:lnTo>
                                <a:pt x="30" y="0"/>
                              </a:lnTo>
                              <a:lnTo>
                                <a:pt x="0" y="1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00" name="Freeform 304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446" y="1325"/>
                          <a:ext cx="558" cy="39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528" y="66"/>
                            </a:cxn>
                            <a:cxn ang="0">
                              <a:pos x="452" y="0"/>
                            </a:cxn>
                            <a:cxn ang="0">
                              <a:pos x="86" y="120"/>
                            </a:cxn>
                            <a:cxn ang="0">
                              <a:pos x="70" y="72"/>
                            </a:cxn>
                            <a:cxn ang="0">
                              <a:pos x="72" y="70"/>
                            </a:cxn>
                            <a:cxn ang="0">
                              <a:pos x="88" y="116"/>
                            </a:cxn>
                            <a:cxn ang="0">
                              <a:pos x="72" y="64"/>
                            </a:cxn>
                            <a:cxn ang="0">
                              <a:pos x="0" y="146"/>
                            </a:cxn>
                            <a:cxn ang="0">
                              <a:pos x="8" y="168"/>
                            </a:cxn>
                            <a:cxn ang="0">
                              <a:pos x="2" y="150"/>
                            </a:cxn>
                            <a:cxn ang="0">
                              <a:pos x="4" y="144"/>
                            </a:cxn>
                            <a:cxn ang="0">
                              <a:pos x="78" y="344"/>
                            </a:cxn>
                            <a:cxn ang="0">
                              <a:pos x="76" y="346"/>
                            </a:cxn>
                            <a:cxn ang="0">
                              <a:pos x="78" y="348"/>
                            </a:cxn>
                            <a:cxn ang="0">
                              <a:pos x="96" y="398"/>
                            </a:cxn>
                            <a:cxn ang="0">
                              <a:pos x="182" y="372"/>
                            </a:cxn>
                            <a:cxn ang="0">
                              <a:pos x="180" y="372"/>
                            </a:cxn>
                            <a:cxn ang="0">
                              <a:pos x="498" y="262"/>
                            </a:cxn>
                            <a:cxn ang="0">
                              <a:pos x="498" y="262"/>
                            </a:cxn>
                            <a:cxn ang="0">
                              <a:pos x="498" y="262"/>
                            </a:cxn>
                            <a:cxn ang="0">
                              <a:pos x="528" y="252"/>
                            </a:cxn>
                            <a:cxn ang="0">
                              <a:pos x="558" y="186"/>
                            </a:cxn>
                            <a:cxn ang="0">
                              <a:pos x="518" y="134"/>
                            </a:cxn>
                            <a:cxn ang="0">
                              <a:pos x="528" y="66"/>
                            </a:cxn>
                          </a:cxnLst>
                          <a:rect l="0" t="0" r="r" b="b"/>
                          <a:pathLst>
                            <a:path w="558" h="398">
                              <a:moveTo>
                                <a:pt x="528" y="66"/>
                              </a:moveTo>
                              <a:lnTo>
                                <a:pt x="452" y="0"/>
                              </a:lnTo>
                              <a:lnTo>
                                <a:pt x="86" y="120"/>
                              </a:lnTo>
                              <a:lnTo>
                                <a:pt x="70" y="72"/>
                              </a:lnTo>
                              <a:lnTo>
                                <a:pt x="72" y="70"/>
                              </a:lnTo>
                              <a:lnTo>
                                <a:pt x="88" y="116"/>
                              </a:lnTo>
                              <a:lnTo>
                                <a:pt x="72" y="64"/>
                              </a:lnTo>
                              <a:lnTo>
                                <a:pt x="0" y="146"/>
                              </a:lnTo>
                              <a:lnTo>
                                <a:pt x="8" y="168"/>
                              </a:lnTo>
                              <a:lnTo>
                                <a:pt x="2" y="150"/>
                              </a:lnTo>
                              <a:lnTo>
                                <a:pt x="4" y="144"/>
                              </a:lnTo>
                              <a:lnTo>
                                <a:pt x="78" y="344"/>
                              </a:lnTo>
                              <a:lnTo>
                                <a:pt x="76" y="346"/>
                              </a:lnTo>
                              <a:lnTo>
                                <a:pt x="78" y="348"/>
                              </a:lnTo>
                              <a:lnTo>
                                <a:pt x="96" y="398"/>
                              </a:lnTo>
                              <a:lnTo>
                                <a:pt x="182" y="372"/>
                              </a:lnTo>
                              <a:lnTo>
                                <a:pt x="180" y="372"/>
                              </a:lnTo>
                              <a:lnTo>
                                <a:pt x="498" y="262"/>
                              </a:lnTo>
                              <a:lnTo>
                                <a:pt x="498" y="262"/>
                              </a:lnTo>
                              <a:lnTo>
                                <a:pt x="498" y="262"/>
                              </a:lnTo>
                              <a:lnTo>
                                <a:pt x="528" y="252"/>
                              </a:lnTo>
                              <a:lnTo>
                                <a:pt x="558" y="186"/>
                              </a:lnTo>
                              <a:lnTo>
                                <a:pt x="518" y="134"/>
                              </a:lnTo>
                              <a:lnTo>
                                <a:pt x="528" y="6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01" name="Freeform 304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952" y="895"/>
                          <a:ext cx="102" cy="35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0" y="132"/>
                            </a:cxn>
                            <a:cxn ang="0">
                              <a:pos x="2" y="0"/>
                            </a:cxn>
                            <a:cxn ang="0">
                              <a:pos x="0" y="0"/>
                            </a:cxn>
                            <a:cxn ang="0">
                              <a:pos x="38" y="132"/>
                            </a:cxn>
                            <a:cxn ang="0">
                              <a:pos x="102" y="358"/>
                            </a:cxn>
                            <a:cxn ang="0">
                              <a:pos x="80" y="276"/>
                            </a:cxn>
                            <a:cxn ang="0">
                              <a:pos x="40" y="132"/>
                            </a:cxn>
                          </a:cxnLst>
                          <a:rect l="0" t="0" r="r" b="b"/>
                          <a:pathLst>
                            <a:path w="102" h="358">
                              <a:moveTo>
                                <a:pt x="40" y="132"/>
                              </a:moveTo>
                              <a:lnTo>
                                <a:pt x="2" y="0"/>
                              </a:lnTo>
                              <a:lnTo>
                                <a:pt x="0" y="0"/>
                              </a:lnTo>
                              <a:lnTo>
                                <a:pt x="38" y="132"/>
                              </a:lnTo>
                              <a:lnTo>
                                <a:pt x="102" y="358"/>
                              </a:lnTo>
                              <a:lnTo>
                                <a:pt x="80" y="276"/>
                              </a:lnTo>
                              <a:lnTo>
                                <a:pt x="40" y="13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02" name="Freeform 304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982" y="1389"/>
                          <a:ext cx="74" cy="1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2"/>
                            </a:cxn>
                            <a:cxn ang="0">
                              <a:pos x="74" y="18"/>
                            </a:cxn>
                            <a:cxn ang="0">
                              <a:pos x="14" y="4"/>
                            </a:cxn>
                            <a:cxn ang="0">
                              <a:pos x="0" y="0"/>
                            </a:cxn>
                            <a:cxn ang="0">
                              <a:pos x="0" y="2"/>
                            </a:cxn>
                          </a:cxnLst>
                          <a:rect l="0" t="0" r="r" b="b"/>
                          <a:pathLst>
                            <a:path w="74" h="18">
                              <a:moveTo>
                                <a:pt x="0" y="2"/>
                              </a:moveTo>
                              <a:lnTo>
                                <a:pt x="74" y="18"/>
                              </a:lnTo>
                              <a:lnTo>
                                <a:pt x="14" y="4"/>
                              </a:lnTo>
                              <a:lnTo>
                                <a:pt x="0" y="0"/>
                              </a:lnTo>
                              <a:lnTo>
                                <a:pt x="0" y="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03" name="Freeform 304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054" y="1253"/>
                          <a:ext cx="62" cy="13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10" y="84"/>
                            </a:cxn>
                            <a:cxn ang="0">
                              <a:pos x="62" y="136"/>
                            </a:cxn>
                            <a:cxn ang="0">
                              <a:pos x="12" y="82"/>
                            </a:cxn>
                            <a:cxn ang="0">
                              <a:pos x="0" y="0"/>
                            </a:cxn>
                          </a:cxnLst>
                          <a:rect l="0" t="0" r="r" b="b"/>
                          <a:pathLst>
                            <a:path w="62" h="136">
                              <a:moveTo>
                                <a:pt x="0" y="0"/>
                              </a:moveTo>
                              <a:lnTo>
                                <a:pt x="10" y="84"/>
                              </a:lnTo>
                              <a:lnTo>
                                <a:pt x="62" y="136"/>
                              </a:lnTo>
                              <a:lnTo>
                                <a:pt x="12" y="82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04" name="Freeform 304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056" y="1407"/>
                          <a:ext cx="50" cy="1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50" y="12"/>
                            </a:cxn>
                            <a:cxn ang="0">
                              <a:pos x="0" y="0"/>
                            </a:cxn>
                            <a:cxn ang="0">
                              <a:pos x="50" y="14"/>
                            </a:cxn>
                            <a:cxn ang="0">
                              <a:pos x="50" y="12"/>
                            </a:cxn>
                          </a:cxnLst>
                          <a:rect l="0" t="0" r="r" b="b"/>
                          <a:pathLst>
                            <a:path w="50" h="14">
                              <a:moveTo>
                                <a:pt x="50" y="12"/>
                              </a:moveTo>
                              <a:lnTo>
                                <a:pt x="0" y="0"/>
                              </a:lnTo>
                              <a:lnTo>
                                <a:pt x="50" y="14"/>
                              </a:lnTo>
                              <a:lnTo>
                                <a:pt x="50" y="1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05" name="Freeform 304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968" y="1387"/>
                          <a:ext cx="138" cy="26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0" y="2"/>
                            </a:cxn>
                            <a:cxn ang="0">
                              <a:pos x="0" y="72"/>
                            </a:cxn>
                            <a:cxn ang="0">
                              <a:pos x="38" y="124"/>
                            </a:cxn>
                            <a:cxn ang="0">
                              <a:pos x="10" y="192"/>
                            </a:cxn>
                            <a:cxn ang="0">
                              <a:pos x="8" y="194"/>
                            </a:cxn>
                            <a:cxn ang="0">
                              <a:pos x="8" y="196"/>
                            </a:cxn>
                            <a:cxn ang="0">
                              <a:pos x="10" y="194"/>
                            </a:cxn>
                            <a:cxn ang="0">
                              <a:pos x="104" y="268"/>
                            </a:cxn>
                            <a:cxn ang="0">
                              <a:pos x="104" y="226"/>
                            </a:cxn>
                            <a:cxn ang="0">
                              <a:pos x="134" y="80"/>
                            </a:cxn>
                            <a:cxn ang="0">
                              <a:pos x="104" y="56"/>
                            </a:cxn>
                            <a:cxn ang="0">
                              <a:pos x="136" y="40"/>
                            </a:cxn>
                            <a:cxn ang="0">
                              <a:pos x="138" y="34"/>
                            </a:cxn>
                            <a:cxn ang="0">
                              <a:pos x="88" y="20"/>
                            </a:cxn>
                            <a:cxn ang="0">
                              <a:pos x="14" y="4"/>
                            </a:cxn>
                            <a:cxn ang="0">
                              <a:pos x="14" y="2"/>
                            </a:cxn>
                            <a:cxn ang="0">
                              <a:pos x="28" y="6"/>
                            </a:cxn>
                            <a:cxn ang="0">
                              <a:pos x="6" y="0"/>
                            </a:cxn>
                            <a:cxn ang="0">
                              <a:pos x="10" y="2"/>
                            </a:cxn>
                          </a:cxnLst>
                          <a:rect l="0" t="0" r="r" b="b"/>
                          <a:pathLst>
                            <a:path w="138" h="268">
                              <a:moveTo>
                                <a:pt x="10" y="2"/>
                              </a:moveTo>
                              <a:lnTo>
                                <a:pt x="0" y="72"/>
                              </a:lnTo>
                              <a:lnTo>
                                <a:pt x="38" y="124"/>
                              </a:lnTo>
                              <a:lnTo>
                                <a:pt x="10" y="192"/>
                              </a:lnTo>
                              <a:lnTo>
                                <a:pt x="8" y="194"/>
                              </a:lnTo>
                              <a:lnTo>
                                <a:pt x="8" y="196"/>
                              </a:lnTo>
                              <a:lnTo>
                                <a:pt x="10" y="194"/>
                              </a:lnTo>
                              <a:lnTo>
                                <a:pt x="104" y="268"/>
                              </a:lnTo>
                              <a:lnTo>
                                <a:pt x="104" y="226"/>
                              </a:lnTo>
                              <a:lnTo>
                                <a:pt x="134" y="80"/>
                              </a:lnTo>
                              <a:lnTo>
                                <a:pt x="104" y="56"/>
                              </a:lnTo>
                              <a:lnTo>
                                <a:pt x="136" y="40"/>
                              </a:lnTo>
                              <a:lnTo>
                                <a:pt x="138" y="34"/>
                              </a:lnTo>
                              <a:lnTo>
                                <a:pt x="88" y="20"/>
                              </a:lnTo>
                              <a:lnTo>
                                <a:pt x="14" y="4"/>
                              </a:lnTo>
                              <a:lnTo>
                                <a:pt x="14" y="2"/>
                              </a:lnTo>
                              <a:lnTo>
                                <a:pt x="28" y="6"/>
                              </a:lnTo>
                              <a:lnTo>
                                <a:pt x="6" y="0"/>
                              </a:lnTo>
                              <a:lnTo>
                                <a:pt x="10" y="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06" name="Freeform 304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054" y="1253"/>
                          <a:ext cx="12" cy="8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2" y="82"/>
                            </a:cxn>
                            <a:cxn ang="0">
                              <a:pos x="0" y="0"/>
                            </a:cxn>
                            <a:cxn ang="0">
                              <a:pos x="6" y="58"/>
                            </a:cxn>
                            <a:cxn ang="0">
                              <a:pos x="12" y="82"/>
                            </a:cxn>
                          </a:cxnLst>
                          <a:rect l="0" t="0" r="r" b="b"/>
                          <a:pathLst>
                            <a:path w="12" h="82">
                              <a:moveTo>
                                <a:pt x="12" y="82"/>
                              </a:moveTo>
                              <a:lnTo>
                                <a:pt x="0" y="0"/>
                              </a:lnTo>
                              <a:lnTo>
                                <a:pt x="6" y="58"/>
                              </a:lnTo>
                              <a:lnTo>
                                <a:pt x="12" y="8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07" name="Freeform 304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952" y="895"/>
                          <a:ext cx="102" cy="35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38" y="132"/>
                            </a:cxn>
                            <a:cxn ang="0">
                              <a:pos x="102" y="358"/>
                            </a:cxn>
                            <a:cxn ang="0">
                              <a:pos x="80" y="276"/>
                            </a:cxn>
                            <a:cxn ang="0">
                              <a:pos x="40" y="132"/>
                            </a:cxn>
                            <a:cxn ang="0">
                              <a:pos x="2" y="0"/>
                            </a:cxn>
                            <a:cxn ang="0">
                              <a:pos x="0" y="0"/>
                            </a:cxn>
                            <a:cxn ang="0">
                              <a:pos x="8" y="34"/>
                            </a:cxn>
                            <a:cxn ang="0">
                              <a:pos x="38" y="132"/>
                            </a:cxn>
                          </a:cxnLst>
                          <a:rect l="0" t="0" r="r" b="b"/>
                          <a:pathLst>
                            <a:path w="102" h="358">
                              <a:moveTo>
                                <a:pt x="38" y="132"/>
                              </a:moveTo>
                              <a:lnTo>
                                <a:pt x="102" y="358"/>
                              </a:lnTo>
                              <a:lnTo>
                                <a:pt x="80" y="276"/>
                              </a:lnTo>
                              <a:lnTo>
                                <a:pt x="40" y="132"/>
                              </a:lnTo>
                              <a:lnTo>
                                <a:pt x="2" y="0"/>
                              </a:lnTo>
                              <a:lnTo>
                                <a:pt x="0" y="0"/>
                              </a:lnTo>
                              <a:lnTo>
                                <a:pt x="8" y="34"/>
                              </a:lnTo>
                              <a:lnTo>
                                <a:pt x="38" y="132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08" name="Freeform 304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952" y="895"/>
                          <a:ext cx="8" cy="3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8" y="34"/>
                            </a:cxn>
                            <a:cxn ang="0">
                              <a:pos x="0" y="0"/>
                            </a:cxn>
                            <a:cxn ang="0">
                              <a:pos x="0" y="0"/>
                            </a:cxn>
                            <a:cxn ang="0">
                              <a:pos x="8" y="34"/>
                            </a:cxn>
                          </a:cxnLst>
                          <a:rect l="0" t="0" r="r" b="b"/>
                          <a:pathLst>
                            <a:path w="8" h="34">
                              <a:moveTo>
                                <a:pt x="8" y="34"/>
                              </a:move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lnTo>
                                <a:pt x="8" y="3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09" name="Freeform 305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066" y="1335"/>
                          <a:ext cx="50" cy="5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50" y="54"/>
                            </a:cxn>
                            <a:cxn ang="0">
                              <a:pos x="0" y="0"/>
                            </a:cxn>
                            <a:cxn ang="0">
                              <a:pos x="46" y="50"/>
                            </a:cxn>
                            <a:cxn ang="0">
                              <a:pos x="50" y="54"/>
                            </a:cxn>
                          </a:cxnLst>
                          <a:rect l="0" t="0" r="r" b="b"/>
                          <a:pathLst>
                            <a:path w="50" h="54">
                              <a:moveTo>
                                <a:pt x="50" y="54"/>
                              </a:moveTo>
                              <a:lnTo>
                                <a:pt x="0" y="0"/>
                              </a:lnTo>
                              <a:lnTo>
                                <a:pt x="46" y="50"/>
                              </a:lnTo>
                              <a:lnTo>
                                <a:pt x="50" y="54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  <p:sp>
                      <p:nvSpPr>
                        <p:cNvPr id="710" name="Freeform 305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060" y="1311"/>
                          <a:ext cx="52" cy="7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" y="26"/>
                            </a:cxn>
                            <a:cxn ang="0">
                              <a:pos x="52" y="74"/>
                            </a:cxn>
                            <a:cxn ang="0">
                              <a:pos x="6" y="24"/>
                            </a:cxn>
                            <a:cxn ang="0">
                              <a:pos x="0" y="0"/>
                            </a:cxn>
                            <a:cxn ang="0">
                              <a:pos x="4" y="26"/>
                            </a:cxn>
                          </a:cxnLst>
                          <a:rect l="0" t="0" r="r" b="b"/>
                          <a:pathLst>
                            <a:path w="52" h="74">
                              <a:moveTo>
                                <a:pt x="4" y="26"/>
                              </a:moveTo>
                              <a:lnTo>
                                <a:pt x="52" y="74"/>
                              </a:lnTo>
                              <a:lnTo>
                                <a:pt x="6" y="24"/>
                              </a:lnTo>
                              <a:lnTo>
                                <a:pt x="0" y="0"/>
                              </a:lnTo>
                              <a:lnTo>
                                <a:pt x="4" y="26"/>
                              </a:lnTo>
                              <a:close/>
                            </a:path>
                          </a:pathLst>
                        </a:custGeom>
                        <a:grpFill/>
                        <a:ln w="6350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a-DK" sz="1350">
                            <a:solidFill>
                              <a:srgbClr val="676A55"/>
                            </a:solidFill>
                            <a:latin typeface="Cambria"/>
                            <a:ea typeface="ＭＳ Ｐゴシック" pitchFamily="-97" charset="-128"/>
                          </a:endParaRPr>
                        </a:p>
                      </p:txBody>
                    </p:sp>
                  </p:grpSp>
                  <p:sp>
                    <p:nvSpPr>
                      <p:cNvPr id="516" name="Line 308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60909" y="5385612"/>
                        <a:ext cx="1493" cy="1493"/>
                      </a:xfrm>
                      <a:prstGeom prst="line">
                        <a:avLst/>
                      </a:prstGeom>
                      <a:grpFill/>
                      <a:ln w="6350">
                        <a:solidFill>
                          <a:schemeClr val="tx2">
                            <a:lumMod val="75000"/>
                          </a:schemeClr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da-DK" sz="1350">
                          <a:solidFill>
                            <a:srgbClr val="676A55"/>
                          </a:solidFill>
                          <a:latin typeface="Cambria"/>
                          <a:ea typeface="ＭＳ Ｐゴシック" pitchFamily="-97" charset="-128"/>
                        </a:endParaRPr>
                      </a:p>
                    </p:txBody>
                  </p:sp>
                </p:grpSp>
                <p:sp>
                  <p:nvSpPr>
                    <p:cNvPr id="511" name="Line 31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947449" y="1089044"/>
                      <a:ext cx="1493" cy="1493"/>
                    </a:xfrm>
                    <a:prstGeom prst="line">
                      <a:avLst/>
                    </a:prstGeom>
                    <a:grpFill/>
                    <a:ln w="6350">
                      <a:solidFill>
                        <a:schemeClr val="tx2">
                          <a:lumMod val="75000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 sz="1350">
                        <a:solidFill>
                          <a:srgbClr val="676A55"/>
                        </a:solidFill>
                        <a:latin typeface="Cambria"/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12" name="Line 31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947449" y="1089044"/>
                      <a:ext cx="1493" cy="1493"/>
                    </a:xfrm>
                    <a:prstGeom prst="line">
                      <a:avLst/>
                    </a:prstGeom>
                    <a:grpFill/>
                    <a:ln w="6350">
                      <a:solidFill>
                        <a:schemeClr val="tx2">
                          <a:lumMod val="75000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 sz="1350">
                        <a:solidFill>
                          <a:srgbClr val="676A55"/>
                        </a:solidFill>
                        <a:latin typeface="Cambria"/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13" name="Line 31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875804" y="1954760"/>
                      <a:ext cx="1493" cy="1493"/>
                    </a:xfrm>
                    <a:prstGeom prst="line">
                      <a:avLst/>
                    </a:prstGeom>
                    <a:grpFill/>
                    <a:ln w="6350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 sz="1350">
                        <a:solidFill>
                          <a:srgbClr val="676A55"/>
                        </a:solidFill>
                        <a:latin typeface="Cambria"/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14" name="Line 31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240002" y="1742809"/>
                      <a:ext cx="1493" cy="1493"/>
                    </a:xfrm>
                    <a:prstGeom prst="line">
                      <a:avLst/>
                    </a:prstGeom>
                    <a:grpFill/>
                    <a:ln w="6350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 sz="1350">
                        <a:solidFill>
                          <a:srgbClr val="676A55"/>
                        </a:solidFill>
                        <a:latin typeface="Cambria"/>
                        <a:ea typeface="ＭＳ Ｐゴシック" pitchFamily="-97" charset="-128"/>
                      </a:endParaRPr>
                    </a:p>
                  </p:txBody>
                </p:sp>
              </p:grpSp>
            </p:grpSp>
          </p:grpSp>
        </p:grpSp>
        <p:grpSp>
          <p:nvGrpSpPr>
            <p:cNvPr id="442" name="Group 441"/>
            <p:cNvGrpSpPr/>
            <p:nvPr/>
          </p:nvGrpSpPr>
          <p:grpSpPr>
            <a:xfrm>
              <a:off x="494181" y="5647329"/>
              <a:ext cx="1286234" cy="776123"/>
              <a:chOff x="494181" y="5647329"/>
              <a:chExt cx="1286234" cy="776123"/>
            </a:xfrm>
          </p:grpSpPr>
          <p:sp>
            <p:nvSpPr>
              <p:cNvPr id="492" name="Rektangel 527"/>
              <p:cNvSpPr>
                <a:spLocks noChangeArrowheads="1"/>
              </p:cNvSpPr>
              <p:nvPr/>
            </p:nvSpPr>
            <p:spPr bwMode="auto">
              <a:xfrm>
                <a:off x="494181" y="5647329"/>
                <a:ext cx="1286234" cy="776123"/>
              </a:xfrm>
              <a:prstGeom prst="rect">
                <a:avLst/>
              </a:prstGeom>
              <a:noFill/>
              <a:ln w="12700">
                <a:solidFill>
                  <a:srgbClr val="002060"/>
                </a:solidFill>
                <a:miter lim="800000"/>
                <a:headEnd/>
                <a:tailEnd/>
              </a:ln>
              <a:effectLst>
                <a:outerShdw blurRad="63500" dist="38100" dir="2700000" algn="tl" rotWithShape="0">
                  <a:srgbClr val="000000">
                    <a:alpha val="39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da-DK" sz="1350">
                  <a:solidFill>
                    <a:srgbClr val="171717"/>
                  </a:solidFill>
                  <a:latin typeface="Cambria"/>
                </a:endParaRPr>
              </a:p>
            </p:txBody>
          </p:sp>
          <p:sp>
            <p:nvSpPr>
              <p:cNvPr id="493" name="Freeform 2852"/>
              <p:cNvSpPr>
                <a:spLocks/>
              </p:cNvSpPr>
              <p:nvPr/>
            </p:nvSpPr>
            <p:spPr bwMode="auto">
              <a:xfrm>
                <a:off x="711071" y="5673500"/>
                <a:ext cx="1036972" cy="741829"/>
              </a:xfrm>
              <a:custGeom>
                <a:avLst/>
                <a:gdLst/>
                <a:ahLst/>
                <a:cxnLst>
                  <a:cxn ang="0">
                    <a:pos x="378" y="680"/>
                  </a:cxn>
                  <a:cxn ang="0">
                    <a:pos x="388" y="714"/>
                  </a:cxn>
                  <a:cxn ang="0">
                    <a:pos x="378" y="746"/>
                  </a:cxn>
                  <a:cxn ang="0">
                    <a:pos x="298" y="842"/>
                  </a:cxn>
                  <a:cxn ang="0">
                    <a:pos x="206" y="908"/>
                  </a:cxn>
                  <a:cxn ang="0">
                    <a:pos x="120" y="948"/>
                  </a:cxn>
                  <a:cxn ang="0">
                    <a:pos x="88" y="964"/>
                  </a:cxn>
                  <a:cxn ang="0">
                    <a:pos x="62" y="976"/>
                  </a:cxn>
                  <a:cxn ang="0">
                    <a:pos x="52" y="986"/>
                  </a:cxn>
                  <a:cxn ang="0">
                    <a:pos x="32" y="984"/>
                  </a:cxn>
                  <a:cxn ang="0">
                    <a:pos x="0" y="958"/>
                  </a:cxn>
                  <a:cxn ang="0">
                    <a:pos x="120" y="888"/>
                  </a:cxn>
                  <a:cxn ang="0">
                    <a:pos x="162" y="868"/>
                  </a:cxn>
                  <a:cxn ang="0">
                    <a:pos x="206" y="842"/>
                  </a:cxn>
                  <a:cxn ang="0">
                    <a:pos x="206" y="842"/>
                  </a:cxn>
                  <a:cxn ang="0">
                    <a:pos x="206" y="866"/>
                  </a:cxn>
                  <a:cxn ang="0">
                    <a:pos x="210" y="878"/>
                  </a:cxn>
                  <a:cxn ang="0">
                    <a:pos x="222" y="858"/>
                  </a:cxn>
                  <a:cxn ang="0">
                    <a:pos x="242" y="798"/>
                  </a:cxn>
                  <a:cxn ang="0">
                    <a:pos x="250" y="788"/>
                  </a:cxn>
                  <a:cxn ang="0">
                    <a:pos x="256" y="810"/>
                  </a:cxn>
                  <a:cxn ang="0">
                    <a:pos x="252" y="792"/>
                  </a:cxn>
                  <a:cxn ang="0">
                    <a:pos x="252" y="750"/>
                  </a:cxn>
                  <a:cxn ang="0">
                    <a:pos x="258" y="740"/>
                  </a:cxn>
                  <a:cxn ang="0">
                    <a:pos x="246" y="710"/>
                  </a:cxn>
                  <a:cxn ang="0">
                    <a:pos x="152" y="722"/>
                  </a:cxn>
                  <a:cxn ang="0">
                    <a:pos x="86" y="646"/>
                  </a:cxn>
                  <a:cxn ang="0">
                    <a:pos x="76" y="654"/>
                  </a:cxn>
                  <a:cxn ang="0">
                    <a:pos x="56" y="654"/>
                  </a:cxn>
                  <a:cxn ang="0">
                    <a:pos x="20" y="580"/>
                  </a:cxn>
                  <a:cxn ang="0">
                    <a:pos x="106" y="474"/>
                  </a:cxn>
                  <a:cxn ang="0">
                    <a:pos x="176" y="408"/>
                  </a:cxn>
                  <a:cxn ang="0">
                    <a:pos x="116" y="414"/>
                  </a:cxn>
                  <a:cxn ang="0">
                    <a:pos x="36" y="368"/>
                  </a:cxn>
                  <a:cxn ang="0">
                    <a:pos x="28" y="324"/>
                  </a:cxn>
                  <a:cxn ang="0">
                    <a:pos x="22" y="310"/>
                  </a:cxn>
                  <a:cxn ang="0">
                    <a:pos x="36" y="288"/>
                  </a:cxn>
                  <a:cxn ang="0">
                    <a:pos x="166" y="302"/>
                  </a:cxn>
                  <a:cxn ang="0">
                    <a:pos x="166" y="238"/>
                  </a:cxn>
                  <a:cxn ang="0">
                    <a:pos x="154" y="250"/>
                  </a:cxn>
                  <a:cxn ang="0">
                    <a:pos x="132" y="236"/>
                  </a:cxn>
                  <a:cxn ang="0">
                    <a:pos x="90" y="156"/>
                  </a:cxn>
                  <a:cxn ang="0">
                    <a:pos x="92" y="168"/>
                  </a:cxn>
                  <a:cxn ang="0">
                    <a:pos x="108" y="162"/>
                  </a:cxn>
                  <a:cxn ang="0">
                    <a:pos x="136" y="122"/>
                  </a:cxn>
                  <a:cxn ang="0">
                    <a:pos x="166" y="66"/>
                  </a:cxn>
                  <a:cxn ang="0">
                    <a:pos x="186" y="42"/>
                  </a:cxn>
                  <a:cxn ang="0">
                    <a:pos x="368" y="20"/>
                  </a:cxn>
                  <a:cxn ang="0">
                    <a:pos x="690" y="358"/>
                  </a:cxn>
                  <a:cxn ang="0">
                    <a:pos x="836" y="610"/>
                  </a:cxn>
                  <a:cxn ang="0">
                    <a:pos x="988" y="690"/>
                  </a:cxn>
                  <a:cxn ang="0">
                    <a:pos x="1028" y="714"/>
                  </a:cxn>
                  <a:cxn ang="0">
                    <a:pos x="1054" y="728"/>
                  </a:cxn>
                  <a:cxn ang="0">
                    <a:pos x="1154" y="786"/>
                  </a:cxn>
                  <a:cxn ang="0">
                    <a:pos x="978" y="756"/>
                  </a:cxn>
                  <a:cxn ang="0">
                    <a:pos x="796" y="646"/>
                  </a:cxn>
                  <a:cxn ang="0">
                    <a:pos x="590" y="610"/>
                  </a:cxn>
                  <a:cxn ang="0">
                    <a:pos x="478" y="696"/>
                  </a:cxn>
                  <a:cxn ang="0">
                    <a:pos x="474" y="596"/>
                  </a:cxn>
                </a:cxnLst>
                <a:rect l="0" t="0" r="r" b="b"/>
                <a:pathLst>
                  <a:path w="1154" h="988">
                    <a:moveTo>
                      <a:pt x="474" y="596"/>
                    </a:moveTo>
                    <a:lnTo>
                      <a:pt x="378" y="680"/>
                    </a:lnTo>
                    <a:lnTo>
                      <a:pt x="378" y="680"/>
                    </a:lnTo>
                    <a:lnTo>
                      <a:pt x="382" y="688"/>
                    </a:lnTo>
                    <a:lnTo>
                      <a:pt x="388" y="704"/>
                    </a:lnTo>
                    <a:lnTo>
                      <a:pt x="388" y="714"/>
                    </a:lnTo>
                    <a:lnTo>
                      <a:pt x="388" y="726"/>
                    </a:lnTo>
                    <a:lnTo>
                      <a:pt x="384" y="736"/>
                    </a:lnTo>
                    <a:lnTo>
                      <a:pt x="378" y="746"/>
                    </a:lnTo>
                    <a:lnTo>
                      <a:pt x="378" y="746"/>
                    </a:lnTo>
                    <a:lnTo>
                      <a:pt x="328" y="796"/>
                    </a:lnTo>
                    <a:lnTo>
                      <a:pt x="298" y="842"/>
                    </a:lnTo>
                    <a:lnTo>
                      <a:pt x="246" y="878"/>
                    </a:lnTo>
                    <a:lnTo>
                      <a:pt x="206" y="908"/>
                    </a:lnTo>
                    <a:lnTo>
                      <a:pt x="206" y="908"/>
                    </a:lnTo>
                    <a:lnTo>
                      <a:pt x="176" y="922"/>
                    </a:lnTo>
                    <a:lnTo>
                      <a:pt x="120" y="948"/>
                    </a:lnTo>
                    <a:lnTo>
                      <a:pt x="120" y="948"/>
                    </a:lnTo>
                    <a:lnTo>
                      <a:pt x="90" y="962"/>
                    </a:lnTo>
                    <a:lnTo>
                      <a:pt x="90" y="962"/>
                    </a:lnTo>
                    <a:lnTo>
                      <a:pt x="88" y="964"/>
                    </a:lnTo>
                    <a:lnTo>
                      <a:pt x="78" y="966"/>
                    </a:lnTo>
                    <a:lnTo>
                      <a:pt x="68" y="972"/>
                    </a:lnTo>
                    <a:lnTo>
                      <a:pt x="62" y="976"/>
                    </a:lnTo>
                    <a:lnTo>
                      <a:pt x="56" y="982"/>
                    </a:lnTo>
                    <a:lnTo>
                      <a:pt x="56" y="982"/>
                    </a:lnTo>
                    <a:lnTo>
                      <a:pt x="52" y="986"/>
                    </a:lnTo>
                    <a:lnTo>
                      <a:pt x="48" y="988"/>
                    </a:lnTo>
                    <a:lnTo>
                      <a:pt x="40" y="988"/>
                    </a:lnTo>
                    <a:lnTo>
                      <a:pt x="32" y="984"/>
                    </a:lnTo>
                    <a:lnTo>
                      <a:pt x="22" y="978"/>
                    </a:lnTo>
                    <a:lnTo>
                      <a:pt x="6" y="964"/>
                    </a:lnTo>
                    <a:lnTo>
                      <a:pt x="0" y="958"/>
                    </a:lnTo>
                    <a:lnTo>
                      <a:pt x="90" y="902"/>
                    </a:lnTo>
                    <a:lnTo>
                      <a:pt x="120" y="888"/>
                    </a:lnTo>
                    <a:lnTo>
                      <a:pt x="120" y="888"/>
                    </a:lnTo>
                    <a:lnTo>
                      <a:pt x="138" y="880"/>
                    </a:lnTo>
                    <a:lnTo>
                      <a:pt x="140" y="880"/>
                    </a:lnTo>
                    <a:lnTo>
                      <a:pt x="162" y="868"/>
                    </a:lnTo>
                    <a:lnTo>
                      <a:pt x="162" y="868"/>
                    </a:lnTo>
                    <a:lnTo>
                      <a:pt x="192" y="850"/>
                    </a:lnTo>
                    <a:lnTo>
                      <a:pt x="206" y="842"/>
                    </a:lnTo>
                    <a:lnTo>
                      <a:pt x="206" y="842"/>
                    </a:lnTo>
                    <a:lnTo>
                      <a:pt x="216" y="836"/>
                    </a:lnTo>
                    <a:lnTo>
                      <a:pt x="206" y="842"/>
                    </a:lnTo>
                    <a:lnTo>
                      <a:pt x="206" y="842"/>
                    </a:lnTo>
                    <a:lnTo>
                      <a:pt x="206" y="854"/>
                    </a:lnTo>
                    <a:lnTo>
                      <a:pt x="206" y="866"/>
                    </a:lnTo>
                    <a:lnTo>
                      <a:pt x="208" y="874"/>
                    </a:lnTo>
                    <a:lnTo>
                      <a:pt x="208" y="876"/>
                    </a:lnTo>
                    <a:lnTo>
                      <a:pt x="210" y="878"/>
                    </a:lnTo>
                    <a:lnTo>
                      <a:pt x="212" y="878"/>
                    </a:lnTo>
                    <a:lnTo>
                      <a:pt x="214" y="874"/>
                    </a:lnTo>
                    <a:lnTo>
                      <a:pt x="222" y="858"/>
                    </a:lnTo>
                    <a:lnTo>
                      <a:pt x="232" y="826"/>
                    </a:lnTo>
                    <a:lnTo>
                      <a:pt x="232" y="826"/>
                    </a:lnTo>
                    <a:lnTo>
                      <a:pt x="242" y="798"/>
                    </a:lnTo>
                    <a:lnTo>
                      <a:pt x="246" y="792"/>
                    </a:lnTo>
                    <a:lnTo>
                      <a:pt x="248" y="788"/>
                    </a:lnTo>
                    <a:lnTo>
                      <a:pt x="250" y="788"/>
                    </a:lnTo>
                    <a:lnTo>
                      <a:pt x="252" y="790"/>
                    </a:lnTo>
                    <a:lnTo>
                      <a:pt x="254" y="800"/>
                    </a:lnTo>
                    <a:lnTo>
                      <a:pt x="256" y="810"/>
                    </a:lnTo>
                    <a:lnTo>
                      <a:pt x="256" y="816"/>
                    </a:lnTo>
                    <a:lnTo>
                      <a:pt x="254" y="812"/>
                    </a:lnTo>
                    <a:lnTo>
                      <a:pt x="252" y="792"/>
                    </a:lnTo>
                    <a:lnTo>
                      <a:pt x="252" y="792"/>
                    </a:lnTo>
                    <a:lnTo>
                      <a:pt x="250" y="766"/>
                    </a:lnTo>
                    <a:lnTo>
                      <a:pt x="252" y="750"/>
                    </a:lnTo>
                    <a:lnTo>
                      <a:pt x="252" y="742"/>
                    </a:lnTo>
                    <a:lnTo>
                      <a:pt x="254" y="738"/>
                    </a:lnTo>
                    <a:lnTo>
                      <a:pt x="258" y="740"/>
                    </a:lnTo>
                    <a:lnTo>
                      <a:pt x="260" y="742"/>
                    </a:lnTo>
                    <a:lnTo>
                      <a:pt x="262" y="746"/>
                    </a:lnTo>
                    <a:lnTo>
                      <a:pt x="246" y="710"/>
                    </a:lnTo>
                    <a:lnTo>
                      <a:pt x="212" y="722"/>
                    </a:lnTo>
                    <a:lnTo>
                      <a:pt x="176" y="732"/>
                    </a:lnTo>
                    <a:lnTo>
                      <a:pt x="152" y="722"/>
                    </a:lnTo>
                    <a:lnTo>
                      <a:pt x="126" y="716"/>
                    </a:lnTo>
                    <a:lnTo>
                      <a:pt x="120" y="670"/>
                    </a:lnTo>
                    <a:lnTo>
                      <a:pt x="86" y="646"/>
                    </a:lnTo>
                    <a:lnTo>
                      <a:pt x="86" y="646"/>
                    </a:lnTo>
                    <a:lnTo>
                      <a:pt x="82" y="650"/>
                    </a:lnTo>
                    <a:lnTo>
                      <a:pt x="76" y="654"/>
                    </a:lnTo>
                    <a:lnTo>
                      <a:pt x="70" y="656"/>
                    </a:lnTo>
                    <a:lnTo>
                      <a:pt x="64" y="658"/>
                    </a:lnTo>
                    <a:lnTo>
                      <a:pt x="56" y="654"/>
                    </a:lnTo>
                    <a:lnTo>
                      <a:pt x="48" y="646"/>
                    </a:lnTo>
                    <a:lnTo>
                      <a:pt x="40" y="630"/>
                    </a:lnTo>
                    <a:lnTo>
                      <a:pt x="20" y="580"/>
                    </a:lnTo>
                    <a:lnTo>
                      <a:pt x="20" y="524"/>
                    </a:lnTo>
                    <a:lnTo>
                      <a:pt x="46" y="490"/>
                    </a:lnTo>
                    <a:lnTo>
                      <a:pt x="106" y="474"/>
                    </a:lnTo>
                    <a:lnTo>
                      <a:pt x="146" y="470"/>
                    </a:lnTo>
                    <a:lnTo>
                      <a:pt x="172" y="434"/>
                    </a:lnTo>
                    <a:lnTo>
                      <a:pt x="176" y="408"/>
                    </a:lnTo>
                    <a:lnTo>
                      <a:pt x="166" y="388"/>
                    </a:lnTo>
                    <a:lnTo>
                      <a:pt x="142" y="414"/>
                    </a:lnTo>
                    <a:lnTo>
                      <a:pt x="116" y="414"/>
                    </a:lnTo>
                    <a:lnTo>
                      <a:pt x="60" y="398"/>
                    </a:lnTo>
                    <a:lnTo>
                      <a:pt x="36" y="368"/>
                    </a:lnTo>
                    <a:lnTo>
                      <a:pt x="36" y="368"/>
                    </a:lnTo>
                    <a:lnTo>
                      <a:pt x="30" y="334"/>
                    </a:lnTo>
                    <a:lnTo>
                      <a:pt x="30" y="334"/>
                    </a:lnTo>
                    <a:lnTo>
                      <a:pt x="28" y="324"/>
                    </a:lnTo>
                    <a:lnTo>
                      <a:pt x="26" y="318"/>
                    </a:lnTo>
                    <a:lnTo>
                      <a:pt x="22" y="312"/>
                    </a:lnTo>
                    <a:lnTo>
                      <a:pt x="22" y="310"/>
                    </a:lnTo>
                    <a:lnTo>
                      <a:pt x="26" y="302"/>
                    </a:lnTo>
                    <a:lnTo>
                      <a:pt x="26" y="302"/>
                    </a:lnTo>
                    <a:lnTo>
                      <a:pt x="36" y="288"/>
                    </a:lnTo>
                    <a:lnTo>
                      <a:pt x="36" y="288"/>
                    </a:lnTo>
                    <a:lnTo>
                      <a:pt x="136" y="282"/>
                    </a:lnTo>
                    <a:lnTo>
                      <a:pt x="166" y="302"/>
                    </a:lnTo>
                    <a:lnTo>
                      <a:pt x="182" y="258"/>
                    </a:lnTo>
                    <a:lnTo>
                      <a:pt x="166" y="238"/>
                    </a:lnTo>
                    <a:lnTo>
                      <a:pt x="166" y="238"/>
                    </a:lnTo>
                    <a:lnTo>
                      <a:pt x="164" y="242"/>
                    </a:lnTo>
                    <a:lnTo>
                      <a:pt x="160" y="248"/>
                    </a:lnTo>
                    <a:lnTo>
                      <a:pt x="154" y="250"/>
                    </a:lnTo>
                    <a:lnTo>
                      <a:pt x="148" y="250"/>
                    </a:lnTo>
                    <a:lnTo>
                      <a:pt x="140" y="246"/>
                    </a:lnTo>
                    <a:lnTo>
                      <a:pt x="132" y="236"/>
                    </a:lnTo>
                    <a:lnTo>
                      <a:pt x="120" y="218"/>
                    </a:lnTo>
                    <a:lnTo>
                      <a:pt x="96" y="188"/>
                    </a:lnTo>
                    <a:lnTo>
                      <a:pt x="90" y="156"/>
                    </a:lnTo>
                    <a:lnTo>
                      <a:pt x="90" y="156"/>
                    </a:lnTo>
                    <a:lnTo>
                      <a:pt x="90" y="162"/>
                    </a:lnTo>
                    <a:lnTo>
                      <a:pt x="92" y="168"/>
                    </a:lnTo>
                    <a:lnTo>
                      <a:pt x="94" y="170"/>
                    </a:lnTo>
                    <a:lnTo>
                      <a:pt x="100" y="168"/>
                    </a:lnTo>
                    <a:lnTo>
                      <a:pt x="108" y="162"/>
                    </a:lnTo>
                    <a:lnTo>
                      <a:pt x="120" y="146"/>
                    </a:lnTo>
                    <a:lnTo>
                      <a:pt x="136" y="122"/>
                    </a:lnTo>
                    <a:lnTo>
                      <a:pt x="136" y="122"/>
                    </a:lnTo>
                    <a:lnTo>
                      <a:pt x="162" y="80"/>
                    </a:lnTo>
                    <a:lnTo>
                      <a:pt x="168" y="66"/>
                    </a:lnTo>
                    <a:lnTo>
                      <a:pt x="166" y="66"/>
                    </a:lnTo>
                    <a:lnTo>
                      <a:pt x="164" y="68"/>
                    </a:lnTo>
                    <a:lnTo>
                      <a:pt x="162" y="72"/>
                    </a:lnTo>
                    <a:lnTo>
                      <a:pt x="186" y="42"/>
                    </a:lnTo>
                    <a:lnTo>
                      <a:pt x="262" y="0"/>
                    </a:lnTo>
                    <a:lnTo>
                      <a:pt x="312" y="16"/>
                    </a:lnTo>
                    <a:lnTo>
                      <a:pt x="368" y="20"/>
                    </a:lnTo>
                    <a:lnTo>
                      <a:pt x="478" y="20"/>
                    </a:lnTo>
                    <a:lnTo>
                      <a:pt x="570" y="20"/>
                    </a:lnTo>
                    <a:lnTo>
                      <a:pt x="690" y="358"/>
                    </a:lnTo>
                    <a:lnTo>
                      <a:pt x="750" y="564"/>
                    </a:lnTo>
                    <a:lnTo>
                      <a:pt x="780" y="590"/>
                    </a:lnTo>
                    <a:lnTo>
                      <a:pt x="836" y="610"/>
                    </a:lnTo>
                    <a:lnTo>
                      <a:pt x="902" y="630"/>
                    </a:lnTo>
                    <a:lnTo>
                      <a:pt x="942" y="666"/>
                    </a:lnTo>
                    <a:lnTo>
                      <a:pt x="988" y="690"/>
                    </a:lnTo>
                    <a:lnTo>
                      <a:pt x="988" y="690"/>
                    </a:lnTo>
                    <a:lnTo>
                      <a:pt x="1010" y="704"/>
                    </a:lnTo>
                    <a:lnTo>
                      <a:pt x="1028" y="714"/>
                    </a:lnTo>
                    <a:lnTo>
                      <a:pt x="1042" y="722"/>
                    </a:lnTo>
                    <a:lnTo>
                      <a:pt x="1042" y="722"/>
                    </a:lnTo>
                    <a:lnTo>
                      <a:pt x="1054" y="728"/>
                    </a:lnTo>
                    <a:lnTo>
                      <a:pt x="1066" y="736"/>
                    </a:lnTo>
                    <a:lnTo>
                      <a:pt x="1078" y="746"/>
                    </a:lnTo>
                    <a:lnTo>
                      <a:pt x="1154" y="786"/>
                    </a:lnTo>
                    <a:lnTo>
                      <a:pt x="1124" y="832"/>
                    </a:lnTo>
                    <a:lnTo>
                      <a:pt x="1072" y="826"/>
                    </a:lnTo>
                    <a:lnTo>
                      <a:pt x="978" y="756"/>
                    </a:lnTo>
                    <a:lnTo>
                      <a:pt x="916" y="710"/>
                    </a:lnTo>
                    <a:lnTo>
                      <a:pt x="866" y="670"/>
                    </a:lnTo>
                    <a:lnTo>
                      <a:pt x="796" y="646"/>
                    </a:lnTo>
                    <a:lnTo>
                      <a:pt x="726" y="620"/>
                    </a:lnTo>
                    <a:lnTo>
                      <a:pt x="664" y="620"/>
                    </a:lnTo>
                    <a:lnTo>
                      <a:pt x="590" y="610"/>
                    </a:lnTo>
                    <a:lnTo>
                      <a:pt x="524" y="620"/>
                    </a:lnTo>
                    <a:lnTo>
                      <a:pt x="504" y="670"/>
                    </a:lnTo>
                    <a:lnTo>
                      <a:pt x="478" y="696"/>
                    </a:lnTo>
                    <a:lnTo>
                      <a:pt x="448" y="686"/>
                    </a:lnTo>
                    <a:lnTo>
                      <a:pt x="454" y="640"/>
                    </a:lnTo>
                    <a:lnTo>
                      <a:pt x="474" y="59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 w="6350">
                <a:solidFill>
                  <a:srgbClr val="7F7F7F">
                    <a:alpha val="52157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a-DK" sz="1350">
                  <a:solidFill>
                    <a:srgbClr val="171717"/>
                  </a:solidFill>
                  <a:latin typeface="Cambria"/>
                  <a:ea typeface="ＭＳ Ｐゴシック" pitchFamily="-97" charset="-128"/>
                </a:endParaRPr>
              </a:p>
            </p:txBody>
          </p:sp>
        </p:grpSp>
        <p:grpSp>
          <p:nvGrpSpPr>
            <p:cNvPr id="443" name="Group 442"/>
            <p:cNvGrpSpPr/>
            <p:nvPr/>
          </p:nvGrpSpPr>
          <p:grpSpPr>
            <a:xfrm>
              <a:off x="1815459" y="5932201"/>
              <a:ext cx="1105048" cy="491250"/>
              <a:chOff x="1815459" y="5932201"/>
              <a:chExt cx="1105048" cy="491250"/>
            </a:xfrm>
          </p:grpSpPr>
          <p:sp>
            <p:nvSpPr>
              <p:cNvPr id="483" name="Rektangel 543"/>
              <p:cNvSpPr>
                <a:spLocks noChangeArrowheads="1"/>
              </p:cNvSpPr>
              <p:nvPr/>
            </p:nvSpPr>
            <p:spPr bwMode="auto">
              <a:xfrm>
                <a:off x="1815459" y="5932201"/>
                <a:ext cx="1105048" cy="491250"/>
              </a:xfrm>
              <a:prstGeom prst="rect">
                <a:avLst/>
              </a:prstGeom>
              <a:noFill/>
              <a:ln w="12700">
                <a:solidFill>
                  <a:srgbClr val="002060"/>
                </a:solidFill>
                <a:miter lim="800000"/>
                <a:headEnd/>
                <a:tailEnd/>
              </a:ln>
              <a:effectLst>
                <a:outerShdw blurRad="63500" dist="38100" dir="2700000" algn="tl" rotWithShape="0">
                  <a:srgbClr val="000000">
                    <a:alpha val="39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da-DK" sz="1350">
                  <a:solidFill>
                    <a:srgbClr val="171717"/>
                  </a:solidFill>
                  <a:latin typeface="Cambria"/>
                </a:endParaRPr>
              </a:p>
            </p:txBody>
          </p:sp>
          <p:grpSp>
            <p:nvGrpSpPr>
              <p:cNvPr id="484" name="Gruppe 546"/>
              <p:cNvGrpSpPr>
                <a:grpSpLocks/>
              </p:cNvGrpSpPr>
              <p:nvPr/>
            </p:nvGrpSpPr>
            <p:grpSpPr bwMode="auto">
              <a:xfrm>
                <a:off x="1927726" y="5942939"/>
                <a:ext cx="878656" cy="463510"/>
                <a:chOff x="3173688" y="5185642"/>
                <a:chExt cx="1698643" cy="927676"/>
              </a:xfrm>
            </p:grpSpPr>
            <p:sp>
              <p:nvSpPr>
                <p:cNvPr id="485" name="Freeform 3061"/>
                <p:cNvSpPr>
                  <a:spLocks/>
                </p:cNvSpPr>
                <p:nvPr/>
              </p:nvSpPr>
              <p:spPr bwMode="auto">
                <a:xfrm>
                  <a:off x="3173688" y="5185642"/>
                  <a:ext cx="129147" cy="111035"/>
                </a:xfrm>
                <a:custGeom>
                  <a:avLst/>
                  <a:gdLst/>
                  <a:ahLst/>
                  <a:cxnLst>
                    <a:cxn ang="0">
                      <a:pos x="86" y="30"/>
                    </a:cxn>
                    <a:cxn ang="0">
                      <a:pos x="50" y="74"/>
                    </a:cxn>
                    <a:cxn ang="0">
                      <a:pos x="0" y="40"/>
                    </a:cxn>
                    <a:cxn ang="0">
                      <a:pos x="30" y="0"/>
                    </a:cxn>
                    <a:cxn ang="0">
                      <a:pos x="86" y="30"/>
                    </a:cxn>
                  </a:cxnLst>
                  <a:rect l="0" t="0" r="r" b="b"/>
                  <a:pathLst>
                    <a:path w="86" h="74">
                      <a:moveTo>
                        <a:pt x="86" y="30"/>
                      </a:moveTo>
                      <a:lnTo>
                        <a:pt x="50" y="74"/>
                      </a:lnTo>
                      <a:lnTo>
                        <a:pt x="0" y="40"/>
                      </a:lnTo>
                      <a:lnTo>
                        <a:pt x="30" y="0"/>
                      </a:lnTo>
                      <a:lnTo>
                        <a:pt x="86" y="3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13500000" scaled="1"/>
                  <a:tileRect/>
                </a:gradFill>
                <a:ln w="6350">
                  <a:solidFill>
                    <a:srgbClr val="7F7F7F">
                      <a:alpha val="52157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 sz="1350">
                    <a:solidFill>
                      <a:srgbClr val="171717"/>
                    </a:solidFill>
                    <a:latin typeface="Cambria"/>
                    <a:ea typeface="ＭＳ Ｐゴシック" pitchFamily="-97" charset="-128"/>
                  </a:endParaRPr>
                </a:p>
              </p:txBody>
            </p:sp>
            <p:sp>
              <p:nvSpPr>
                <p:cNvPr id="486" name="Freeform 3062"/>
                <p:cNvSpPr>
                  <a:spLocks/>
                </p:cNvSpPr>
                <p:nvPr/>
              </p:nvSpPr>
              <p:spPr bwMode="auto">
                <a:xfrm>
                  <a:off x="3406870" y="5199969"/>
                  <a:ext cx="163227" cy="170134"/>
                </a:xfrm>
                <a:custGeom>
                  <a:avLst/>
                  <a:gdLst/>
                  <a:ahLst/>
                  <a:cxnLst>
                    <a:cxn ang="0">
                      <a:pos x="82" y="94"/>
                    </a:cxn>
                    <a:cxn ang="0">
                      <a:pos x="66" y="114"/>
                    </a:cxn>
                    <a:cxn ang="0">
                      <a:pos x="20" y="84"/>
                    </a:cxn>
                    <a:cxn ang="0">
                      <a:pos x="0" y="60"/>
                    </a:cxn>
                    <a:cxn ang="0">
                      <a:pos x="0" y="8"/>
                    </a:cxn>
                    <a:cxn ang="0">
                      <a:pos x="40" y="8"/>
                    </a:cxn>
                    <a:cxn ang="0">
                      <a:pos x="40" y="8"/>
                    </a:cxn>
                    <a:cxn ang="0">
                      <a:pos x="36" y="6"/>
                    </a:cxn>
                    <a:cxn ang="0">
                      <a:pos x="32" y="0"/>
                    </a:cxn>
                    <a:cxn ang="0">
                      <a:pos x="32" y="0"/>
                    </a:cxn>
                    <a:cxn ang="0">
                      <a:pos x="36" y="0"/>
                    </a:cxn>
                    <a:cxn ang="0">
                      <a:pos x="60" y="14"/>
                    </a:cxn>
                    <a:cxn ang="0">
                      <a:pos x="60" y="14"/>
                    </a:cxn>
                    <a:cxn ang="0">
                      <a:pos x="78" y="24"/>
                    </a:cxn>
                    <a:cxn ang="0">
                      <a:pos x="90" y="28"/>
                    </a:cxn>
                    <a:cxn ang="0">
                      <a:pos x="104" y="32"/>
                    </a:cxn>
                    <a:cxn ang="0">
                      <a:pos x="108" y="34"/>
                    </a:cxn>
                    <a:cxn ang="0">
                      <a:pos x="110" y="36"/>
                    </a:cxn>
                    <a:cxn ang="0">
                      <a:pos x="110" y="44"/>
                    </a:cxn>
                    <a:cxn ang="0">
                      <a:pos x="110" y="44"/>
                    </a:cxn>
                    <a:cxn ang="0">
                      <a:pos x="110" y="64"/>
                    </a:cxn>
                    <a:cxn ang="0">
                      <a:pos x="110" y="94"/>
                    </a:cxn>
                    <a:cxn ang="0">
                      <a:pos x="82" y="94"/>
                    </a:cxn>
                  </a:cxnLst>
                  <a:rect l="0" t="0" r="r" b="b"/>
                  <a:pathLst>
                    <a:path w="110" h="114">
                      <a:moveTo>
                        <a:pt x="82" y="94"/>
                      </a:moveTo>
                      <a:lnTo>
                        <a:pt x="66" y="114"/>
                      </a:lnTo>
                      <a:lnTo>
                        <a:pt x="20" y="84"/>
                      </a:lnTo>
                      <a:lnTo>
                        <a:pt x="0" y="60"/>
                      </a:lnTo>
                      <a:lnTo>
                        <a:pt x="0" y="8"/>
                      </a:lnTo>
                      <a:lnTo>
                        <a:pt x="40" y="8"/>
                      </a:lnTo>
                      <a:lnTo>
                        <a:pt x="40" y="8"/>
                      </a:lnTo>
                      <a:lnTo>
                        <a:pt x="36" y="6"/>
                      </a:lnTo>
                      <a:lnTo>
                        <a:pt x="32" y="0"/>
                      </a:lnTo>
                      <a:lnTo>
                        <a:pt x="32" y="0"/>
                      </a:lnTo>
                      <a:lnTo>
                        <a:pt x="36" y="0"/>
                      </a:lnTo>
                      <a:lnTo>
                        <a:pt x="60" y="14"/>
                      </a:lnTo>
                      <a:lnTo>
                        <a:pt x="60" y="14"/>
                      </a:lnTo>
                      <a:lnTo>
                        <a:pt x="78" y="24"/>
                      </a:lnTo>
                      <a:lnTo>
                        <a:pt x="90" y="28"/>
                      </a:lnTo>
                      <a:lnTo>
                        <a:pt x="104" y="32"/>
                      </a:lnTo>
                      <a:lnTo>
                        <a:pt x="108" y="34"/>
                      </a:lnTo>
                      <a:lnTo>
                        <a:pt x="110" y="36"/>
                      </a:lnTo>
                      <a:lnTo>
                        <a:pt x="110" y="44"/>
                      </a:lnTo>
                      <a:lnTo>
                        <a:pt x="110" y="44"/>
                      </a:lnTo>
                      <a:lnTo>
                        <a:pt x="110" y="64"/>
                      </a:lnTo>
                      <a:lnTo>
                        <a:pt x="110" y="94"/>
                      </a:lnTo>
                      <a:lnTo>
                        <a:pt x="82" y="94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13500000" scaled="1"/>
                  <a:tileRect/>
                </a:gradFill>
                <a:ln w="6350">
                  <a:solidFill>
                    <a:srgbClr val="7F7F7F">
                      <a:alpha val="52157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 sz="1350">
                    <a:solidFill>
                      <a:srgbClr val="171717"/>
                    </a:solidFill>
                    <a:latin typeface="Cambria"/>
                    <a:ea typeface="ＭＳ Ｐゴシック" pitchFamily="-97" charset="-128"/>
                  </a:endParaRPr>
                </a:p>
              </p:txBody>
            </p:sp>
            <p:sp>
              <p:nvSpPr>
                <p:cNvPr id="487" name="Freeform 3063"/>
                <p:cNvSpPr>
                  <a:spLocks/>
                </p:cNvSpPr>
                <p:nvPr/>
              </p:nvSpPr>
              <p:spPr bwMode="auto">
                <a:xfrm>
                  <a:off x="3713594" y="5316377"/>
                  <a:ext cx="182959" cy="123570"/>
                </a:xfrm>
                <a:custGeom>
                  <a:avLst/>
                  <a:gdLst/>
                  <a:ahLst/>
                  <a:cxnLst>
                    <a:cxn ang="0">
                      <a:pos x="122" y="82"/>
                    </a:cxn>
                    <a:cxn ang="0">
                      <a:pos x="80" y="72"/>
                    </a:cxn>
                    <a:cxn ang="0">
                      <a:pos x="80" y="72"/>
                    </a:cxn>
                    <a:cxn ang="0">
                      <a:pos x="82" y="74"/>
                    </a:cxn>
                    <a:cxn ang="0">
                      <a:pos x="66" y="78"/>
                    </a:cxn>
                    <a:cxn ang="0">
                      <a:pos x="66" y="78"/>
                    </a:cxn>
                    <a:cxn ang="0">
                      <a:pos x="40" y="82"/>
                    </a:cxn>
                    <a:cxn ang="0">
                      <a:pos x="0" y="52"/>
                    </a:cxn>
                    <a:cxn ang="0">
                      <a:pos x="0" y="22"/>
                    </a:cxn>
                    <a:cxn ang="0">
                      <a:pos x="0" y="22"/>
                    </a:cxn>
                    <a:cxn ang="0">
                      <a:pos x="0" y="16"/>
                    </a:cxn>
                    <a:cxn ang="0">
                      <a:pos x="2" y="12"/>
                    </a:cxn>
                    <a:cxn ang="0">
                      <a:pos x="4" y="6"/>
                    </a:cxn>
                    <a:cxn ang="0">
                      <a:pos x="10" y="2"/>
                    </a:cxn>
                    <a:cxn ang="0">
                      <a:pos x="18" y="0"/>
                    </a:cxn>
                    <a:cxn ang="0">
                      <a:pos x="30" y="2"/>
                    </a:cxn>
                    <a:cxn ang="0">
                      <a:pos x="46" y="6"/>
                    </a:cxn>
                    <a:cxn ang="0">
                      <a:pos x="46" y="6"/>
                    </a:cxn>
                    <a:cxn ang="0">
                      <a:pos x="70" y="16"/>
                    </a:cxn>
                    <a:cxn ang="0">
                      <a:pos x="74" y="16"/>
                    </a:cxn>
                    <a:cxn ang="0">
                      <a:pos x="74" y="14"/>
                    </a:cxn>
                    <a:cxn ang="0">
                      <a:pos x="70" y="10"/>
                    </a:cxn>
                    <a:cxn ang="0">
                      <a:pos x="66" y="6"/>
                    </a:cxn>
                    <a:cxn ang="0">
                      <a:pos x="96" y="28"/>
                    </a:cxn>
                    <a:cxn ang="0">
                      <a:pos x="106" y="52"/>
                    </a:cxn>
                    <a:cxn ang="0">
                      <a:pos x="122" y="82"/>
                    </a:cxn>
                  </a:cxnLst>
                  <a:rect l="0" t="0" r="r" b="b"/>
                  <a:pathLst>
                    <a:path w="122" h="82">
                      <a:moveTo>
                        <a:pt x="122" y="82"/>
                      </a:moveTo>
                      <a:lnTo>
                        <a:pt x="80" y="72"/>
                      </a:lnTo>
                      <a:lnTo>
                        <a:pt x="80" y="72"/>
                      </a:lnTo>
                      <a:lnTo>
                        <a:pt x="82" y="74"/>
                      </a:lnTo>
                      <a:lnTo>
                        <a:pt x="66" y="78"/>
                      </a:lnTo>
                      <a:lnTo>
                        <a:pt x="66" y="78"/>
                      </a:lnTo>
                      <a:lnTo>
                        <a:pt x="40" y="82"/>
                      </a:lnTo>
                      <a:lnTo>
                        <a:pt x="0" y="52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0" y="16"/>
                      </a:lnTo>
                      <a:lnTo>
                        <a:pt x="2" y="12"/>
                      </a:lnTo>
                      <a:lnTo>
                        <a:pt x="4" y="6"/>
                      </a:lnTo>
                      <a:lnTo>
                        <a:pt x="10" y="2"/>
                      </a:lnTo>
                      <a:lnTo>
                        <a:pt x="18" y="0"/>
                      </a:lnTo>
                      <a:lnTo>
                        <a:pt x="30" y="2"/>
                      </a:lnTo>
                      <a:lnTo>
                        <a:pt x="46" y="6"/>
                      </a:lnTo>
                      <a:lnTo>
                        <a:pt x="46" y="6"/>
                      </a:lnTo>
                      <a:lnTo>
                        <a:pt x="70" y="16"/>
                      </a:lnTo>
                      <a:lnTo>
                        <a:pt x="74" y="16"/>
                      </a:lnTo>
                      <a:lnTo>
                        <a:pt x="74" y="14"/>
                      </a:lnTo>
                      <a:lnTo>
                        <a:pt x="70" y="10"/>
                      </a:lnTo>
                      <a:lnTo>
                        <a:pt x="66" y="6"/>
                      </a:lnTo>
                      <a:lnTo>
                        <a:pt x="96" y="28"/>
                      </a:lnTo>
                      <a:lnTo>
                        <a:pt x="106" y="52"/>
                      </a:lnTo>
                      <a:lnTo>
                        <a:pt x="122" y="82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13500000" scaled="1"/>
                  <a:tileRect/>
                </a:gradFill>
                <a:ln w="6350">
                  <a:solidFill>
                    <a:srgbClr val="7F7F7F">
                      <a:alpha val="52157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 sz="1350">
                    <a:solidFill>
                      <a:srgbClr val="171717"/>
                    </a:solidFill>
                    <a:latin typeface="Cambria"/>
                    <a:ea typeface="ＭＳ Ｐゴシック" pitchFamily="-97" charset="-128"/>
                  </a:endParaRPr>
                </a:p>
              </p:txBody>
            </p:sp>
            <p:sp>
              <p:nvSpPr>
                <p:cNvPr id="488" name="Freeform 3064"/>
                <p:cNvSpPr>
                  <a:spLocks/>
                </p:cNvSpPr>
                <p:nvPr/>
              </p:nvSpPr>
              <p:spPr bwMode="auto">
                <a:xfrm>
                  <a:off x="4239152" y="5529491"/>
                  <a:ext cx="242150" cy="166553"/>
                </a:xfrm>
                <a:custGeom>
                  <a:avLst/>
                  <a:gdLst/>
                  <a:ahLst/>
                  <a:cxnLst>
                    <a:cxn ang="0">
                      <a:pos x="162" y="66"/>
                    </a:cxn>
                    <a:cxn ang="0">
                      <a:pos x="106" y="92"/>
                    </a:cxn>
                    <a:cxn ang="0">
                      <a:pos x="86" y="112"/>
                    </a:cxn>
                    <a:cxn ang="0">
                      <a:pos x="52" y="112"/>
                    </a:cxn>
                    <a:cxn ang="0">
                      <a:pos x="36" y="62"/>
                    </a:cxn>
                    <a:cxn ang="0">
                      <a:pos x="0" y="26"/>
                    </a:cxn>
                    <a:cxn ang="0">
                      <a:pos x="0" y="0"/>
                    </a:cxn>
                    <a:cxn ang="0">
                      <a:pos x="36" y="6"/>
                    </a:cxn>
                    <a:cxn ang="0">
                      <a:pos x="76" y="42"/>
                    </a:cxn>
                    <a:cxn ang="0">
                      <a:pos x="146" y="46"/>
                    </a:cxn>
                    <a:cxn ang="0">
                      <a:pos x="162" y="66"/>
                    </a:cxn>
                  </a:cxnLst>
                  <a:rect l="0" t="0" r="r" b="b"/>
                  <a:pathLst>
                    <a:path w="162" h="112">
                      <a:moveTo>
                        <a:pt x="162" y="66"/>
                      </a:moveTo>
                      <a:lnTo>
                        <a:pt x="106" y="92"/>
                      </a:lnTo>
                      <a:lnTo>
                        <a:pt x="86" y="112"/>
                      </a:lnTo>
                      <a:lnTo>
                        <a:pt x="52" y="112"/>
                      </a:lnTo>
                      <a:lnTo>
                        <a:pt x="36" y="62"/>
                      </a:lnTo>
                      <a:lnTo>
                        <a:pt x="0" y="26"/>
                      </a:lnTo>
                      <a:lnTo>
                        <a:pt x="0" y="0"/>
                      </a:lnTo>
                      <a:lnTo>
                        <a:pt x="36" y="6"/>
                      </a:lnTo>
                      <a:lnTo>
                        <a:pt x="76" y="42"/>
                      </a:lnTo>
                      <a:lnTo>
                        <a:pt x="146" y="46"/>
                      </a:lnTo>
                      <a:lnTo>
                        <a:pt x="162" y="6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13500000" scaled="1"/>
                  <a:tileRect/>
                </a:gradFill>
                <a:ln w="6350">
                  <a:solidFill>
                    <a:srgbClr val="7F7F7F">
                      <a:alpha val="52157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 sz="1350">
                    <a:solidFill>
                      <a:srgbClr val="171717"/>
                    </a:solidFill>
                    <a:latin typeface="Cambria"/>
                    <a:ea typeface="ＭＳ Ｐゴシック" pitchFamily="-97" charset="-128"/>
                  </a:endParaRPr>
                </a:p>
              </p:txBody>
            </p:sp>
            <p:sp>
              <p:nvSpPr>
                <p:cNvPr id="489" name="Freeform 3065"/>
                <p:cNvSpPr>
                  <a:spLocks/>
                </p:cNvSpPr>
                <p:nvPr/>
              </p:nvSpPr>
              <p:spPr bwMode="auto">
                <a:xfrm>
                  <a:off x="4113592" y="5552773"/>
                  <a:ext cx="80716" cy="89544"/>
                </a:xfrm>
                <a:custGeom>
                  <a:avLst/>
                  <a:gdLst/>
                  <a:ahLst/>
                  <a:cxnLst>
                    <a:cxn ang="0">
                      <a:pos x="30" y="60"/>
                    </a:cxn>
                    <a:cxn ang="0">
                      <a:pos x="0" y="30"/>
                    </a:cxn>
                    <a:cxn ang="0">
                      <a:pos x="0" y="0"/>
                    </a:cxn>
                    <a:cxn ang="0">
                      <a:pos x="30" y="6"/>
                    </a:cxn>
                    <a:cxn ang="0">
                      <a:pos x="50" y="26"/>
                    </a:cxn>
                    <a:cxn ang="0">
                      <a:pos x="54" y="46"/>
                    </a:cxn>
                    <a:cxn ang="0">
                      <a:pos x="30" y="60"/>
                    </a:cxn>
                  </a:cxnLst>
                  <a:rect l="0" t="0" r="r" b="b"/>
                  <a:pathLst>
                    <a:path w="54" h="60">
                      <a:moveTo>
                        <a:pt x="30" y="60"/>
                      </a:moveTo>
                      <a:lnTo>
                        <a:pt x="0" y="30"/>
                      </a:lnTo>
                      <a:lnTo>
                        <a:pt x="0" y="0"/>
                      </a:lnTo>
                      <a:lnTo>
                        <a:pt x="30" y="6"/>
                      </a:lnTo>
                      <a:lnTo>
                        <a:pt x="50" y="26"/>
                      </a:lnTo>
                      <a:lnTo>
                        <a:pt x="54" y="46"/>
                      </a:lnTo>
                      <a:lnTo>
                        <a:pt x="30" y="6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13500000" scaled="1"/>
                  <a:tileRect/>
                </a:gradFill>
                <a:ln w="6350">
                  <a:solidFill>
                    <a:srgbClr val="7F7F7F">
                      <a:alpha val="52157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 sz="1350">
                    <a:solidFill>
                      <a:srgbClr val="171717"/>
                    </a:solidFill>
                    <a:latin typeface="Cambria"/>
                    <a:ea typeface="ＭＳ Ｐゴシック" pitchFamily="-97" charset="-128"/>
                  </a:endParaRPr>
                </a:p>
              </p:txBody>
            </p:sp>
            <p:sp>
              <p:nvSpPr>
                <p:cNvPr id="490" name="Freeform 3066"/>
                <p:cNvSpPr>
                  <a:spLocks/>
                </p:cNvSpPr>
                <p:nvPr/>
              </p:nvSpPr>
              <p:spPr bwMode="auto">
                <a:xfrm>
                  <a:off x="3986238" y="5448902"/>
                  <a:ext cx="231389" cy="64472"/>
                </a:xfrm>
                <a:custGeom>
                  <a:avLst/>
                  <a:gdLst/>
                  <a:ahLst/>
                  <a:cxnLst>
                    <a:cxn ang="0">
                      <a:pos x="156" y="20"/>
                    </a:cxn>
                    <a:cxn ang="0">
                      <a:pos x="130" y="44"/>
                    </a:cxn>
                    <a:cxn ang="0">
                      <a:pos x="106" y="44"/>
                    </a:cxn>
                    <a:cxn ang="0">
                      <a:pos x="80" y="34"/>
                    </a:cxn>
                    <a:cxn ang="0">
                      <a:pos x="80" y="34"/>
                    </a:cxn>
                    <a:cxn ang="0">
                      <a:pos x="80" y="36"/>
                    </a:cxn>
                    <a:cxn ang="0">
                      <a:pos x="78" y="36"/>
                    </a:cxn>
                    <a:cxn ang="0">
                      <a:pos x="72" y="36"/>
                    </a:cxn>
                    <a:cxn ang="0">
                      <a:pos x="54" y="34"/>
                    </a:cxn>
                    <a:cxn ang="0">
                      <a:pos x="54" y="34"/>
                    </a:cxn>
                    <a:cxn ang="0">
                      <a:pos x="24" y="30"/>
                    </a:cxn>
                    <a:cxn ang="0">
                      <a:pos x="24" y="30"/>
                    </a:cxn>
                    <a:cxn ang="0">
                      <a:pos x="16" y="24"/>
                    </a:cxn>
                    <a:cxn ang="0">
                      <a:pos x="10" y="18"/>
                    </a:cxn>
                    <a:cxn ang="0">
                      <a:pos x="4" y="12"/>
                    </a:cxn>
                    <a:cxn ang="0">
                      <a:pos x="0" y="6"/>
                    </a:cxn>
                    <a:cxn ang="0">
                      <a:pos x="2" y="4"/>
                    </a:cxn>
                    <a:cxn ang="0">
                      <a:pos x="4" y="2"/>
                    </a:cxn>
                    <a:cxn ang="0">
                      <a:pos x="8" y="0"/>
                    </a:cxn>
                    <a:cxn ang="0">
                      <a:pos x="14" y="0"/>
                    </a:cxn>
                    <a:cxn ang="0">
                      <a:pos x="34" y="0"/>
                    </a:cxn>
                    <a:cxn ang="0">
                      <a:pos x="34" y="0"/>
                    </a:cxn>
                    <a:cxn ang="0">
                      <a:pos x="70" y="2"/>
                    </a:cxn>
                    <a:cxn ang="0">
                      <a:pos x="78" y="2"/>
                    </a:cxn>
                    <a:cxn ang="0">
                      <a:pos x="70" y="0"/>
                    </a:cxn>
                    <a:cxn ang="0">
                      <a:pos x="106" y="4"/>
                    </a:cxn>
                    <a:cxn ang="0">
                      <a:pos x="156" y="20"/>
                    </a:cxn>
                  </a:cxnLst>
                  <a:rect l="0" t="0" r="r" b="b"/>
                  <a:pathLst>
                    <a:path w="156" h="44">
                      <a:moveTo>
                        <a:pt x="156" y="20"/>
                      </a:moveTo>
                      <a:lnTo>
                        <a:pt x="130" y="44"/>
                      </a:lnTo>
                      <a:lnTo>
                        <a:pt x="106" y="44"/>
                      </a:lnTo>
                      <a:lnTo>
                        <a:pt x="80" y="34"/>
                      </a:lnTo>
                      <a:lnTo>
                        <a:pt x="80" y="34"/>
                      </a:lnTo>
                      <a:lnTo>
                        <a:pt x="80" y="36"/>
                      </a:lnTo>
                      <a:lnTo>
                        <a:pt x="78" y="36"/>
                      </a:lnTo>
                      <a:lnTo>
                        <a:pt x="72" y="36"/>
                      </a:lnTo>
                      <a:lnTo>
                        <a:pt x="54" y="34"/>
                      </a:lnTo>
                      <a:lnTo>
                        <a:pt x="54" y="34"/>
                      </a:lnTo>
                      <a:lnTo>
                        <a:pt x="24" y="30"/>
                      </a:lnTo>
                      <a:lnTo>
                        <a:pt x="24" y="30"/>
                      </a:lnTo>
                      <a:lnTo>
                        <a:pt x="16" y="24"/>
                      </a:lnTo>
                      <a:lnTo>
                        <a:pt x="10" y="18"/>
                      </a:lnTo>
                      <a:lnTo>
                        <a:pt x="4" y="12"/>
                      </a:lnTo>
                      <a:lnTo>
                        <a:pt x="0" y="6"/>
                      </a:lnTo>
                      <a:lnTo>
                        <a:pt x="2" y="4"/>
                      </a:lnTo>
                      <a:lnTo>
                        <a:pt x="4" y="2"/>
                      </a:lnTo>
                      <a:lnTo>
                        <a:pt x="8" y="0"/>
                      </a:lnTo>
                      <a:lnTo>
                        <a:pt x="14" y="0"/>
                      </a:lnTo>
                      <a:lnTo>
                        <a:pt x="34" y="0"/>
                      </a:lnTo>
                      <a:lnTo>
                        <a:pt x="34" y="0"/>
                      </a:lnTo>
                      <a:lnTo>
                        <a:pt x="70" y="2"/>
                      </a:lnTo>
                      <a:lnTo>
                        <a:pt x="78" y="2"/>
                      </a:lnTo>
                      <a:lnTo>
                        <a:pt x="70" y="0"/>
                      </a:lnTo>
                      <a:lnTo>
                        <a:pt x="106" y="4"/>
                      </a:lnTo>
                      <a:lnTo>
                        <a:pt x="156" y="2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13500000" scaled="1"/>
                  <a:tileRect/>
                </a:gradFill>
                <a:ln w="6350">
                  <a:solidFill>
                    <a:srgbClr val="7F7F7F">
                      <a:alpha val="52157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 sz="1350">
                    <a:solidFill>
                      <a:srgbClr val="171717"/>
                    </a:solidFill>
                    <a:latin typeface="Cambria"/>
                    <a:ea typeface="ＭＳ Ｐゴシック" pitchFamily="-97" charset="-128"/>
                  </a:endParaRPr>
                </a:p>
              </p:txBody>
            </p:sp>
            <p:sp>
              <p:nvSpPr>
                <p:cNvPr id="491" name="Freeform 3067"/>
                <p:cNvSpPr>
                  <a:spLocks/>
                </p:cNvSpPr>
                <p:nvPr/>
              </p:nvSpPr>
              <p:spPr bwMode="auto">
                <a:xfrm>
                  <a:off x="4502827" y="5633362"/>
                  <a:ext cx="369504" cy="479956"/>
                </a:xfrm>
                <a:custGeom>
                  <a:avLst/>
                  <a:gdLst/>
                  <a:ahLst/>
                  <a:cxnLst>
                    <a:cxn ang="0">
                      <a:pos x="242" y="216"/>
                    </a:cxn>
                    <a:cxn ang="0">
                      <a:pos x="208" y="236"/>
                    </a:cxn>
                    <a:cxn ang="0">
                      <a:pos x="188" y="246"/>
                    </a:cxn>
                    <a:cxn ang="0">
                      <a:pos x="168" y="268"/>
                    </a:cxn>
                    <a:cxn ang="0">
                      <a:pos x="92" y="272"/>
                    </a:cxn>
                    <a:cxn ang="0">
                      <a:pos x="76" y="292"/>
                    </a:cxn>
                    <a:cxn ang="0">
                      <a:pos x="72" y="312"/>
                    </a:cxn>
                    <a:cxn ang="0">
                      <a:pos x="42" y="322"/>
                    </a:cxn>
                    <a:cxn ang="0">
                      <a:pos x="16" y="292"/>
                    </a:cxn>
                    <a:cxn ang="0">
                      <a:pos x="26" y="256"/>
                    </a:cxn>
                    <a:cxn ang="0">
                      <a:pos x="36" y="226"/>
                    </a:cxn>
                    <a:cxn ang="0">
                      <a:pos x="36" y="202"/>
                    </a:cxn>
                    <a:cxn ang="0">
                      <a:pos x="16" y="152"/>
                    </a:cxn>
                    <a:cxn ang="0">
                      <a:pos x="0" y="110"/>
                    </a:cxn>
                    <a:cxn ang="0">
                      <a:pos x="10" y="76"/>
                    </a:cxn>
                    <a:cxn ang="0">
                      <a:pos x="36" y="56"/>
                    </a:cxn>
                    <a:cxn ang="0">
                      <a:pos x="36" y="30"/>
                    </a:cxn>
                    <a:cxn ang="0">
                      <a:pos x="42" y="6"/>
                    </a:cxn>
                    <a:cxn ang="0">
                      <a:pos x="92" y="0"/>
                    </a:cxn>
                    <a:cxn ang="0">
                      <a:pos x="158" y="60"/>
                    </a:cxn>
                    <a:cxn ang="0">
                      <a:pos x="232" y="76"/>
                    </a:cxn>
                    <a:cxn ang="0">
                      <a:pos x="232" y="76"/>
                    </a:cxn>
                    <a:cxn ang="0">
                      <a:pos x="232" y="110"/>
                    </a:cxn>
                    <a:cxn ang="0">
                      <a:pos x="232" y="110"/>
                    </a:cxn>
                    <a:cxn ang="0">
                      <a:pos x="230" y="122"/>
                    </a:cxn>
                    <a:cxn ang="0">
                      <a:pos x="228" y="132"/>
                    </a:cxn>
                    <a:cxn ang="0">
                      <a:pos x="228" y="138"/>
                    </a:cxn>
                    <a:cxn ang="0">
                      <a:pos x="228" y="144"/>
                    </a:cxn>
                    <a:cxn ang="0">
                      <a:pos x="232" y="152"/>
                    </a:cxn>
                    <a:cxn ang="0">
                      <a:pos x="238" y="162"/>
                    </a:cxn>
                    <a:cxn ang="0">
                      <a:pos x="238" y="162"/>
                    </a:cxn>
                    <a:cxn ang="0">
                      <a:pos x="244" y="170"/>
                    </a:cxn>
                    <a:cxn ang="0">
                      <a:pos x="246" y="180"/>
                    </a:cxn>
                    <a:cxn ang="0">
                      <a:pos x="248" y="190"/>
                    </a:cxn>
                    <a:cxn ang="0">
                      <a:pos x="248" y="198"/>
                    </a:cxn>
                    <a:cxn ang="0">
                      <a:pos x="244" y="212"/>
                    </a:cxn>
                    <a:cxn ang="0">
                      <a:pos x="242" y="216"/>
                    </a:cxn>
                    <a:cxn ang="0">
                      <a:pos x="242" y="216"/>
                    </a:cxn>
                  </a:cxnLst>
                  <a:rect l="0" t="0" r="r" b="b"/>
                  <a:pathLst>
                    <a:path w="248" h="322">
                      <a:moveTo>
                        <a:pt x="242" y="216"/>
                      </a:moveTo>
                      <a:lnTo>
                        <a:pt x="208" y="236"/>
                      </a:lnTo>
                      <a:lnTo>
                        <a:pt x="188" y="246"/>
                      </a:lnTo>
                      <a:lnTo>
                        <a:pt x="168" y="268"/>
                      </a:lnTo>
                      <a:lnTo>
                        <a:pt x="92" y="272"/>
                      </a:lnTo>
                      <a:lnTo>
                        <a:pt x="76" y="292"/>
                      </a:lnTo>
                      <a:lnTo>
                        <a:pt x="72" y="312"/>
                      </a:lnTo>
                      <a:lnTo>
                        <a:pt x="42" y="322"/>
                      </a:lnTo>
                      <a:lnTo>
                        <a:pt x="16" y="292"/>
                      </a:lnTo>
                      <a:lnTo>
                        <a:pt x="26" y="256"/>
                      </a:lnTo>
                      <a:lnTo>
                        <a:pt x="36" y="226"/>
                      </a:lnTo>
                      <a:lnTo>
                        <a:pt x="36" y="202"/>
                      </a:lnTo>
                      <a:lnTo>
                        <a:pt x="16" y="152"/>
                      </a:lnTo>
                      <a:lnTo>
                        <a:pt x="0" y="110"/>
                      </a:lnTo>
                      <a:lnTo>
                        <a:pt x="10" y="76"/>
                      </a:lnTo>
                      <a:lnTo>
                        <a:pt x="36" y="56"/>
                      </a:lnTo>
                      <a:lnTo>
                        <a:pt x="36" y="30"/>
                      </a:lnTo>
                      <a:lnTo>
                        <a:pt x="42" y="6"/>
                      </a:lnTo>
                      <a:lnTo>
                        <a:pt x="92" y="0"/>
                      </a:lnTo>
                      <a:lnTo>
                        <a:pt x="158" y="60"/>
                      </a:lnTo>
                      <a:lnTo>
                        <a:pt x="232" y="76"/>
                      </a:lnTo>
                      <a:lnTo>
                        <a:pt x="232" y="76"/>
                      </a:lnTo>
                      <a:lnTo>
                        <a:pt x="232" y="110"/>
                      </a:lnTo>
                      <a:lnTo>
                        <a:pt x="232" y="110"/>
                      </a:lnTo>
                      <a:lnTo>
                        <a:pt x="230" y="122"/>
                      </a:lnTo>
                      <a:lnTo>
                        <a:pt x="228" y="132"/>
                      </a:lnTo>
                      <a:lnTo>
                        <a:pt x="228" y="138"/>
                      </a:lnTo>
                      <a:lnTo>
                        <a:pt x="228" y="144"/>
                      </a:lnTo>
                      <a:lnTo>
                        <a:pt x="232" y="152"/>
                      </a:lnTo>
                      <a:lnTo>
                        <a:pt x="238" y="162"/>
                      </a:lnTo>
                      <a:lnTo>
                        <a:pt x="238" y="162"/>
                      </a:lnTo>
                      <a:lnTo>
                        <a:pt x="244" y="170"/>
                      </a:lnTo>
                      <a:lnTo>
                        <a:pt x="246" y="180"/>
                      </a:lnTo>
                      <a:lnTo>
                        <a:pt x="248" y="190"/>
                      </a:lnTo>
                      <a:lnTo>
                        <a:pt x="248" y="198"/>
                      </a:lnTo>
                      <a:lnTo>
                        <a:pt x="244" y="212"/>
                      </a:lnTo>
                      <a:lnTo>
                        <a:pt x="242" y="216"/>
                      </a:lnTo>
                      <a:lnTo>
                        <a:pt x="242" y="21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13500000" scaled="1"/>
                  <a:tileRect/>
                </a:gradFill>
                <a:ln w="6350">
                  <a:solidFill>
                    <a:srgbClr val="7F7F7F">
                      <a:alpha val="52157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 sz="1350">
                    <a:solidFill>
                      <a:srgbClr val="171717"/>
                    </a:solidFill>
                    <a:latin typeface="Cambria"/>
                    <a:ea typeface="ＭＳ Ｐゴシック" pitchFamily="-97" charset="-128"/>
                  </a:endParaRPr>
                </a:p>
              </p:txBody>
            </p:sp>
          </p:grpSp>
        </p:grpSp>
        <p:sp>
          <p:nvSpPr>
            <p:cNvPr id="444" name="Rectangular Callout 443"/>
            <p:cNvSpPr/>
            <p:nvPr/>
          </p:nvSpPr>
          <p:spPr bwMode="auto">
            <a:xfrm>
              <a:off x="6247778" y="1027358"/>
              <a:ext cx="1295400" cy="723900"/>
            </a:xfrm>
            <a:prstGeom prst="wedgeRectCallout">
              <a:avLst>
                <a:gd name="adj1" fmla="val -19571"/>
                <a:gd name="adj2" fmla="val 194051"/>
              </a:avLst>
            </a:prstGeom>
            <a:solidFill>
              <a:srgbClr val="F3E15B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050" dirty="0">
                  <a:solidFill>
                    <a:prstClr val="black"/>
                  </a:solidFill>
                  <a:latin typeface="Cambria"/>
                </a:rPr>
                <a:t>Wayne State</a:t>
              </a:r>
            </a:p>
          </p:txBody>
        </p:sp>
        <p:sp>
          <p:nvSpPr>
            <p:cNvPr id="445" name="Rectangular Callout 444"/>
            <p:cNvSpPr/>
            <p:nvPr/>
          </p:nvSpPr>
          <p:spPr bwMode="auto">
            <a:xfrm>
              <a:off x="6685532" y="5335429"/>
              <a:ext cx="1295400" cy="628451"/>
            </a:xfrm>
            <a:prstGeom prst="wedgeRectCallout">
              <a:avLst>
                <a:gd name="adj1" fmla="val 10784"/>
                <a:gd name="adj2" fmla="val -240081"/>
              </a:avLst>
            </a:prstGeom>
            <a:solidFill>
              <a:srgbClr val="F3E15B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050" dirty="0">
                  <a:solidFill>
                    <a:prstClr val="black"/>
                  </a:solidFill>
                  <a:latin typeface="Cambria"/>
                </a:rPr>
                <a:t>Clemson</a:t>
              </a:r>
            </a:p>
          </p:txBody>
        </p:sp>
        <p:sp>
          <p:nvSpPr>
            <p:cNvPr id="446" name="Rectangular Callout 445"/>
            <p:cNvSpPr/>
            <p:nvPr/>
          </p:nvSpPr>
          <p:spPr bwMode="auto">
            <a:xfrm>
              <a:off x="3572464" y="1008819"/>
              <a:ext cx="1295400" cy="723900"/>
            </a:xfrm>
            <a:prstGeom prst="wedgeRectCallout">
              <a:avLst>
                <a:gd name="adj1" fmla="val 170324"/>
                <a:gd name="adj2" fmla="val 199794"/>
              </a:avLst>
            </a:prstGeom>
            <a:solidFill>
              <a:srgbClr val="F3E15B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050" dirty="0">
                  <a:solidFill>
                    <a:prstClr val="black"/>
                  </a:solidFill>
                  <a:latin typeface="Cambria"/>
                </a:rPr>
                <a:t>U Michigan</a:t>
              </a:r>
            </a:p>
          </p:txBody>
        </p:sp>
        <p:sp>
          <p:nvSpPr>
            <p:cNvPr id="447" name="Rectangular Callout 446"/>
            <p:cNvSpPr/>
            <p:nvPr/>
          </p:nvSpPr>
          <p:spPr bwMode="auto">
            <a:xfrm>
              <a:off x="7777761" y="3722582"/>
              <a:ext cx="1295400" cy="628451"/>
            </a:xfrm>
            <a:prstGeom prst="wedgeRectCallout">
              <a:avLst>
                <a:gd name="adj1" fmla="val -17158"/>
                <a:gd name="adj2" fmla="val -220378"/>
              </a:avLst>
            </a:prstGeom>
            <a:solidFill>
              <a:srgbClr val="F3E15B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050" dirty="0">
                  <a:solidFill>
                    <a:prstClr val="black"/>
                  </a:solidFill>
                  <a:latin typeface="Cambria"/>
                </a:rPr>
                <a:t>Columbia</a:t>
              </a:r>
            </a:p>
          </p:txBody>
        </p:sp>
        <p:sp>
          <p:nvSpPr>
            <p:cNvPr id="448" name="Rectangular Callout 447"/>
            <p:cNvSpPr/>
            <p:nvPr/>
          </p:nvSpPr>
          <p:spPr bwMode="auto">
            <a:xfrm>
              <a:off x="7608551" y="1088099"/>
              <a:ext cx="1295400" cy="628451"/>
            </a:xfrm>
            <a:prstGeom prst="wedgeRectCallout">
              <a:avLst>
                <a:gd name="adj1" fmla="val 12255"/>
                <a:gd name="adj2" fmla="val 146405"/>
              </a:avLst>
            </a:prstGeom>
            <a:solidFill>
              <a:srgbClr val="F3E15B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050" dirty="0">
                  <a:solidFill>
                    <a:prstClr val="black"/>
                  </a:solidFill>
                  <a:latin typeface="Cambria"/>
                </a:rPr>
                <a:t>UMass</a:t>
              </a:r>
            </a:p>
          </p:txBody>
        </p:sp>
        <p:sp>
          <p:nvSpPr>
            <p:cNvPr id="449" name="Rectangular Callout 448"/>
            <p:cNvSpPr/>
            <p:nvPr/>
          </p:nvSpPr>
          <p:spPr bwMode="auto">
            <a:xfrm>
              <a:off x="2229488" y="1387156"/>
              <a:ext cx="1295400" cy="628451"/>
            </a:xfrm>
            <a:prstGeom prst="wedgeRectCallout">
              <a:avLst>
                <a:gd name="adj1" fmla="val 216468"/>
                <a:gd name="adj2" fmla="val 143989"/>
              </a:avLst>
            </a:prstGeom>
            <a:solidFill>
              <a:srgbClr val="F3E15B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050" dirty="0">
                  <a:solidFill>
                    <a:prstClr val="black"/>
                  </a:solidFill>
                  <a:latin typeface="Cambria"/>
                </a:rPr>
                <a:t>U Wisconsin</a:t>
              </a:r>
            </a:p>
            <a:p>
              <a:pPr algn="ctr"/>
              <a:r>
                <a:rPr lang="en-US" sz="1050" dirty="0">
                  <a:solidFill>
                    <a:prstClr val="black"/>
                  </a:solidFill>
                  <a:latin typeface="Cambria"/>
                </a:rPr>
                <a:t>Madison</a:t>
              </a:r>
            </a:p>
          </p:txBody>
        </p:sp>
        <p:sp>
          <p:nvSpPr>
            <p:cNvPr id="450" name="Rectangular Callout 449"/>
            <p:cNvSpPr/>
            <p:nvPr/>
          </p:nvSpPr>
          <p:spPr bwMode="auto">
            <a:xfrm>
              <a:off x="2407878" y="2234105"/>
              <a:ext cx="1295400" cy="628451"/>
            </a:xfrm>
            <a:prstGeom prst="wedgeRectCallout">
              <a:avLst>
                <a:gd name="adj1" fmla="val 43137"/>
                <a:gd name="adj2" fmla="val 184295"/>
              </a:avLst>
            </a:prstGeom>
            <a:solidFill>
              <a:srgbClr val="F3E15B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050" dirty="0">
                  <a:solidFill>
                    <a:prstClr val="black"/>
                  </a:solidFill>
                  <a:latin typeface="Cambria"/>
                </a:rPr>
                <a:t>U Colorado</a:t>
              </a:r>
            </a:p>
            <a:p>
              <a:pPr algn="ctr"/>
              <a:r>
                <a:rPr lang="en-US" sz="1050" dirty="0">
                  <a:solidFill>
                    <a:prstClr val="black"/>
                  </a:solidFill>
                  <a:latin typeface="Cambria"/>
                </a:rPr>
                <a:t>Boulder</a:t>
              </a:r>
            </a:p>
          </p:txBody>
        </p:sp>
        <p:sp>
          <p:nvSpPr>
            <p:cNvPr id="451" name="Freeform 450"/>
            <p:cNvSpPr/>
            <p:nvPr/>
          </p:nvSpPr>
          <p:spPr bwMode="auto">
            <a:xfrm>
              <a:off x="799930" y="1669746"/>
              <a:ext cx="7593083" cy="4102858"/>
            </a:xfrm>
            <a:custGeom>
              <a:avLst/>
              <a:gdLst>
                <a:gd name="connsiteX0" fmla="*/ 1686095 w 7593083"/>
                <a:gd name="connsiteY0" fmla="*/ 2064054 h 4102858"/>
                <a:gd name="connsiteX1" fmla="*/ 1019345 w 7593083"/>
                <a:gd name="connsiteY1" fmla="*/ 1035354 h 4102858"/>
                <a:gd name="connsiteX2" fmla="*/ 514520 w 7593083"/>
                <a:gd name="connsiteY2" fmla="*/ 25704 h 4102858"/>
                <a:gd name="connsiteX3" fmla="*/ 170 w 7593083"/>
                <a:gd name="connsiteY3" fmla="*/ 2140254 h 4102858"/>
                <a:gd name="connsiteX4" fmla="*/ 485945 w 7593083"/>
                <a:gd name="connsiteY4" fmla="*/ 3007029 h 4102858"/>
                <a:gd name="connsiteX5" fmla="*/ 2381420 w 7593083"/>
                <a:gd name="connsiteY5" fmla="*/ 3559479 h 4102858"/>
                <a:gd name="connsiteX6" fmla="*/ 2733845 w 7593083"/>
                <a:gd name="connsiteY6" fmla="*/ 4016679 h 4102858"/>
                <a:gd name="connsiteX7" fmla="*/ 3981620 w 7593083"/>
                <a:gd name="connsiteY7" fmla="*/ 4073829 h 4102858"/>
                <a:gd name="connsiteX8" fmla="*/ 4667420 w 7593083"/>
                <a:gd name="connsiteY8" fmla="*/ 3683304 h 4102858"/>
                <a:gd name="connsiteX9" fmla="*/ 6143795 w 7593083"/>
                <a:gd name="connsiteY9" fmla="*/ 3521379 h 4102858"/>
                <a:gd name="connsiteX10" fmla="*/ 5934245 w 7593083"/>
                <a:gd name="connsiteY10" fmla="*/ 2864154 h 4102858"/>
                <a:gd name="connsiteX11" fmla="*/ 6810545 w 7593083"/>
                <a:gd name="connsiteY11" fmla="*/ 2397429 h 4102858"/>
                <a:gd name="connsiteX12" fmla="*/ 7029620 w 7593083"/>
                <a:gd name="connsiteY12" fmla="*/ 1625904 h 4102858"/>
                <a:gd name="connsiteX13" fmla="*/ 7543970 w 7593083"/>
                <a:gd name="connsiteY13" fmla="*/ 730554 h 4102858"/>
                <a:gd name="connsiteX14" fmla="*/ 7420145 w 7593083"/>
                <a:gd name="connsiteY14" fmla="*/ 511479 h 4102858"/>
                <a:gd name="connsiteX15" fmla="*/ 6200945 w 7593083"/>
                <a:gd name="connsiteY15" fmla="*/ 1225854 h 4102858"/>
                <a:gd name="connsiteX16" fmla="*/ 5705645 w 7593083"/>
                <a:gd name="connsiteY16" fmla="*/ 1111554 h 4102858"/>
                <a:gd name="connsiteX17" fmla="*/ 5000795 w 7593083"/>
                <a:gd name="connsiteY17" fmla="*/ 1768779 h 4102858"/>
                <a:gd name="connsiteX18" fmla="*/ 4381670 w 7593083"/>
                <a:gd name="connsiteY18" fmla="*/ 2016429 h 4102858"/>
                <a:gd name="connsiteX19" fmla="*/ 3914945 w 7593083"/>
                <a:gd name="connsiteY19" fmla="*/ 1768779 h 4102858"/>
                <a:gd name="connsiteX20" fmla="*/ 2829095 w 7593083"/>
                <a:gd name="connsiteY20" fmla="*/ 2111679 h 4102858"/>
                <a:gd name="connsiteX21" fmla="*/ 1686095 w 7593083"/>
                <a:gd name="connsiteY21" fmla="*/ 2064054 h 4102858"/>
                <a:gd name="connsiteX0" fmla="*/ 1686095 w 7593083"/>
                <a:gd name="connsiteY0" fmla="*/ 2064054 h 4102858"/>
                <a:gd name="connsiteX1" fmla="*/ 1019345 w 7593083"/>
                <a:gd name="connsiteY1" fmla="*/ 1035354 h 4102858"/>
                <a:gd name="connsiteX2" fmla="*/ 514520 w 7593083"/>
                <a:gd name="connsiteY2" fmla="*/ 25704 h 4102858"/>
                <a:gd name="connsiteX3" fmla="*/ 170 w 7593083"/>
                <a:gd name="connsiteY3" fmla="*/ 2140254 h 4102858"/>
                <a:gd name="connsiteX4" fmla="*/ 485945 w 7593083"/>
                <a:gd name="connsiteY4" fmla="*/ 3007029 h 4102858"/>
                <a:gd name="connsiteX5" fmla="*/ 2381420 w 7593083"/>
                <a:gd name="connsiteY5" fmla="*/ 3559479 h 4102858"/>
                <a:gd name="connsiteX6" fmla="*/ 2733845 w 7593083"/>
                <a:gd name="connsiteY6" fmla="*/ 4016679 h 4102858"/>
                <a:gd name="connsiteX7" fmla="*/ 3981620 w 7593083"/>
                <a:gd name="connsiteY7" fmla="*/ 4073829 h 4102858"/>
                <a:gd name="connsiteX8" fmla="*/ 4667420 w 7593083"/>
                <a:gd name="connsiteY8" fmla="*/ 3683304 h 4102858"/>
                <a:gd name="connsiteX9" fmla="*/ 6524795 w 7593083"/>
                <a:gd name="connsiteY9" fmla="*/ 3578529 h 4102858"/>
                <a:gd name="connsiteX10" fmla="*/ 5934245 w 7593083"/>
                <a:gd name="connsiteY10" fmla="*/ 2864154 h 4102858"/>
                <a:gd name="connsiteX11" fmla="*/ 6810545 w 7593083"/>
                <a:gd name="connsiteY11" fmla="*/ 2397429 h 4102858"/>
                <a:gd name="connsiteX12" fmla="*/ 7029620 w 7593083"/>
                <a:gd name="connsiteY12" fmla="*/ 1625904 h 4102858"/>
                <a:gd name="connsiteX13" fmla="*/ 7543970 w 7593083"/>
                <a:gd name="connsiteY13" fmla="*/ 730554 h 4102858"/>
                <a:gd name="connsiteX14" fmla="*/ 7420145 w 7593083"/>
                <a:gd name="connsiteY14" fmla="*/ 511479 h 4102858"/>
                <a:gd name="connsiteX15" fmla="*/ 6200945 w 7593083"/>
                <a:gd name="connsiteY15" fmla="*/ 1225854 h 4102858"/>
                <a:gd name="connsiteX16" fmla="*/ 5705645 w 7593083"/>
                <a:gd name="connsiteY16" fmla="*/ 1111554 h 4102858"/>
                <a:gd name="connsiteX17" fmla="*/ 5000795 w 7593083"/>
                <a:gd name="connsiteY17" fmla="*/ 1768779 h 4102858"/>
                <a:gd name="connsiteX18" fmla="*/ 4381670 w 7593083"/>
                <a:gd name="connsiteY18" fmla="*/ 2016429 h 4102858"/>
                <a:gd name="connsiteX19" fmla="*/ 3914945 w 7593083"/>
                <a:gd name="connsiteY19" fmla="*/ 1768779 h 4102858"/>
                <a:gd name="connsiteX20" fmla="*/ 2829095 w 7593083"/>
                <a:gd name="connsiteY20" fmla="*/ 2111679 h 4102858"/>
                <a:gd name="connsiteX21" fmla="*/ 1686095 w 7593083"/>
                <a:gd name="connsiteY21" fmla="*/ 2064054 h 4102858"/>
                <a:gd name="connsiteX0" fmla="*/ 1686095 w 7593083"/>
                <a:gd name="connsiteY0" fmla="*/ 2064054 h 4102858"/>
                <a:gd name="connsiteX1" fmla="*/ 1019345 w 7593083"/>
                <a:gd name="connsiteY1" fmla="*/ 1035354 h 4102858"/>
                <a:gd name="connsiteX2" fmla="*/ 514520 w 7593083"/>
                <a:gd name="connsiteY2" fmla="*/ 25704 h 4102858"/>
                <a:gd name="connsiteX3" fmla="*/ 170 w 7593083"/>
                <a:gd name="connsiteY3" fmla="*/ 2140254 h 4102858"/>
                <a:gd name="connsiteX4" fmla="*/ 485945 w 7593083"/>
                <a:gd name="connsiteY4" fmla="*/ 3007029 h 4102858"/>
                <a:gd name="connsiteX5" fmla="*/ 2381420 w 7593083"/>
                <a:gd name="connsiteY5" fmla="*/ 3559479 h 4102858"/>
                <a:gd name="connsiteX6" fmla="*/ 2733845 w 7593083"/>
                <a:gd name="connsiteY6" fmla="*/ 4016679 h 4102858"/>
                <a:gd name="connsiteX7" fmla="*/ 3981620 w 7593083"/>
                <a:gd name="connsiteY7" fmla="*/ 4073829 h 4102858"/>
                <a:gd name="connsiteX8" fmla="*/ 4667420 w 7593083"/>
                <a:gd name="connsiteY8" fmla="*/ 3683304 h 4102858"/>
                <a:gd name="connsiteX9" fmla="*/ 6524795 w 7593083"/>
                <a:gd name="connsiteY9" fmla="*/ 3578529 h 4102858"/>
                <a:gd name="connsiteX10" fmla="*/ 5972345 w 7593083"/>
                <a:gd name="connsiteY10" fmla="*/ 2864154 h 4102858"/>
                <a:gd name="connsiteX11" fmla="*/ 6810545 w 7593083"/>
                <a:gd name="connsiteY11" fmla="*/ 2397429 h 4102858"/>
                <a:gd name="connsiteX12" fmla="*/ 7029620 w 7593083"/>
                <a:gd name="connsiteY12" fmla="*/ 1625904 h 4102858"/>
                <a:gd name="connsiteX13" fmla="*/ 7543970 w 7593083"/>
                <a:gd name="connsiteY13" fmla="*/ 730554 h 4102858"/>
                <a:gd name="connsiteX14" fmla="*/ 7420145 w 7593083"/>
                <a:gd name="connsiteY14" fmla="*/ 511479 h 4102858"/>
                <a:gd name="connsiteX15" fmla="*/ 6200945 w 7593083"/>
                <a:gd name="connsiteY15" fmla="*/ 1225854 h 4102858"/>
                <a:gd name="connsiteX16" fmla="*/ 5705645 w 7593083"/>
                <a:gd name="connsiteY16" fmla="*/ 1111554 h 4102858"/>
                <a:gd name="connsiteX17" fmla="*/ 5000795 w 7593083"/>
                <a:gd name="connsiteY17" fmla="*/ 1768779 h 4102858"/>
                <a:gd name="connsiteX18" fmla="*/ 4381670 w 7593083"/>
                <a:gd name="connsiteY18" fmla="*/ 2016429 h 4102858"/>
                <a:gd name="connsiteX19" fmla="*/ 3914945 w 7593083"/>
                <a:gd name="connsiteY19" fmla="*/ 1768779 h 4102858"/>
                <a:gd name="connsiteX20" fmla="*/ 2829095 w 7593083"/>
                <a:gd name="connsiteY20" fmla="*/ 2111679 h 4102858"/>
                <a:gd name="connsiteX21" fmla="*/ 1686095 w 7593083"/>
                <a:gd name="connsiteY21" fmla="*/ 2064054 h 4102858"/>
                <a:gd name="connsiteX0" fmla="*/ 1686095 w 7593083"/>
                <a:gd name="connsiteY0" fmla="*/ 2064054 h 4102858"/>
                <a:gd name="connsiteX1" fmla="*/ 1019345 w 7593083"/>
                <a:gd name="connsiteY1" fmla="*/ 1035354 h 4102858"/>
                <a:gd name="connsiteX2" fmla="*/ 514520 w 7593083"/>
                <a:gd name="connsiteY2" fmla="*/ 25704 h 4102858"/>
                <a:gd name="connsiteX3" fmla="*/ 170 w 7593083"/>
                <a:gd name="connsiteY3" fmla="*/ 2140254 h 4102858"/>
                <a:gd name="connsiteX4" fmla="*/ 485945 w 7593083"/>
                <a:gd name="connsiteY4" fmla="*/ 3007029 h 4102858"/>
                <a:gd name="connsiteX5" fmla="*/ 2381420 w 7593083"/>
                <a:gd name="connsiteY5" fmla="*/ 3559479 h 4102858"/>
                <a:gd name="connsiteX6" fmla="*/ 2733845 w 7593083"/>
                <a:gd name="connsiteY6" fmla="*/ 4016679 h 4102858"/>
                <a:gd name="connsiteX7" fmla="*/ 3981620 w 7593083"/>
                <a:gd name="connsiteY7" fmla="*/ 4073829 h 4102858"/>
                <a:gd name="connsiteX8" fmla="*/ 4667420 w 7593083"/>
                <a:gd name="connsiteY8" fmla="*/ 3683304 h 4102858"/>
                <a:gd name="connsiteX9" fmla="*/ 6524795 w 7593083"/>
                <a:gd name="connsiteY9" fmla="*/ 3578529 h 4102858"/>
                <a:gd name="connsiteX10" fmla="*/ 6000920 w 7593083"/>
                <a:gd name="connsiteY10" fmla="*/ 2826054 h 4102858"/>
                <a:gd name="connsiteX11" fmla="*/ 6810545 w 7593083"/>
                <a:gd name="connsiteY11" fmla="*/ 2397429 h 4102858"/>
                <a:gd name="connsiteX12" fmla="*/ 7029620 w 7593083"/>
                <a:gd name="connsiteY12" fmla="*/ 1625904 h 4102858"/>
                <a:gd name="connsiteX13" fmla="*/ 7543970 w 7593083"/>
                <a:gd name="connsiteY13" fmla="*/ 730554 h 4102858"/>
                <a:gd name="connsiteX14" fmla="*/ 7420145 w 7593083"/>
                <a:gd name="connsiteY14" fmla="*/ 511479 h 4102858"/>
                <a:gd name="connsiteX15" fmla="*/ 6200945 w 7593083"/>
                <a:gd name="connsiteY15" fmla="*/ 1225854 h 4102858"/>
                <a:gd name="connsiteX16" fmla="*/ 5705645 w 7593083"/>
                <a:gd name="connsiteY16" fmla="*/ 1111554 h 4102858"/>
                <a:gd name="connsiteX17" fmla="*/ 5000795 w 7593083"/>
                <a:gd name="connsiteY17" fmla="*/ 1768779 h 4102858"/>
                <a:gd name="connsiteX18" fmla="*/ 4381670 w 7593083"/>
                <a:gd name="connsiteY18" fmla="*/ 2016429 h 4102858"/>
                <a:gd name="connsiteX19" fmla="*/ 3914945 w 7593083"/>
                <a:gd name="connsiteY19" fmla="*/ 1768779 h 4102858"/>
                <a:gd name="connsiteX20" fmla="*/ 2829095 w 7593083"/>
                <a:gd name="connsiteY20" fmla="*/ 2111679 h 4102858"/>
                <a:gd name="connsiteX21" fmla="*/ 1686095 w 7593083"/>
                <a:gd name="connsiteY21" fmla="*/ 2064054 h 410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593083" h="4102858">
                  <a:moveTo>
                    <a:pt x="1686095" y="2064054"/>
                  </a:moveTo>
                  <a:cubicBezTo>
                    <a:pt x="1384470" y="1884667"/>
                    <a:pt x="1214607" y="1375079"/>
                    <a:pt x="1019345" y="1035354"/>
                  </a:cubicBezTo>
                  <a:cubicBezTo>
                    <a:pt x="824083" y="695629"/>
                    <a:pt x="684382" y="-158446"/>
                    <a:pt x="514520" y="25704"/>
                  </a:cubicBezTo>
                  <a:cubicBezTo>
                    <a:pt x="344657" y="209854"/>
                    <a:pt x="4932" y="1643367"/>
                    <a:pt x="170" y="2140254"/>
                  </a:cubicBezTo>
                  <a:cubicBezTo>
                    <a:pt x="-4592" y="2637141"/>
                    <a:pt x="89070" y="2770492"/>
                    <a:pt x="485945" y="3007029"/>
                  </a:cubicBezTo>
                  <a:cubicBezTo>
                    <a:pt x="882820" y="3243566"/>
                    <a:pt x="2006770" y="3391204"/>
                    <a:pt x="2381420" y="3559479"/>
                  </a:cubicBezTo>
                  <a:cubicBezTo>
                    <a:pt x="2756070" y="3727754"/>
                    <a:pt x="2467145" y="3930954"/>
                    <a:pt x="2733845" y="4016679"/>
                  </a:cubicBezTo>
                  <a:cubicBezTo>
                    <a:pt x="3000545" y="4102404"/>
                    <a:pt x="3659358" y="4129391"/>
                    <a:pt x="3981620" y="4073829"/>
                  </a:cubicBezTo>
                  <a:cubicBezTo>
                    <a:pt x="4303882" y="4018267"/>
                    <a:pt x="4243558" y="3765854"/>
                    <a:pt x="4667420" y="3683304"/>
                  </a:cubicBezTo>
                  <a:cubicBezTo>
                    <a:pt x="5091283" y="3600754"/>
                    <a:pt x="6302545" y="3721404"/>
                    <a:pt x="6524795" y="3578529"/>
                  </a:cubicBezTo>
                  <a:cubicBezTo>
                    <a:pt x="6747045" y="3435654"/>
                    <a:pt x="5953295" y="3022904"/>
                    <a:pt x="6000920" y="2826054"/>
                  </a:cubicBezTo>
                  <a:cubicBezTo>
                    <a:pt x="6048545" y="2629204"/>
                    <a:pt x="6639095" y="2597454"/>
                    <a:pt x="6810545" y="2397429"/>
                  </a:cubicBezTo>
                  <a:cubicBezTo>
                    <a:pt x="6981995" y="2197404"/>
                    <a:pt x="6907383" y="1903716"/>
                    <a:pt x="7029620" y="1625904"/>
                  </a:cubicBezTo>
                  <a:cubicBezTo>
                    <a:pt x="7151857" y="1348092"/>
                    <a:pt x="7478883" y="916291"/>
                    <a:pt x="7543970" y="730554"/>
                  </a:cubicBezTo>
                  <a:cubicBezTo>
                    <a:pt x="7609057" y="544817"/>
                    <a:pt x="7643982" y="428929"/>
                    <a:pt x="7420145" y="511479"/>
                  </a:cubicBezTo>
                  <a:cubicBezTo>
                    <a:pt x="7196308" y="594029"/>
                    <a:pt x="6486695" y="1125842"/>
                    <a:pt x="6200945" y="1225854"/>
                  </a:cubicBezTo>
                  <a:cubicBezTo>
                    <a:pt x="5915195" y="1325866"/>
                    <a:pt x="5905670" y="1021067"/>
                    <a:pt x="5705645" y="1111554"/>
                  </a:cubicBezTo>
                  <a:cubicBezTo>
                    <a:pt x="5505620" y="1202041"/>
                    <a:pt x="5221458" y="1617966"/>
                    <a:pt x="5000795" y="1768779"/>
                  </a:cubicBezTo>
                  <a:cubicBezTo>
                    <a:pt x="4780132" y="1919592"/>
                    <a:pt x="4562645" y="2016429"/>
                    <a:pt x="4381670" y="2016429"/>
                  </a:cubicBezTo>
                  <a:cubicBezTo>
                    <a:pt x="4200695" y="2016429"/>
                    <a:pt x="4173707" y="1752904"/>
                    <a:pt x="3914945" y="1768779"/>
                  </a:cubicBezTo>
                  <a:cubicBezTo>
                    <a:pt x="3656183" y="1784654"/>
                    <a:pt x="3197395" y="2060879"/>
                    <a:pt x="2829095" y="2111679"/>
                  </a:cubicBezTo>
                  <a:cubicBezTo>
                    <a:pt x="2460795" y="2162479"/>
                    <a:pt x="1987720" y="2243441"/>
                    <a:pt x="1686095" y="2064054"/>
                  </a:cubicBezTo>
                  <a:close/>
                </a:path>
              </a:pathLst>
            </a:cu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52" name="Freeform 451"/>
            <p:cNvSpPr/>
            <p:nvPr/>
          </p:nvSpPr>
          <p:spPr bwMode="auto">
            <a:xfrm>
              <a:off x="3352800" y="3771900"/>
              <a:ext cx="295275" cy="1571625"/>
            </a:xfrm>
            <a:custGeom>
              <a:avLst/>
              <a:gdLst>
                <a:gd name="connsiteX0" fmla="*/ 295275 w 295275"/>
                <a:gd name="connsiteY0" fmla="*/ 0 h 1571625"/>
                <a:gd name="connsiteX1" fmla="*/ 219075 w 295275"/>
                <a:gd name="connsiteY1" fmla="*/ 1019175 h 1571625"/>
                <a:gd name="connsiteX2" fmla="*/ 0 w 295275"/>
                <a:gd name="connsiteY2" fmla="*/ 1571625 h 1571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5275" h="1571625">
                  <a:moveTo>
                    <a:pt x="295275" y="0"/>
                  </a:moveTo>
                  <a:cubicBezTo>
                    <a:pt x="281781" y="378619"/>
                    <a:pt x="268287" y="757238"/>
                    <a:pt x="219075" y="1019175"/>
                  </a:cubicBezTo>
                  <a:cubicBezTo>
                    <a:pt x="169863" y="1281112"/>
                    <a:pt x="31750" y="1473200"/>
                    <a:pt x="0" y="1571625"/>
                  </a:cubicBezTo>
                </a:path>
              </a:pathLst>
            </a:cu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53" name="Freeform 452"/>
            <p:cNvSpPr/>
            <p:nvPr/>
          </p:nvSpPr>
          <p:spPr bwMode="auto">
            <a:xfrm>
              <a:off x="4505757" y="3476625"/>
              <a:ext cx="514782" cy="2161557"/>
            </a:xfrm>
            <a:custGeom>
              <a:avLst/>
              <a:gdLst>
                <a:gd name="connsiteX0" fmla="*/ 371044 w 704419"/>
                <a:gd name="connsiteY0" fmla="*/ 0 h 1990725"/>
                <a:gd name="connsiteX1" fmla="*/ 9094 w 704419"/>
                <a:gd name="connsiteY1" fmla="*/ 1552575 h 1990725"/>
                <a:gd name="connsiteX2" fmla="*/ 704419 w 704419"/>
                <a:gd name="connsiteY2" fmla="*/ 1990725 h 1990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4419" h="1990725">
                  <a:moveTo>
                    <a:pt x="371044" y="0"/>
                  </a:moveTo>
                  <a:cubicBezTo>
                    <a:pt x="162287" y="610394"/>
                    <a:pt x="-46469" y="1220788"/>
                    <a:pt x="9094" y="1552575"/>
                  </a:cubicBezTo>
                  <a:cubicBezTo>
                    <a:pt x="64656" y="1884363"/>
                    <a:pt x="598056" y="1944687"/>
                    <a:pt x="704419" y="1990725"/>
                  </a:cubicBezTo>
                </a:path>
              </a:pathLst>
            </a:cu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54" name="Freeform 453"/>
            <p:cNvSpPr/>
            <p:nvPr/>
          </p:nvSpPr>
          <p:spPr bwMode="auto">
            <a:xfrm>
              <a:off x="6210300" y="3028950"/>
              <a:ext cx="581025" cy="1447800"/>
            </a:xfrm>
            <a:custGeom>
              <a:avLst/>
              <a:gdLst>
                <a:gd name="connsiteX0" fmla="*/ 0 w 581025"/>
                <a:gd name="connsiteY0" fmla="*/ 0 h 1447800"/>
                <a:gd name="connsiteX1" fmla="*/ 476250 w 581025"/>
                <a:gd name="connsiteY1" fmla="*/ 733425 h 1447800"/>
                <a:gd name="connsiteX2" fmla="*/ 581025 w 581025"/>
                <a:gd name="connsiteY2" fmla="*/ 1447800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1025" h="1447800">
                  <a:moveTo>
                    <a:pt x="0" y="0"/>
                  </a:moveTo>
                  <a:cubicBezTo>
                    <a:pt x="189706" y="246062"/>
                    <a:pt x="379413" y="492125"/>
                    <a:pt x="476250" y="733425"/>
                  </a:cubicBezTo>
                  <a:cubicBezTo>
                    <a:pt x="573087" y="974725"/>
                    <a:pt x="547688" y="1314450"/>
                    <a:pt x="581025" y="1447800"/>
                  </a:cubicBezTo>
                </a:path>
              </a:pathLst>
            </a:cu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55" name="Oval 454"/>
            <p:cNvSpPr/>
            <p:nvPr/>
          </p:nvSpPr>
          <p:spPr bwMode="auto">
            <a:xfrm>
              <a:off x="6723229" y="4358923"/>
              <a:ext cx="136191" cy="12521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56" name="Oval 455"/>
            <p:cNvSpPr/>
            <p:nvPr/>
          </p:nvSpPr>
          <p:spPr bwMode="auto">
            <a:xfrm>
              <a:off x="4695052" y="3387634"/>
              <a:ext cx="136191" cy="12521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57" name="Oval 456"/>
            <p:cNvSpPr/>
            <p:nvPr/>
          </p:nvSpPr>
          <p:spPr bwMode="auto">
            <a:xfrm>
              <a:off x="4914107" y="5575573"/>
              <a:ext cx="136191" cy="12521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58" name="Oval 457"/>
            <p:cNvSpPr/>
            <p:nvPr/>
          </p:nvSpPr>
          <p:spPr bwMode="auto">
            <a:xfrm>
              <a:off x="7989942" y="2835996"/>
              <a:ext cx="136191" cy="12521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59" name="Oval 458"/>
            <p:cNvSpPr/>
            <p:nvPr/>
          </p:nvSpPr>
          <p:spPr bwMode="auto">
            <a:xfrm>
              <a:off x="8140496" y="2578790"/>
              <a:ext cx="136191" cy="12521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60" name="Oval 459"/>
            <p:cNvSpPr/>
            <p:nvPr/>
          </p:nvSpPr>
          <p:spPr bwMode="auto">
            <a:xfrm>
              <a:off x="8351951" y="2235286"/>
              <a:ext cx="136191" cy="12521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61" name="Oval 460"/>
            <p:cNvSpPr/>
            <p:nvPr/>
          </p:nvSpPr>
          <p:spPr bwMode="auto">
            <a:xfrm>
              <a:off x="3540897" y="3703372"/>
              <a:ext cx="136191" cy="12521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62" name="Oval 461"/>
            <p:cNvSpPr/>
            <p:nvPr/>
          </p:nvSpPr>
          <p:spPr bwMode="auto">
            <a:xfrm>
              <a:off x="3284704" y="5235452"/>
              <a:ext cx="136191" cy="12521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63" name="Oval 462"/>
            <p:cNvSpPr/>
            <p:nvPr/>
          </p:nvSpPr>
          <p:spPr bwMode="auto">
            <a:xfrm>
              <a:off x="1155173" y="4570534"/>
              <a:ext cx="136191" cy="12521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64" name="Oval 463"/>
            <p:cNvSpPr/>
            <p:nvPr/>
          </p:nvSpPr>
          <p:spPr bwMode="auto">
            <a:xfrm>
              <a:off x="1279098" y="1615961"/>
              <a:ext cx="136191" cy="12521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65" name="Freeform 464"/>
            <p:cNvSpPr/>
            <p:nvPr/>
          </p:nvSpPr>
          <p:spPr bwMode="auto">
            <a:xfrm>
              <a:off x="799931" y="3218700"/>
              <a:ext cx="1276054" cy="761183"/>
            </a:xfrm>
            <a:custGeom>
              <a:avLst/>
              <a:gdLst>
                <a:gd name="connsiteX0" fmla="*/ 295275 w 295275"/>
                <a:gd name="connsiteY0" fmla="*/ 0 h 1571625"/>
                <a:gd name="connsiteX1" fmla="*/ 219075 w 295275"/>
                <a:gd name="connsiteY1" fmla="*/ 1019175 h 1571625"/>
                <a:gd name="connsiteX2" fmla="*/ 0 w 295275"/>
                <a:gd name="connsiteY2" fmla="*/ 1571625 h 1571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5275" h="1571625">
                  <a:moveTo>
                    <a:pt x="295275" y="0"/>
                  </a:moveTo>
                  <a:cubicBezTo>
                    <a:pt x="281781" y="378619"/>
                    <a:pt x="268287" y="757238"/>
                    <a:pt x="219075" y="1019175"/>
                  </a:cubicBezTo>
                  <a:cubicBezTo>
                    <a:pt x="169863" y="1281112"/>
                    <a:pt x="31750" y="1473200"/>
                    <a:pt x="0" y="1571625"/>
                  </a:cubicBezTo>
                </a:path>
              </a:pathLst>
            </a:cu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66" name="Oval 465"/>
            <p:cNvSpPr/>
            <p:nvPr/>
          </p:nvSpPr>
          <p:spPr bwMode="auto">
            <a:xfrm>
              <a:off x="2026553" y="3159288"/>
              <a:ext cx="136191" cy="12521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67" name="Oval 466"/>
            <p:cNvSpPr/>
            <p:nvPr/>
          </p:nvSpPr>
          <p:spPr bwMode="auto">
            <a:xfrm>
              <a:off x="714196" y="3902044"/>
              <a:ext cx="136191" cy="12521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68" name="Rectangular Callout 467"/>
            <p:cNvSpPr/>
            <p:nvPr/>
          </p:nvSpPr>
          <p:spPr bwMode="auto">
            <a:xfrm>
              <a:off x="1853670" y="4436855"/>
              <a:ext cx="1295400" cy="628451"/>
            </a:xfrm>
            <a:prstGeom prst="wedgeRectCallout">
              <a:avLst>
                <a:gd name="adj1" fmla="val -98775"/>
                <a:gd name="adj2" fmla="val -18799"/>
              </a:avLst>
            </a:prstGeom>
            <a:solidFill>
              <a:srgbClr val="F3E15B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050" dirty="0">
                  <a:solidFill>
                    <a:prstClr val="black"/>
                  </a:solidFill>
                  <a:latin typeface="Cambria"/>
                </a:rPr>
                <a:t>UCLA</a:t>
              </a:r>
            </a:p>
          </p:txBody>
        </p:sp>
        <p:sp>
          <p:nvSpPr>
            <p:cNvPr id="469" name="Rectangular Callout 468"/>
            <p:cNvSpPr/>
            <p:nvPr/>
          </p:nvSpPr>
          <p:spPr bwMode="auto">
            <a:xfrm>
              <a:off x="400346" y="2535400"/>
              <a:ext cx="1295400" cy="628451"/>
            </a:xfrm>
            <a:prstGeom prst="wedgeRectCallout">
              <a:avLst>
                <a:gd name="adj1" fmla="val -20834"/>
                <a:gd name="adj2" fmla="val 179749"/>
              </a:avLst>
            </a:prstGeom>
            <a:solidFill>
              <a:srgbClr val="F3E15B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050" dirty="0">
                  <a:solidFill>
                    <a:prstClr val="black"/>
                  </a:solidFill>
                  <a:latin typeface="Cambria"/>
                </a:rPr>
                <a:t>Stanford</a:t>
              </a:r>
            </a:p>
          </p:txBody>
        </p:sp>
        <p:sp>
          <p:nvSpPr>
            <p:cNvPr id="470" name="Freeform 469"/>
            <p:cNvSpPr/>
            <p:nvPr/>
          </p:nvSpPr>
          <p:spPr bwMode="auto">
            <a:xfrm flipH="1">
              <a:off x="6975047" y="2931037"/>
              <a:ext cx="809348" cy="414387"/>
            </a:xfrm>
            <a:custGeom>
              <a:avLst/>
              <a:gdLst>
                <a:gd name="connsiteX0" fmla="*/ 295275 w 295275"/>
                <a:gd name="connsiteY0" fmla="*/ 0 h 1571625"/>
                <a:gd name="connsiteX1" fmla="*/ 219075 w 295275"/>
                <a:gd name="connsiteY1" fmla="*/ 1019175 h 1571625"/>
                <a:gd name="connsiteX2" fmla="*/ 0 w 295275"/>
                <a:gd name="connsiteY2" fmla="*/ 1571625 h 1571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5275" h="1571625">
                  <a:moveTo>
                    <a:pt x="295275" y="0"/>
                  </a:moveTo>
                  <a:cubicBezTo>
                    <a:pt x="281781" y="378619"/>
                    <a:pt x="268287" y="757238"/>
                    <a:pt x="219075" y="1019175"/>
                  </a:cubicBezTo>
                  <a:cubicBezTo>
                    <a:pt x="169863" y="1281112"/>
                    <a:pt x="31750" y="1473200"/>
                    <a:pt x="0" y="1571625"/>
                  </a:cubicBezTo>
                </a:path>
              </a:pathLst>
            </a:cu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71" name="Oval 470"/>
            <p:cNvSpPr/>
            <p:nvPr/>
          </p:nvSpPr>
          <p:spPr bwMode="auto">
            <a:xfrm>
              <a:off x="6885832" y="2827535"/>
              <a:ext cx="136191" cy="12521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72" name="Oval 471"/>
            <p:cNvSpPr/>
            <p:nvPr/>
          </p:nvSpPr>
          <p:spPr bwMode="auto">
            <a:xfrm>
              <a:off x="7732233" y="3282815"/>
              <a:ext cx="136191" cy="12521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73" name="Rectangular Callout 472"/>
            <p:cNvSpPr/>
            <p:nvPr/>
          </p:nvSpPr>
          <p:spPr bwMode="auto">
            <a:xfrm>
              <a:off x="6837942" y="1871640"/>
              <a:ext cx="1295400" cy="628451"/>
            </a:xfrm>
            <a:prstGeom prst="wedgeRectCallout">
              <a:avLst>
                <a:gd name="adj1" fmla="val 43137"/>
                <a:gd name="adj2" fmla="val 110029"/>
              </a:avLst>
            </a:prstGeom>
            <a:solidFill>
              <a:srgbClr val="F3E15B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050" dirty="0">
                  <a:solidFill>
                    <a:prstClr val="black"/>
                  </a:solidFill>
                  <a:latin typeface="Cambria"/>
                </a:rPr>
                <a:t>Rutgers</a:t>
              </a:r>
            </a:p>
          </p:txBody>
        </p:sp>
        <p:sp>
          <p:nvSpPr>
            <p:cNvPr id="474" name="Freeform 473"/>
            <p:cNvSpPr/>
            <p:nvPr/>
          </p:nvSpPr>
          <p:spPr bwMode="auto">
            <a:xfrm flipH="1">
              <a:off x="5690266" y="2578165"/>
              <a:ext cx="482070" cy="441393"/>
            </a:xfrm>
            <a:custGeom>
              <a:avLst/>
              <a:gdLst>
                <a:gd name="connsiteX0" fmla="*/ 295275 w 295275"/>
                <a:gd name="connsiteY0" fmla="*/ 0 h 1571625"/>
                <a:gd name="connsiteX1" fmla="*/ 219075 w 295275"/>
                <a:gd name="connsiteY1" fmla="*/ 1019175 h 1571625"/>
                <a:gd name="connsiteX2" fmla="*/ 0 w 295275"/>
                <a:gd name="connsiteY2" fmla="*/ 1571625 h 1571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5275" h="1571625">
                  <a:moveTo>
                    <a:pt x="295275" y="0"/>
                  </a:moveTo>
                  <a:cubicBezTo>
                    <a:pt x="281781" y="378619"/>
                    <a:pt x="268287" y="757238"/>
                    <a:pt x="219075" y="1019175"/>
                  </a:cubicBezTo>
                  <a:cubicBezTo>
                    <a:pt x="169863" y="1281112"/>
                    <a:pt x="31750" y="1473200"/>
                    <a:pt x="0" y="1571625"/>
                  </a:cubicBezTo>
                </a:path>
              </a:pathLst>
            </a:cu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75" name="Oval 474"/>
            <p:cNvSpPr/>
            <p:nvPr/>
          </p:nvSpPr>
          <p:spPr bwMode="auto">
            <a:xfrm>
              <a:off x="7408369" y="4073462"/>
              <a:ext cx="136191" cy="12521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76" name="Oval 475"/>
            <p:cNvSpPr/>
            <p:nvPr/>
          </p:nvSpPr>
          <p:spPr bwMode="auto">
            <a:xfrm>
              <a:off x="6142204" y="2959522"/>
              <a:ext cx="136191" cy="12521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77" name="Oval 476"/>
            <p:cNvSpPr/>
            <p:nvPr/>
          </p:nvSpPr>
          <p:spPr bwMode="auto">
            <a:xfrm>
              <a:off x="6562046" y="2742769"/>
              <a:ext cx="136191" cy="12521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78" name="Oval 477"/>
            <p:cNvSpPr/>
            <p:nvPr/>
          </p:nvSpPr>
          <p:spPr bwMode="auto">
            <a:xfrm>
              <a:off x="6387402" y="2749790"/>
              <a:ext cx="136191" cy="12521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79" name="Oval 478"/>
            <p:cNvSpPr/>
            <p:nvPr/>
          </p:nvSpPr>
          <p:spPr bwMode="auto">
            <a:xfrm>
              <a:off x="5622929" y="2521351"/>
              <a:ext cx="136191" cy="12521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80" name="Rectangular Callout 479"/>
            <p:cNvSpPr/>
            <p:nvPr/>
          </p:nvSpPr>
          <p:spPr bwMode="auto">
            <a:xfrm>
              <a:off x="5673150" y="4418241"/>
              <a:ext cx="1295400" cy="628451"/>
            </a:xfrm>
            <a:prstGeom prst="wedgeRectCallout">
              <a:avLst>
                <a:gd name="adj1" fmla="val 115931"/>
                <a:gd name="adj2" fmla="val -218862"/>
              </a:avLst>
            </a:prstGeom>
            <a:solidFill>
              <a:srgbClr val="F3E15B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050" dirty="0">
                  <a:solidFill>
                    <a:prstClr val="black"/>
                  </a:solidFill>
                  <a:latin typeface="Cambria"/>
                </a:rPr>
                <a:t>Temple</a:t>
              </a:r>
            </a:p>
          </p:txBody>
        </p:sp>
        <p:sp>
          <p:nvSpPr>
            <p:cNvPr id="481" name="Rectangular Callout 480"/>
            <p:cNvSpPr/>
            <p:nvPr/>
          </p:nvSpPr>
          <p:spPr bwMode="auto">
            <a:xfrm>
              <a:off x="4939910" y="3647651"/>
              <a:ext cx="1295400" cy="628451"/>
            </a:xfrm>
            <a:prstGeom prst="wedgeRectCallout">
              <a:avLst>
                <a:gd name="adj1" fmla="val 168137"/>
                <a:gd name="adj2" fmla="val -94580"/>
              </a:avLst>
            </a:prstGeom>
            <a:solidFill>
              <a:srgbClr val="F3E15B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050" dirty="0">
                  <a:solidFill>
                    <a:prstClr val="black"/>
                  </a:solidFill>
                  <a:latin typeface="Cambria"/>
                </a:rPr>
                <a:t>Drexel</a:t>
              </a:r>
            </a:p>
          </p:txBody>
        </p:sp>
        <p:sp>
          <p:nvSpPr>
            <p:cNvPr id="482" name="Rectangular Callout 481"/>
            <p:cNvSpPr/>
            <p:nvPr/>
          </p:nvSpPr>
          <p:spPr bwMode="auto">
            <a:xfrm>
              <a:off x="6272230" y="2990382"/>
              <a:ext cx="1295400" cy="628451"/>
            </a:xfrm>
            <a:prstGeom prst="wedgeRectCallout">
              <a:avLst>
                <a:gd name="adj1" fmla="val 99018"/>
                <a:gd name="adj2" fmla="val -106706"/>
              </a:avLst>
            </a:prstGeom>
            <a:solidFill>
              <a:srgbClr val="F3E15B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050" dirty="0">
                  <a:solidFill>
                    <a:prstClr val="black"/>
                  </a:solidFill>
                  <a:latin typeface="Cambria"/>
                </a:rPr>
                <a:t>NYU</a:t>
              </a:r>
            </a:p>
          </p:txBody>
        </p:sp>
      </p:grpSp>
      <p:sp>
        <p:nvSpPr>
          <p:cNvPr id="926" name="TextBox 925"/>
          <p:cNvSpPr txBox="1"/>
          <p:nvPr/>
        </p:nvSpPr>
        <p:spPr>
          <a:xfrm>
            <a:off x="272117" y="747683"/>
            <a:ext cx="653746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b="1" dirty="0"/>
              <a:t>32 LTE and WiMAX BS on 14 campuses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b="1" dirty="0"/>
              <a:t>SDN (Click and OVS based) </a:t>
            </a:r>
            <a:r>
              <a:rPr lang="en-US" sz="900" b="1" dirty="0" err="1"/>
              <a:t>datapath</a:t>
            </a:r>
            <a:r>
              <a:rPr lang="en-US" sz="900" b="1" dirty="0"/>
              <a:t>/backbone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b="1" dirty="0"/>
              <a:t>Sliced, virtualized and interconnected (100 </a:t>
            </a:r>
            <a:r>
              <a:rPr lang="en-US" sz="900" b="1" dirty="0" err="1"/>
              <a:t>Gbps</a:t>
            </a:r>
            <a:r>
              <a:rPr lang="en-US" sz="900" b="1" dirty="0"/>
              <a:t>) through Internet2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b="1" dirty="0"/>
              <a:t>10 mini-ORBIT deployments some with SDRs</a:t>
            </a:r>
          </a:p>
        </p:txBody>
      </p:sp>
      <p:sp>
        <p:nvSpPr>
          <p:cNvPr id="927" name="Rectangular Callout 926"/>
          <p:cNvSpPr/>
          <p:nvPr/>
        </p:nvSpPr>
        <p:spPr bwMode="auto">
          <a:xfrm>
            <a:off x="4775885" y="1263628"/>
            <a:ext cx="906015" cy="476693"/>
          </a:xfrm>
          <a:prstGeom prst="wedgeRectCallout">
            <a:avLst>
              <a:gd name="adj1" fmla="val 71013"/>
              <a:gd name="adj2" fmla="val 186993"/>
            </a:avLst>
          </a:prstGeom>
          <a:solidFill>
            <a:srgbClr val="F3E15B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050" dirty="0">
                <a:solidFill>
                  <a:prstClr val="black"/>
                </a:solidFill>
                <a:latin typeface="Cambria"/>
              </a:rPr>
              <a:t>Kettering</a:t>
            </a:r>
          </a:p>
        </p:txBody>
      </p:sp>
      <p:sp>
        <p:nvSpPr>
          <p:cNvPr id="928" name="Rectangular Callout 927"/>
          <p:cNvSpPr/>
          <p:nvPr/>
        </p:nvSpPr>
        <p:spPr bwMode="auto">
          <a:xfrm>
            <a:off x="2769962" y="3000065"/>
            <a:ext cx="906015" cy="406149"/>
          </a:xfrm>
          <a:prstGeom prst="wedgeRectCallout">
            <a:avLst>
              <a:gd name="adj1" fmla="val -46394"/>
              <a:gd name="adj2" fmla="val -95138"/>
            </a:avLst>
          </a:prstGeom>
          <a:solidFill>
            <a:srgbClr val="F3E15B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050" dirty="0">
                <a:solidFill>
                  <a:prstClr val="black"/>
                </a:solidFill>
                <a:latin typeface="Cambria"/>
              </a:rPr>
              <a:t>Utah</a:t>
            </a:r>
          </a:p>
        </p:txBody>
      </p:sp>
    </p:spTree>
    <p:extLst>
      <p:ext uri="{BB962C8B-B14F-4D97-AF65-F5344CB8AC3E}">
        <p14:creationId xmlns:p14="http://schemas.microsoft.com/office/powerpoint/2010/main" val="27268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6" grpId="0"/>
      <p:bldP spid="927" grpId="0" animBg="1"/>
      <p:bldP spid="9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656" y="2081"/>
            <a:ext cx="8229600" cy="857250"/>
          </a:xfrm>
        </p:spPr>
        <p:txBody>
          <a:bodyPr/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COSMOS Project Vision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332726" y="819150"/>
            <a:ext cx="845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Content Placeholder 118"/>
          <p:cNvSpPr txBox="1">
            <a:spLocks/>
          </p:cNvSpPr>
          <p:nvPr/>
        </p:nvSpPr>
        <p:spPr>
          <a:xfrm>
            <a:off x="76200" y="819150"/>
            <a:ext cx="4343400" cy="381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dirty="0"/>
              <a:t>Latency and compute power are the two new dimensions for characterizing wireless access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Latency for 4G cellular &gt; 50 </a:t>
            </a:r>
            <a:r>
              <a:rPr lang="en-US" sz="1800" dirty="0" err="1"/>
              <a:t>ms</a:t>
            </a:r>
            <a:r>
              <a:rPr lang="en-US" sz="1800" dirty="0"/>
              <a:t>, while targets for 5G are &lt;10 </a:t>
            </a:r>
            <a:r>
              <a:rPr lang="en-US" sz="1800" dirty="0" err="1"/>
              <a:t>ms</a:t>
            </a:r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1800" dirty="0"/>
              <a:t>Edge computing is an enabler for real-time services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COSMOS will enable researchers to investigate ultra-high speed (~</a:t>
            </a:r>
            <a:r>
              <a:rPr lang="en-US" sz="1800" dirty="0" err="1"/>
              <a:t>Gbps</a:t>
            </a:r>
            <a:r>
              <a:rPr lang="en-US" sz="1800" dirty="0"/>
              <a:t>), low latency (&lt;5ms), and edge computing (~10-100 GIPS)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COSMOS = </a:t>
            </a:r>
            <a:r>
              <a:rPr lang="en-US" sz="1800" u="sng" dirty="0"/>
              <a:t>C</a:t>
            </a:r>
            <a:r>
              <a:rPr lang="en-US" sz="1800" dirty="0"/>
              <a:t>loud Enhanced </a:t>
            </a:r>
            <a:r>
              <a:rPr lang="en-US" sz="1800" u="sng" dirty="0"/>
              <a:t>O</a:t>
            </a:r>
            <a:r>
              <a:rPr lang="en-US" sz="1800" dirty="0"/>
              <a:t>pen </a:t>
            </a:r>
            <a:r>
              <a:rPr lang="en-US" sz="1800" u="sng" dirty="0"/>
              <a:t>S</a:t>
            </a:r>
            <a:r>
              <a:rPr lang="en-US" sz="1800" dirty="0"/>
              <a:t>oftware Defined </a:t>
            </a:r>
            <a:r>
              <a:rPr lang="en-US" sz="1800" u="sng" dirty="0"/>
              <a:t>Mo</a:t>
            </a:r>
            <a:r>
              <a:rPr lang="en-US" sz="1800" dirty="0"/>
              <a:t>bile Wireless Testbed for City-</a:t>
            </a:r>
            <a:r>
              <a:rPr lang="en-US" sz="1800" u="sng" dirty="0"/>
              <a:t>S</a:t>
            </a:r>
            <a:r>
              <a:rPr lang="en-US" sz="1800" dirty="0"/>
              <a:t>cale Deployment</a:t>
            </a:r>
          </a:p>
        </p:txBody>
      </p:sp>
      <p:pic>
        <p:nvPicPr>
          <p:cNvPr id="1026" name="Picture 2" descr="H:\My Documents\Proposals\PAWR Wireless Testbed\3D plot.png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23" b="3847"/>
          <a:stretch/>
        </p:blipFill>
        <p:spPr bwMode="auto">
          <a:xfrm>
            <a:off x="4317482" y="895350"/>
            <a:ext cx="485191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34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81"/>
            <a:ext cx="9144000" cy="817066"/>
          </a:xfrm>
        </p:spPr>
        <p:txBody>
          <a:bodyPr/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System Architecture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332726" y="819150"/>
            <a:ext cx="845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Content Placeholder 118"/>
          <p:cNvSpPr>
            <a:spLocks noGrp="1"/>
          </p:cNvSpPr>
          <p:nvPr>
            <p:ph idx="1"/>
          </p:nvPr>
        </p:nvSpPr>
        <p:spPr>
          <a:xfrm>
            <a:off x="152400" y="895350"/>
            <a:ext cx="3733800" cy="3886200"/>
          </a:xfrm>
        </p:spPr>
        <p:txBody>
          <a:bodyPr>
            <a:normAutofit/>
          </a:bodyPr>
          <a:lstStyle/>
          <a:p>
            <a:r>
              <a:rPr lang="en-US" sz="1800" dirty="0"/>
              <a:t>COSMOS architecture has been developed to realize ultra-high BW, low latency and tightly coupled edge computing</a:t>
            </a:r>
          </a:p>
          <a:p>
            <a:r>
              <a:rPr lang="en-US" sz="1800" dirty="0"/>
              <a:t>Key design challenge: </a:t>
            </a:r>
            <a:r>
              <a:rPr lang="en-US" sz="1800" dirty="0" err="1"/>
              <a:t>Gbps</a:t>
            </a:r>
            <a:r>
              <a:rPr lang="en-US" sz="1800" dirty="0"/>
              <a:t> performance + full programmability at the radio level</a:t>
            </a:r>
          </a:p>
          <a:p>
            <a:r>
              <a:rPr lang="en-US" sz="1800" dirty="0"/>
              <a:t>Developed a fully programmable multi-layered (i.e. radio, network and cloud) system architecture for flexible experimentation</a:t>
            </a:r>
          </a:p>
          <a:p>
            <a:endParaRPr lang="en-US" sz="1800" dirty="0"/>
          </a:p>
        </p:txBody>
      </p:sp>
      <p:pic>
        <p:nvPicPr>
          <p:cNvPr id="5" name="Picture 4" descr="C:\Users\Ray\Downloads\Figure1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380"/>
          <a:stretch/>
        </p:blipFill>
        <p:spPr bwMode="auto">
          <a:xfrm>
            <a:off x="3810000" y="1504950"/>
            <a:ext cx="5120640" cy="24974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1271" y="1092621"/>
            <a:ext cx="5018097" cy="332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530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81"/>
            <a:ext cx="9144000" cy="817067"/>
          </a:xfrm>
        </p:spPr>
        <p:txBody>
          <a:bodyPr/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System Architecture (cont’d)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332726" y="819150"/>
            <a:ext cx="845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Content Placeholder 118"/>
          <p:cNvSpPr>
            <a:spLocks noGrp="1"/>
          </p:cNvSpPr>
          <p:nvPr>
            <p:ph idx="1"/>
          </p:nvPr>
        </p:nvSpPr>
        <p:spPr>
          <a:xfrm>
            <a:off x="344252" y="895350"/>
            <a:ext cx="3389548" cy="2514600"/>
          </a:xfrm>
        </p:spPr>
        <p:txBody>
          <a:bodyPr>
            <a:noAutofit/>
          </a:bodyPr>
          <a:lstStyle/>
          <a:p>
            <a:r>
              <a:rPr lang="en-US" sz="2000" dirty="0"/>
              <a:t>System design based on three levels of SDR radio node (S,M,L) with M,L connected via fiber to optical WDM transport</a:t>
            </a:r>
          </a:p>
          <a:p>
            <a:r>
              <a:rPr lang="en-US" sz="2000" dirty="0"/>
              <a:t>SDN-based backhaul and compute services, with access to ORBIT, GENI…</a:t>
            </a:r>
          </a:p>
          <a:p>
            <a:r>
              <a:rPr lang="en-US" sz="2000" dirty="0"/>
              <a:t>COSMOS control center and general purpose cloud at Rutgers via 32 </a:t>
            </a:r>
            <a:r>
              <a:rPr lang="en-US" sz="2000" dirty="0" err="1"/>
              <a:t>AoA</a:t>
            </a:r>
            <a:r>
              <a:rPr lang="en-US" sz="2000" dirty="0"/>
              <a:t> </a:t>
            </a:r>
            <a:r>
              <a:rPr lang="en-US" sz="2000" dirty="0" err="1"/>
              <a:t>PoP</a:t>
            </a:r>
            <a:endParaRPr lang="en-US" sz="2000" dirty="0"/>
          </a:p>
        </p:txBody>
      </p:sp>
      <p:pic>
        <p:nvPicPr>
          <p:cNvPr id="5" name="Picture 4" descr="C:\Users\ray\AppData\Local\Microsoft\Windows\Temporary Internet Files\Content.Outlook\AWH1IECY\Figure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971550"/>
            <a:ext cx="4666592" cy="36512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4779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1"/>
            <a:ext cx="9220200" cy="66674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Orbit Project Rationale (2003)</a:t>
            </a:r>
          </a:p>
        </p:txBody>
      </p:sp>
      <p:sp>
        <p:nvSpPr>
          <p:cNvPr id="23859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Wireless </a:t>
            </a:r>
            <a:r>
              <a:rPr lang="en-US" sz="2000" dirty="0" err="1"/>
              <a:t>testbeds</a:t>
            </a:r>
            <a:r>
              <a:rPr lang="en-US" sz="2000" dirty="0"/>
              <a:t> motivated by:</a:t>
            </a:r>
          </a:p>
          <a:p>
            <a:pPr lvl="1"/>
            <a:r>
              <a:rPr lang="en-US" sz="1600" dirty="0"/>
              <a:t>cost &amp; time needed to develop experimental prototypes</a:t>
            </a:r>
          </a:p>
          <a:p>
            <a:pPr lvl="1"/>
            <a:r>
              <a:rPr lang="en-US" sz="1600" dirty="0"/>
              <a:t>need for reproducible protocol evaluations</a:t>
            </a:r>
          </a:p>
          <a:p>
            <a:pPr lvl="1"/>
            <a:r>
              <a:rPr lang="en-US" sz="1600" dirty="0"/>
              <a:t>large-scale system studies (...emergent behavior)</a:t>
            </a:r>
          </a:p>
          <a:p>
            <a:pPr lvl="1"/>
            <a:r>
              <a:rPr lang="en-US" sz="1600" dirty="0"/>
              <a:t>growing importance of cross-layer protocol studies</a:t>
            </a:r>
          </a:p>
          <a:p>
            <a:pPr lvl="1"/>
            <a:r>
              <a:rPr lang="en-US" sz="1600" dirty="0"/>
              <a:t>creation of communities for wireless network research</a:t>
            </a:r>
          </a:p>
          <a:p>
            <a:r>
              <a:rPr lang="en-US" sz="2000" dirty="0"/>
              <a:t>ORBIT: open-access multi-user facility for experimental wireless networking research primarily in unlicensed bands</a:t>
            </a:r>
          </a:p>
          <a:p>
            <a:pPr lvl="1"/>
            <a:r>
              <a:rPr lang="en-US" sz="1600" dirty="0"/>
              <a:t>~24/7 service facility with remote access</a:t>
            </a:r>
          </a:p>
          <a:p>
            <a:pPr lvl="1"/>
            <a:r>
              <a:rPr lang="en-US" sz="1600" dirty="0"/>
              <a:t>open interfaces for flexible layer 2,3 &amp; cross-layer protocols</a:t>
            </a:r>
          </a:p>
          <a:p>
            <a:pPr lvl="1"/>
            <a:r>
              <a:rPr lang="en-US" sz="1600" dirty="0"/>
              <a:t>extensive measurements at PHY, MAC and Net layers</a:t>
            </a:r>
          </a:p>
          <a:p>
            <a:pPr lvl="1"/>
            <a:r>
              <a:rPr lang="en-US" sz="1600" dirty="0"/>
              <a:t>support for wide range of radio system scenarios</a:t>
            </a:r>
          </a:p>
        </p:txBody>
      </p:sp>
    </p:spTree>
  </p:cSld>
  <p:clrMapOvr>
    <a:masterClrMapping/>
  </p:clrMapOvr>
  <p:transition>
    <p:pull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674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Planned Deployment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332726" y="666750"/>
            <a:ext cx="845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Content Placeholder 118"/>
          <p:cNvSpPr>
            <a:spLocks noGrp="1"/>
          </p:cNvSpPr>
          <p:nvPr>
            <p:ph idx="1"/>
          </p:nvPr>
        </p:nvSpPr>
        <p:spPr>
          <a:xfrm>
            <a:off x="0" y="819150"/>
            <a:ext cx="9067800" cy="4114800"/>
          </a:xfrm>
        </p:spPr>
        <p:txBody>
          <a:bodyPr>
            <a:noAutofit/>
          </a:bodyPr>
          <a:lstStyle/>
          <a:p>
            <a:pPr marL="230188" indent="-230188">
              <a:spcBef>
                <a:spcPts val="0"/>
              </a:spcBef>
              <a:spcAft>
                <a:spcPts val="200"/>
              </a:spcAft>
            </a:pPr>
            <a:r>
              <a:rPr lang="en-US" sz="1800" kern="0" dirty="0"/>
              <a:t>West Harlem </a:t>
            </a:r>
          </a:p>
          <a:p>
            <a:pPr marL="230188" indent="-230188">
              <a:spcBef>
                <a:spcPts val="0"/>
              </a:spcBef>
              <a:spcAft>
                <a:spcPts val="200"/>
              </a:spcAft>
            </a:pPr>
            <a:r>
              <a:rPr lang="en-US" sz="1800" kern="0" dirty="0"/>
              <a:t>Area: ~1 sq. mile</a:t>
            </a:r>
          </a:p>
          <a:p>
            <a:pPr marL="230188" indent="-230188">
              <a:spcBef>
                <a:spcPts val="0"/>
              </a:spcBef>
              <a:spcAft>
                <a:spcPts val="200"/>
              </a:spcAft>
            </a:pPr>
            <a:r>
              <a:rPr lang="en-US" sz="1800" kern="0" dirty="0"/>
              <a:t>~9  Large Sites	        ~40 Medium sites </a:t>
            </a:r>
          </a:p>
          <a:p>
            <a:pPr marL="230188" indent="-230188">
              <a:spcBef>
                <a:spcPts val="0"/>
              </a:spcBef>
              <a:spcAft>
                <a:spcPts val="200"/>
              </a:spcAft>
            </a:pPr>
            <a:endParaRPr lang="en-US" sz="1800" kern="0" dirty="0"/>
          </a:p>
          <a:p>
            <a:pPr marL="230188" indent="-230188">
              <a:spcBef>
                <a:spcPts val="0"/>
              </a:spcBef>
              <a:spcAft>
                <a:spcPts val="200"/>
              </a:spcAft>
            </a:pPr>
            <a:endParaRPr lang="en-US" sz="1800" kern="0" dirty="0"/>
          </a:p>
          <a:p>
            <a:pPr marL="230188" indent="-230188">
              <a:spcBef>
                <a:spcPts val="0"/>
              </a:spcBef>
              <a:spcAft>
                <a:spcPts val="200"/>
              </a:spcAft>
            </a:pPr>
            <a:endParaRPr lang="en-US" sz="1800" kern="0" dirty="0"/>
          </a:p>
          <a:p>
            <a:pPr marL="230188" indent="-230188">
              <a:spcBef>
                <a:spcPts val="0"/>
              </a:spcBef>
              <a:spcAft>
                <a:spcPts val="200"/>
              </a:spcAft>
            </a:pPr>
            <a:endParaRPr lang="en-US" sz="1800" kern="0" dirty="0"/>
          </a:p>
          <a:p>
            <a:pPr marL="230188" indent="-230188">
              <a:spcBef>
                <a:spcPts val="0"/>
              </a:spcBef>
              <a:spcAft>
                <a:spcPts val="200"/>
              </a:spcAft>
            </a:pPr>
            <a:endParaRPr lang="en-US" sz="1800" kern="0" dirty="0"/>
          </a:p>
          <a:p>
            <a:pPr marL="230188" indent="-230188">
              <a:spcBef>
                <a:spcPts val="0"/>
              </a:spcBef>
              <a:spcAft>
                <a:spcPts val="200"/>
              </a:spcAft>
            </a:pPr>
            <a:endParaRPr lang="en-US" sz="1800" kern="0" dirty="0"/>
          </a:p>
          <a:p>
            <a:pPr marL="230188" indent="-230188">
              <a:spcBef>
                <a:spcPts val="0"/>
              </a:spcBef>
              <a:spcAft>
                <a:spcPts val="200"/>
              </a:spcAft>
            </a:pPr>
            <a:endParaRPr lang="en-US" sz="1800" kern="0" dirty="0"/>
          </a:p>
          <a:p>
            <a:pPr marL="230188" indent="-230188">
              <a:spcBef>
                <a:spcPts val="0"/>
              </a:spcBef>
              <a:spcAft>
                <a:spcPts val="200"/>
              </a:spcAft>
            </a:pPr>
            <a:r>
              <a:rPr lang="en-US" sz="1800" kern="0" dirty="0"/>
              <a:t>Fiber optic connection from most sites</a:t>
            </a:r>
          </a:p>
          <a:p>
            <a:pPr marL="230188" indent="-230188">
              <a:spcBef>
                <a:spcPts val="0"/>
              </a:spcBef>
              <a:spcAft>
                <a:spcPts val="200"/>
              </a:spcAft>
            </a:pPr>
            <a:r>
              <a:rPr lang="en-US" sz="1800" kern="0" dirty="0"/>
              <a:t>~200 Small nodes </a:t>
            </a:r>
          </a:p>
          <a:p>
            <a:pPr marL="574675" lvl="1" indent="-287338">
              <a:spcBef>
                <a:spcPts val="0"/>
              </a:spcBef>
              <a:spcAft>
                <a:spcPts val="200"/>
              </a:spcAft>
            </a:pPr>
            <a:r>
              <a:rPr lang="en-US" sz="1600" kern="0" dirty="0"/>
              <a:t>Including vehicular and hand-held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endParaRPr lang="en-US" sz="1800" kern="0" dirty="0"/>
          </a:p>
          <a:p>
            <a:pPr>
              <a:spcBef>
                <a:spcPts val="0"/>
              </a:spcBef>
              <a:spcAft>
                <a:spcPts val="200"/>
              </a:spcAft>
            </a:pPr>
            <a:endParaRPr lang="en-US" sz="1800" kern="0" dirty="0"/>
          </a:p>
          <a:p>
            <a:pPr>
              <a:spcBef>
                <a:spcPts val="0"/>
              </a:spcBef>
              <a:spcAft>
                <a:spcPts val="200"/>
              </a:spcAft>
            </a:pPr>
            <a:endParaRPr lang="en-US" sz="1800" kern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71725" y="2105025"/>
            <a:ext cx="1752600" cy="1314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4114800" y="3486150"/>
            <a:ext cx="4572000" cy="12259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kern="0" dirty="0"/>
              <a:t>Fiber connection to NYU Data Center, Rutgers, GENI/I2</a:t>
            </a:r>
          </a:p>
          <a:p>
            <a:pPr marL="285750" indent="-285750">
              <a:spcBef>
                <a:spcPts val="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kern="0" dirty="0"/>
              <a:t>Interaction with smart community &amp; innovation initiatives (Gigabit center, etc.)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9E7C48-BAEA-E848-9C3F-42DEF135B9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5800" y="710855"/>
            <a:ext cx="3951856" cy="2851495"/>
          </a:xfrm>
          <a:prstGeom prst="rect">
            <a:avLst/>
          </a:prstGeom>
        </p:spPr>
      </p:pic>
      <p:pic>
        <p:nvPicPr>
          <p:cNvPr id="7" name="Picture 6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8EF9FC79-9F0C-4B02-9989-68825668D3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51" y="1733550"/>
            <a:ext cx="16002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66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uiExpand="1" build="p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2212FDE-C28D-4056-9516-CA2F58FC9E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0228" y="3794303"/>
            <a:ext cx="2040570" cy="9066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81"/>
            <a:ext cx="9144000" cy="817068"/>
          </a:xfrm>
        </p:spPr>
        <p:txBody>
          <a:bodyPr/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Key Technologies - SDR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332726" y="819150"/>
            <a:ext cx="845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Content Placeholder 118"/>
          <p:cNvSpPr>
            <a:spLocks noGrp="1"/>
          </p:cNvSpPr>
          <p:nvPr>
            <p:ph idx="1"/>
          </p:nvPr>
        </p:nvSpPr>
        <p:spPr>
          <a:xfrm>
            <a:off x="182647" y="1352550"/>
            <a:ext cx="4755857" cy="3160218"/>
          </a:xfrm>
        </p:spPr>
        <p:txBody>
          <a:bodyPr>
            <a:noAutofit/>
          </a:bodyPr>
          <a:lstStyle/>
          <a:p>
            <a:r>
              <a:rPr lang="en-US" sz="2000" dirty="0"/>
              <a:t>All-software solution adopted for radio technology</a:t>
            </a:r>
          </a:p>
          <a:p>
            <a:r>
              <a:rPr lang="en-US" sz="2000" dirty="0"/>
              <a:t>Advanced SDR Radio Nodes at various performance levels and form factors</a:t>
            </a:r>
          </a:p>
          <a:p>
            <a:r>
              <a:rPr lang="en-US" sz="2000" dirty="0"/>
              <a:t>Design goal: 400 </a:t>
            </a:r>
            <a:r>
              <a:rPr lang="en-US" sz="2000" dirty="0" err="1"/>
              <a:t>Mhz</a:t>
            </a:r>
            <a:r>
              <a:rPr lang="en-US" sz="2000" dirty="0"/>
              <a:t> – 6 </a:t>
            </a:r>
            <a:r>
              <a:rPr lang="en-US" sz="2000" dirty="0" err="1"/>
              <a:t>Ghz</a:t>
            </a:r>
            <a:r>
              <a:rPr lang="en-US" sz="2000" dirty="0"/>
              <a:t> + 28 </a:t>
            </a:r>
            <a:r>
              <a:rPr lang="en-US" sz="2000" dirty="0" err="1"/>
              <a:t>Ghz</a:t>
            </a:r>
            <a:r>
              <a:rPr lang="en-US" sz="2000" dirty="0"/>
              <a:t> and 60 </a:t>
            </a:r>
            <a:r>
              <a:rPr lang="en-US" sz="2000" dirty="0" err="1"/>
              <a:t>Ghz</a:t>
            </a:r>
            <a:r>
              <a:rPr lang="en-US" sz="2000" dirty="0"/>
              <a:t> bands, ~500 </a:t>
            </a:r>
            <a:r>
              <a:rPr lang="en-US" sz="2000" dirty="0" err="1"/>
              <a:t>Mhz</a:t>
            </a:r>
            <a:r>
              <a:rPr lang="en-US" sz="2000" dirty="0"/>
              <a:t> BW, </a:t>
            </a:r>
            <a:r>
              <a:rPr lang="en-US" sz="2000" dirty="0" err="1"/>
              <a:t>Gbps</a:t>
            </a:r>
            <a:r>
              <a:rPr lang="en-US" sz="2000" dirty="0"/>
              <a:t> </a:t>
            </a:r>
          </a:p>
          <a:p>
            <a:r>
              <a:rPr lang="en-US" sz="2000" dirty="0"/>
              <a:t>Signal processing can be spread between radio node &amp; edge cloud RAN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54429" y="2999844"/>
            <a:ext cx="37016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COSMOS SDR Node, SDR Tray and RF Frontend Tray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97241" y="3418526"/>
            <a:ext cx="21082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Mobile SDR Node with: B210, B205</a:t>
            </a:r>
          </a:p>
        </p:txBody>
      </p:sp>
      <p:pic>
        <p:nvPicPr>
          <p:cNvPr id="8" name="Picture 7" descr="A close up of a computer&#10;&#10;Description automatically generated">
            <a:extLst>
              <a:ext uri="{FF2B5EF4-FFF2-40B4-BE49-F238E27FC236}">
                <a16:creationId xmlns:a16="http://schemas.microsoft.com/office/drawing/2014/main" id="{EB75556E-57E0-47C2-B57D-5CCA38E8DA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7242" y="933868"/>
            <a:ext cx="1999476" cy="19987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C55BA2-752D-49CE-AD06-0AEE6DD4E9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045" y="933867"/>
            <a:ext cx="1998792" cy="1998792"/>
          </a:xfrm>
          <a:prstGeom prst="rect">
            <a:avLst/>
          </a:prstGeom>
        </p:spPr>
      </p:pic>
      <p:pic>
        <p:nvPicPr>
          <p:cNvPr id="14" name="Picture 13" descr="A close up of a device&#10;&#10;Description automatically generated">
            <a:extLst>
              <a:ext uri="{FF2B5EF4-FFF2-40B4-BE49-F238E27FC236}">
                <a16:creationId xmlns:a16="http://schemas.microsoft.com/office/drawing/2014/main" id="{BAA67974-287D-41D0-B741-00F5EB551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062" y="3779281"/>
            <a:ext cx="1392359" cy="963651"/>
          </a:xfrm>
          <a:prstGeom prst="rect">
            <a:avLst/>
          </a:prstGeom>
        </p:spPr>
      </p:pic>
      <p:pic>
        <p:nvPicPr>
          <p:cNvPr id="16" name="Picture 15" descr="A circuit board&#10;&#10;Description automatically generated">
            <a:extLst>
              <a:ext uri="{FF2B5EF4-FFF2-40B4-BE49-F238E27FC236}">
                <a16:creationId xmlns:a16="http://schemas.microsoft.com/office/drawing/2014/main" id="{190A0086-A214-4E3E-99AA-645EB25EA5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8007" y="3657965"/>
            <a:ext cx="1392358" cy="106143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9F795C7-FFDA-457B-AA25-22EF8A5B6EC2}"/>
              </a:ext>
            </a:extLst>
          </p:cNvPr>
          <p:cNvSpPr txBox="1"/>
          <p:nvPr/>
        </p:nvSpPr>
        <p:spPr>
          <a:xfrm>
            <a:off x="7724132" y="3418526"/>
            <a:ext cx="79701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Ettus E312</a:t>
            </a:r>
          </a:p>
        </p:txBody>
      </p:sp>
    </p:spTree>
    <p:extLst>
      <p:ext uri="{BB962C8B-B14F-4D97-AF65-F5344CB8AC3E}">
        <p14:creationId xmlns:p14="http://schemas.microsoft.com/office/powerpoint/2010/main" val="2011461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D12B9-383F-466A-AD93-980D189D7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675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Sub-6GHz SDR Devices</a:t>
            </a:r>
          </a:p>
        </p:txBody>
      </p:sp>
      <p:pic>
        <p:nvPicPr>
          <p:cNvPr id="3074" name="Picture 2" descr="https://www.ettus.com/wp-content/uploads/2019/01/N310_Iso-e1550871338956.png">
            <a:extLst>
              <a:ext uri="{FF2B5EF4-FFF2-40B4-BE49-F238E27FC236}">
                <a16:creationId xmlns:a16="http://schemas.microsoft.com/office/drawing/2014/main" id="{E691F844-B9EB-4361-8B95-2BBD99B05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590550"/>
            <a:ext cx="3505200" cy="186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roduct Image">
            <a:extLst>
              <a:ext uri="{FF2B5EF4-FFF2-40B4-BE49-F238E27FC236}">
                <a16:creationId xmlns:a16="http://schemas.microsoft.com/office/drawing/2014/main" id="{75FF8B8C-D050-445E-B021-5ED0856E31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88280" y="727710"/>
            <a:ext cx="3474720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C971945-BB6B-418F-9F87-C8BF1D8861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608550"/>
              </p:ext>
            </p:extLst>
          </p:nvPr>
        </p:nvGraphicFramePr>
        <p:xfrm>
          <a:off x="5105400" y="2647950"/>
          <a:ext cx="3886200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3716">
                  <a:extLst>
                    <a:ext uri="{9D8B030D-6E8A-4147-A177-3AD203B41FA5}">
                      <a16:colId xmlns:a16="http://schemas.microsoft.com/office/drawing/2014/main" val="3778461526"/>
                    </a:ext>
                  </a:extLst>
                </a:gridCol>
                <a:gridCol w="2732484">
                  <a:extLst>
                    <a:ext uri="{9D8B030D-6E8A-4147-A177-3AD203B41FA5}">
                      <a16:colId xmlns:a16="http://schemas.microsoft.com/office/drawing/2014/main" val="2370305062"/>
                    </a:ext>
                  </a:extLst>
                </a:gridCol>
              </a:tblGrid>
              <a:tr h="228141"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USRP-2974 (Main Experimentation SDR)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8155448"/>
                  </a:ext>
                </a:extLst>
              </a:tr>
              <a:tr h="365362">
                <a:tc>
                  <a:txBody>
                    <a:bodyPr/>
                    <a:lstStyle/>
                    <a:p>
                      <a:r>
                        <a:rPr lang="en-US" sz="1100" dirty="0"/>
                        <a:t>System on module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err="1"/>
                        <a:t>Congatec</a:t>
                      </a:r>
                      <a:r>
                        <a:rPr lang="en-US" sz="1100" dirty="0"/>
                        <a:t> COM Express conga-TS170</a:t>
                      </a:r>
                    </a:p>
                    <a:p>
                      <a:r>
                        <a:rPr lang="en-US" sz="1100" dirty="0"/>
                        <a:t>(</a:t>
                      </a:r>
                      <a:r>
                        <a:rPr lang="it-IT" sz="1100" dirty="0"/>
                        <a:t>Quad Core i7 6822EQ  @ 2 GHz)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9149174"/>
                  </a:ext>
                </a:extLst>
              </a:tr>
              <a:tr h="228141">
                <a:tc>
                  <a:txBody>
                    <a:bodyPr/>
                    <a:lstStyle/>
                    <a:p>
                      <a:r>
                        <a:rPr lang="en-US" sz="1100" dirty="0"/>
                        <a:t>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8GB DDR4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9127833"/>
                  </a:ext>
                </a:extLst>
              </a:tr>
              <a:tr h="228141">
                <a:tc>
                  <a:txBody>
                    <a:bodyPr/>
                    <a:lstStyle/>
                    <a:p>
                      <a:r>
                        <a:rPr lang="en-US" sz="1100" dirty="0"/>
                        <a:t>Ethernet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 x 10 Gbps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4904504"/>
                  </a:ext>
                </a:extLst>
              </a:tr>
              <a:tr h="228141">
                <a:tc>
                  <a:txBody>
                    <a:bodyPr/>
                    <a:lstStyle/>
                    <a:p>
                      <a:r>
                        <a:rPr lang="en-US" sz="1100" dirty="0"/>
                        <a:t>ADC/DAC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2 x 200 MHz @ 14 bit/200 MHz @ 16 bit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713006"/>
                  </a:ext>
                </a:extLst>
              </a:tr>
              <a:tr h="228141">
                <a:tc>
                  <a:txBody>
                    <a:bodyPr/>
                    <a:lstStyle/>
                    <a:p>
                      <a:r>
                        <a:rPr lang="en-US" sz="1100" dirty="0"/>
                        <a:t>RF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 x 10 MHz to 6 GHz / 160 MHz BW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4241190"/>
                  </a:ext>
                </a:extLst>
              </a:tr>
              <a:tr h="228141">
                <a:tc>
                  <a:txBody>
                    <a:bodyPr/>
                    <a:lstStyle/>
                    <a:p>
                      <a:r>
                        <a:rPr lang="en-US" sz="1100" dirty="0"/>
                        <a:t>FPGA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Kintex-7 XC7K410T with 1GB 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7739015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20F00E0-E84B-467A-831F-CAA232A6EA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3550963"/>
              </p:ext>
            </p:extLst>
          </p:nvPr>
        </p:nvGraphicFramePr>
        <p:xfrm>
          <a:off x="152400" y="2647950"/>
          <a:ext cx="4152900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2893">
                  <a:extLst>
                    <a:ext uri="{9D8B030D-6E8A-4147-A177-3AD203B41FA5}">
                      <a16:colId xmlns:a16="http://schemas.microsoft.com/office/drawing/2014/main" val="3778461526"/>
                    </a:ext>
                  </a:extLst>
                </a:gridCol>
                <a:gridCol w="2920007">
                  <a:extLst>
                    <a:ext uri="{9D8B030D-6E8A-4147-A177-3AD203B41FA5}">
                      <a16:colId xmlns:a16="http://schemas.microsoft.com/office/drawing/2014/main" val="2370305062"/>
                    </a:ext>
                  </a:extLst>
                </a:gridCol>
              </a:tblGrid>
              <a:tr h="228141"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USRP-N310 (Main Monitoring SDR)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8155448"/>
                  </a:ext>
                </a:extLst>
              </a:tr>
              <a:tr h="365362">
                <a:tc>
                  <a:txBody>
                    <a:bodyPr/>
                    <a:lstStyle/>
                    <a:p>
                      <a:r>
                        <a:rPr lang="en-US" sz="1100" dirty="0"/>
                        <a:t>System on Chip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Zynq-7100</a:t>
                      </a:r>
                    </a:p>
                    <a:p>
                      <a:r>
                        <a:rPr lang="en-US" sz="1100" dirty="0"/>
                        <a:t>(</a:t>
                      </a:r>
                      <a:r>
                        <a:rPr lang="pt-BR" sz="1100" dirty="0"/>
                        <a:t>Dual-core ARM Cortex-A9 @ 800 MHz</a:t>
                      </a:r>
                      <a:r>
                        <a:rPr lang="it-IT" sz="1100" dirty="0"/>
                        <a:t>)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9149174"/>
                  </a:ext>
                </a:extLst>
              </a:tr>
              <a:tr h="228141">
                <a:tc>
                  <a:txBody>
                    <a:bodyPr/>
                    <a:lstStyle/>
                    <a:p>
                      <a:r>
                        <a:rPr lang="en-US" sz="1100" dirty="0"/>
                        <a:t>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 </a:t>
                      </a:r>
                      <a:r>
                        <a:rPr lang="en-US" sz="1100"/>
                        <a:t>GB DDR3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9127833"/>
                  </a:ext>
                </a:extLst>
              </a:tr>
              <a:tr h="228141">
                <a:tc>
                  <a:txBody>
                    <a:bodyPr/>
                    <a:lstStyle/>
                    <a:p>
                      <a:r>
                        <a:rPr lang="en-US" sz="1100" dirty="0"/>
                        <a:t>Ethernet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 x 10 Gbps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4904504"/>
                  </a:ext>
                </a:extLst>
              </a:tr>
              <a:tr h="228141">
                <a:tc>
                  <a:txBody>
                    <a:bodyPr/>
                    <a:lstStyle/>
                    <a:p>
                      <a:r>
                        <a:rPr lang="en-US" sz="1100" dirty="0"/>
                        <a:t>ADC/DAC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4 x {122.88, 125, 153.6 MS/s} @ 16 bit/@ 14 bit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713006"/>
                  </a:ext>
                </a:extLst>
              </a:tr>
              <a:tr h="228141">
                <a:tc>
                  <a:txBody>
                    <a:bodyPr/>
                    <a:lstStyle/>
                    <a:p>
                      <a:r>
                        <a:rPr lang="en-US" sz="1100" dirty="0"/>
                        <a:t>RF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4 x 10 MHz to 6 GHz / 100 MHz BW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4241190"/>
                  </a:ext>
                </a:extLst>
              </a:tr>
              <a:tr h="228141">
                <a:tc>
                  <a:txBody>
                    <a:bodyPr/>
                    <a:lstStyle/>
                    <a:p>
                      <a:r>
                        <a:rPr lang="en-US" sz="1100" dirty="0"/>
                        <a:t>FPGA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Zynq-7100 SoC with 1GB 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7739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3513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Straight Connector 61"/>
          <p:cNvCxnSpPr/>
          <p:nvPr/>
        </p:nvCxnSpPr>
        <p:spPr>
          <a:xfrm>
            <a:off x="332726" y="819150"/>
            <a:ext cx="845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Content Placeholder 118"/>
          <p:cNvSpPr>
            <a:spLocks noGrp="1"/>
          </p:cNvSpPr>
          <p:nvPr>
            <p:ph idx="1"/>
          </p:nvPr>
        </p:nvSpPr>
        <p:spPr>
          <a:xfrm>
            <a:off x="76200" y="895350"/>
            <a:ext cx="8714726" cy="1676400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 err="1"/>
              <a:t>mmWave</a:t>
            </a:r>
            <a:r>
              <a:rPr lang="en-US" sz="2400" dirty="0"/>
              <a:t> a key new technology for the testbed, with limited availability of components</a:t>
            </a:r>
          </a:p>
          <a:p>
            <a:r>
              <a:rPr lang="en-US" sz="2400" dirty="0"/>
              <a:t>Leveraging ongoing CU collaboration with IBM to provide </a:t>
            </a:r>
            <a:r>
              <a:rPr lang="en-US" sz="2400" dirty="0" err="1"/>
              <a:t>mmWave</a:t>
            </a:r>
            <a:r>
              <a:rPr lang="en-US" sz="2400" dirty="0"/>
              <a:t> phased arrays (64 antennas, 8 beams) for 28 </a:t>
            </a:r>
            <a:r>
              <a:rPr lang="en-US" sz="2400" dirty="0" err="1"/>
              <a:t>Ghz</a:t>
            </a:r>
            <a:endParaRPr lang="en-US" sz="2400" dirty="0"/>
          </a:p>
          <a:p>
            <a:r>
              <a:rPr lang="en-US" sz="2400" dirty="0"/>
              <a:t>Extensive </a:t>
            </a:r>
            <a:r>
              <a:rPr lang="en-US" sz="2400" dirty="0" err="1"/>
              <a:t>mmWave</a:t>
            </a:r>
            <a:r>
              <a:rPr lang="en-US" sz="2400" dirty="0"/>
              <a:t> systems expertise at NYU, including prototype systems and channel measurements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416425" y="-119518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2833514"/>
            <a:ext cx="5029200" cy="195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nyu mmwav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7467" y="2885061"/>
            <a:ext cx="2053459" cy="154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95400" y="4516624"/>
            <a:ext cx="1975221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dirty="0" err="1"/>
              <a:t>mmWave</a:t>
            </a:r>
            <a:r>
              <a:rPr lang="en-US" sz="1050" dirty="0"/>
              <a:t> components from IBM</a:t>
            </a:r>
          </a:p>
        </p:txBody>
      </p:sp>
      <p:sp>
        <p:nvSpPr>
          <p:cNvPr id="7" name="Rectangle 6"/>
          <p:cNvSpPr/>
          <p:nvPr/>
        </p:nvSpPr>
        <p:spPr>
          <a:xfrm>
            <a:off x="3810000" y="4650808"/>
            <a:ext cx="2286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401489" y="3617197"/>
            <a:ext cx="95250" cy="84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93473" y="4473092"/>
            <a:ext cx="1757212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dirty="0"/>
              <a:t>NYU Channel Measurements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23047"/>
            <a:ext cx="9143999" cy="7961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Key Technologies – </a:t>
            </a:r>
            <a:r>
              <a:rPr lang="en-US" b="1" dirty="0" err="1">
                <a:solidFill>
                  <a:schemeClr val="bg2">
                    <a:lumMod val="75000"/>
                  </a:schemeClr>
                </a:solidFill>
              </a:rPr>
              <a:t>mmWave</a:t>
            </a:r>
            <a:endParaRPr lang="en-US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304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35" t="17897" r="3447" b="44059"/>
          <a:stretch/>
        </p:blipFill>
        <p:spPr>
          <a:xfrm>
            <a:off x="2355506" y="2167467"/>
            <a:ext cx="1484975" cy="9280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24" t="16358" r="1893" b="42759"/>
          <a:stretch/>
        </p:blipFill>
        <p:spPr>
          <a:xfrm>
            <a:off x="770635" y="1210110"/>
            <a:ext cx="1616938" cy="1010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45" t="17517" r="622" b="44840"/>
          <a:stretch/>
        </p:blipFill>
        <p:spPr>
          <a:xfrm>
            <a:off x="2235142" y="1242784"/>
            <a:ext cx="1605338" cy="90304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32" t="18312" r="5662" b="41115"/>
          <a:stretch/>
        </p:blipFill>
        <p:spPr>
          <a:xfrm>
            <a:off x="791818" y="2154536"/>
            <a:ext cx="1484766" cy="9897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229" y="3313202"/>
            <a:ext cx="3100252" cy="14889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89071" y="3380284"/>
            <a:ext cx="3228974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Package dimensions: 70mm x 70mm x 2.7mm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Flip-chip assembly for 4 ICs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655 BGA w/ 1.27mm pitch supporting multiple power domains, IF (TX &amp; RX) and LO signals, Digital control and ref clock signals</a:t>
            </a:r>
          </a:p>
        </p:txBody>
      </p:sp>
      <p:sp>
        <p:nvSpPr>
          <p:cNvPr id="9" name="Rectangle 8"/>
          <p:cNvSpPr/>
          <p:nvPr/>
        </p:nvSpPr>
        <p:spPr>
          <a:xfrm>
            <a:off x="64770" y="742950"/>
            <a:ext cx="892683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4-chip (130nm </a:t>
            </a:r>
            <a:r>
              <a:rPr lang="en-US" sz="1500" dirty="0" err="1"/>
              <a:t>SiGe</a:t>
            </a:r>
            <a:r>
              <a:rPr lang="en-US" sz="1500" dirty="0"/>
              <a:t>, 166 mm2) antenna module with two operation modes: </a:t>
            </a:r>
            <a:br>
              <a:rPr lang="en-US" sz="1500" dirty="0"/>
            </a:br>
            <a:r>
              <a:rPr lang="en-US" sz="1500" dirty="0"/>
              <a:t>2 x 64 element beams or 8 x 16-element beams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987" r="6666"/>
          <a:stretch/>
        </p:blipFill>
        <p:spPr>
          <a:xfrm>
            <a:off x="7346772" y="3335356"/>
            <a:ext cx="1614348" cy="1412555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5321192" y="981510"/>
          <a:ext cx="3589953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3025">
                  <a:extLst>
                    <a:ext uri="{9D8B030D-6E8A-4147-A177-3AD203B41FA5}">
                      <a16:colId xmlns:a16="http://schemas.microsoft.com/office/drawing/2014/main" val="3129158274"/>
                    </a:ext>
                  </a:extLst>
                </a:gridCol>
                <a:gridCol w="876928">
                  <a:extLst>
                    <a:ext uri="{9D8B030D-6E8A-4147-A177-3AD203B41FA5}">
                      <a16:colId xmlns:a16="http://schemas.microsoft.com/office/drawing/2014/main" val="1296949057"/>
                    </a:ext>
                  </a:extLst>
                </a:gridCol>
              </a:tblGrid>
              <a:tr h="24574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Performance Summary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0153692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r>
                        <a:rPr lang="en-US" sz="1200" dirty="0"/>
                        <a:t>Elements per chip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32 TX/RX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38502990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r>
                        <a:rPr lang="en-US" sz="1200" dirty="0"/>
                        <a:t>Elements in package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128 TX/RX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70389331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r>
                        <a:rPr lang="en-US" sz="1200" dirty="0"/>
                        <a:t>Phase resolution (</a:t>
                      </a:r>
                      <a:r>
                        <a:rPr lang="en-US" sz="1200" dirty="0" err="1"/>
                        <a:t>deg</a:t>
                      </a:r>
                      <a:r>
                        <a:rPr lang="en-US" sz="1200" dirty="0"/>
                        <a:t>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16346165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r>
                        <a:rPr lang="en-US" sz="1200" dirty="0"/>
                        <a:t>RMS phase error (</a:t>
                      </a:r>
                      <a:r>
                        <a:rPr lang="en-US" sz="1200" dirty="0" err="1"/>
                        <a:t>deg</a:t>
                      </a:r>
                      <a:r>
                        <a:rPr lang="en-US" sz="1200" dirty="0"/>
                        <a:t>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33374005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r>
                        <a:rPr lang="en-US" sz="1200" dirty="0"/>
                        <a:t>TX </a:t>
                      </a:r>
                      <a:r>
                        <a:rPr lang="en-US" sz="1200" dirty="0" err="1"/>
                        <a:t>Psat</a:t>
                      </a:r>
                      <a:r>
                        <a:rPr lang="en-US" sz="1200" dirty="0"/>
                        <a:t> (</a:t>
                      </a:r>
                      <a:r>
                        <a:rPr lang="en-US" sz="1200" dirty="0" err="1"/>
                        <a:t>dBm</a:t>
                      </a:r>
                      <a:r>
                        <a:rPr lang="en-US" sz="1200" dirty="0"/>
                        <a:t>) per element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23180586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r>
                        <a:rPr lang="en-US" sz="1200" dirty="0"/>
                        <a:t>TX Op1dB (</a:t>
                      </a:r>
                      <a:r>
                        <a:rPr lang="en-US" sz="1200" dirty="0" err="1"/>
                        <a:t>dBm</a:t>
                      </a:r>
                      <a:r>
                        <a:rPr lang="en-US" sz="1200" dirty="0"/>
                        <a:t>) per element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13.5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07507662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r>
                        <a:rPr lang="it-IT" sz="1200" dirty="0"/>
                        <a:t>TX EIRP per package per pol. @Psat (dBm)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63171527"/>
                  </a:ext>
                </a:extLst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3900404" y="1518440"/>
            <a:ext cx="999101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/>
              <a:t>H-pol, ±50°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332988" y="2003189"/>
            <a:ext cx="59437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E-plane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760418" y="1993424"/>
            <a:ext cx="61383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H-plane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005476" y="2452444"/>
            <a:ext cx="8940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V-pol, ±50°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332988" y="2925851"/>
            <a:ext cx="59437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E-plane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774295" y="2917673"/>
            <a:ext cx="61383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H-plane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9E1B707-B179-4B53-9305-BBBB7B854DC1}"/>
              </a:ext>
            </a:extLst>
          </p:cNvPr>
          <p:cNvCxnSpPr/>
          <p:nvPr/>
        </p:nvCxnSpPr>
        <p:spPr>
          <a:xfrm>
            <a:off x="332726" y="819150"/>
            <a:ext cx="845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">
            <a:extLst>
              <a:ext uri="{FF2B5EF4-FFF2-40B4-BE49-F238E27FC236}">
                <a16:creationId xmlns:a16="http://schemas.microsoft.com/office/drawing/2014/main" id="{B837DAC6-B833-4219-B8C9-10725271C7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54364463-A574-4334-951B-D66FA81E4A4A}"/>
              </a:ext>
            </a:extLst>
          </p:cNvPr>
          <p:cNvSpPr txBox="1">
            <a:spLocks/>
          </p:cNvSpPr>
          <p:nvPr/>
        </p:nvSpPr>
        <p:spPr>
          <a:xfrm>
            <a:off x="0" y="23047"/>
            <a:ext cx="9143999" cy="7961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Key Technologies – </a:t>
            </a:r>
            <a:r>
              <a:rPr lang="en-US" b="1" dirty="0" err="1">
                <a:solidFill>
                  <a:schemeClr val="bg2">
                    <a:lumMod val="75000"/>
                  </a:schemeClr>
                </a:solidFill>
              </a:rPr>
              <a:t>mmWave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 (cont’d)</a:t>
            </a:r>
          </a:p>
        </p:txBody>
      </p:sp>
    </p:spTree>
    <p:extLst>
      <p:ext uri="{BB962C8B-B14F-4D97-AF65-F5344CB8AC3E}">
        <p14:creationId xmlns:p14="http://schemas.microsoft.com/office/powerpoint/2010/main" val="41648596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92CF1-8F45-4774-ACA0-4DDF9D415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r>
              <a:rPr lang="en-US" b="1" dirty="0" err="1">
                <a:solidFill>
                  <a:schemeClr val="bg2">
                    <a:lumMod val="75000"/>
                  </a:schemeClr>
                </a:solidFill>
              </a:rPr>
              <a:t>mmWave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 Baseband Devices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BFB47-79DA-4E04-A140-30645E177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819150"/>
            <a:ext cx="8229600" cy="162103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Initially: USRP based BB (2 channels @ 100 MHz) with 2 x 10 Gbps</a:t>
            </a:r>
          </a:p>
          <a:p>
            <a:r>
              <a:rPr lang="en-US" dirty="0"/>
              <a:t>Full deployment: </a:t>
            </a:r>
            <a:r>
              <a:rPr lang="en-US" dirty="0" err="1"/>
              <a:t>RFSoC</a:t>
            </a:r>
            <a:r>
              <a:rPr lang="en-US" dirty="0"/>
              <a:t> based (up to 8 channels @ 400 MHz) with 100 Gbps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13C8114-0C55-4332-A7B9-DE5098D364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872556"/>
              </p:ext>
            </p:extLst>
          </p:nvPr>
        </p:nvGraphicFramePr>
        <p:xfrm>
          <a:off x="685800" y="2343150"/>
          <a:ext cx="3505200" cy="224028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429407">
                  <a:extLst>
                    <a:ext uri="{9D8B030D-6E8A-4147-A177-3AD203B41FA5}">
                      <a16:colId xmlns:a16="http://schemas.microsoft.com/office/drawing/2014/main" val="4221197313"/>
                    </a:ext>
                  </a:extLst>
                </a:gridCol>
                <a:gridCol w="2075793">
                  <a:extLst>
                    <a:ext uri="{9D8B030D-6E8A-4147-A177-3AD203B41FA5}">
                      <a16:colId xmlns:a16="http://schemas.microsoft.com/office/drawing/2014/main" val="34799312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dirty="0">
                          <a:effectLst/>
                        </a:rPr>
                        <a:t>RF-ADC</a:t>
                      </a:r>
                      <a:endParaRPr lang="en-US" sz="1200" b="0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142875" marR="142875" marT="95250" marB="95250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8 x 4.096 </a:t>
                      </a:r>
                      <a:r>
                        <a:rPr lang="en-US" sz="1200" dirty="0" err="1">
                          <a:effectLst/>
                        </a:rPr>
                        <a:t>Gsps</a:t>
                      </a:r>
                      <a:r>
                        <a:rPr lang="en-US" sz="1200" dirty="0">
                          <a:effectLst/>
                        </a:rPr>
                        <a:t> @ 12 bit</a:t>
                      </a:r>
                      <a:endParaRPr lang="en-US" sz="1200" dirty="0">
                        <a:solidFill>
                          <a:srgbClr val="171C2D"/>
                        </a:solidFill>
                        <a:effectLst/>
                        <a:latin typeface="+mn-lt"/>
                      </a:endParaRPr>
                    </a:p>
                  </a:txBody>
                  <a:tcPr marL="142875" marR="142875" marT="95250" marB="95250" anchor="ctr"/>
                </a:tc>
                <a:extLst>
                  <a:ext uri="{0D108BD9-81ED-4DB2-BD59-A6C34878D82A}">
                    <a16:rowId xmlns:a16="http://schemas.microsoft.com/office/drawing/2014/main" val="39208550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dirty="0">
                          <a:effectLst/>
                        </a:rPr>
                        <a:t>RF-DAC</a:t>
                      </a:r>
                      <a:endParaRPr lang="en-US" sz="1200" b="0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142875" marR="142875" marT="95250" marB="95250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8 x 6.554 </a:t>
                      </a:r>
                      <a:r>
                        <a:rPr lang="en-US" sz="1200" dirty="0" err="1">
                          <a:effectLst/>
                        </a:rPr>
                        <a:t>Gsps</a:t>
                      </a:r>
                      <a:r>
                        <a:rPr lang="en-US" sz="1200" dirty="0">
                          <a:effectLst/>
                        </a:rPr>
                        <a:t> @ 14 bit </a:t>
                      </a:r>
                      <a:endParaRPr lang="en-US" sz="1200" dirty="0">
                        <a:solidFill>
                          <a:srgbClr val="171C2D"/>
                        </a:solidFill>
                        <a:effectLst/>
                        <a:latin typeface="+mn-lt"/>
                      </a:endParaRPr>
                    </a:p>
                  </a:txBody>
                  <a:tcPr marL="142875" marR="142875" marT="95250" marB="95250" anchor="ctr"/>
                </a:tc>
                <a:extLst>
                  <a:ext uri="{0D108BD9-81ED-4DB2-BD59-A6C34878D82A}">
                    <a16:rowId xmlns:a16="http://schemas.microsoft.com/office/drawing/2014/main" val="4157806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dirty="0">
                          <a:effectLst/>
                        </a:rPr>
                        <a:t>Logic Cells</a:t>
                      </a:r>
                      <a:endParaRPr lang="en-US" sz="1200" b="0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142875" marR="142875" marT="95250" marB="95250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930,000</a:t>
                      </a:r>
                      <a:endParaRPr lang="en-US" sz="1200" dirty="0">
                        <a:solidFill>
                          <a:srgbClr val="171C2D"/>
                        </a:solidFill>
                        <a:effectLst/>
                        <a:latin typeface="+mn-lt"/>
                      </a:endParaRPr>
                    </a:p>
                  </a:txBody>
                  <a:tcPr marL="142875" marR="142875" marT="95250" marB="95250" anchor="ctr"/>
                </a:tc>
                <a:extLst>
                  <a:ext uri="{0D108BD9-81ED-4DB2-BD59-A6C34878D82A}">
                    <a16:rowId xmlns:a16="http://schemas.microsoft.com/office/drawing/2014/main" val="17650219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>
                          <a:effectLst/>
                        </a:rPr>
                        <a:t>Memory (Mb)</a:t>
                      </a:r>
                      <a:endParaRPr lang="en-US" sz="1200" b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142875" marR="142875" marT="95250" marB="95250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60.5 [Mb]</a:t>
                      </a:r>
                      <a:endParaRPr lang="en-US" sz="1200" dirty="0">
                        <a:solidFill>
                          <a:srgbClr val="171C2D"/>
                        </a:solidFill>
                        <a:effectLst/>
                        <a:latin typeface="+mn-lt"/>
                      </a:endParaRPr>
                    </a:p>
                  </a:txBody>
                  <a:tcPr marL="142875" marR="142875" marT="95250" marB="95250" anchor="ctr"/>
                </a:tc>
                <a:extLst>
                  <a:ext uri="{0D108BD9-81ED-4DB2-BD59-A6C34878D82A}">
                    <a16:rowId xmlns:a16="http://schemas.microsoft.com/office/drawing/2014/main" val="28836418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>
                          <a:effectLst/>
                        </a:rPr>
                        <a:t>DSP Slices</a:t>
                      </a:r>
                      <a:endParaRPr lang="en-US" sz="1200" b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142875" marR="142875" marT="95250" marB="95250"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4,272</a:t>
                      </a:r>
                      <a:endParaRPr lang="en-US" sz="1200">
                        <a:solidFill>
                          <a:srgbClr val="171C2D"/>
                        </a:solidFill>
                        <a:effectLst/>
                        <a:latin typeface="+mn-lt"/>
                      </a:endParaRPr>
                    </a:p>
                  </a:txBody>
                  <a:tcPr marL="142875" marR="142875" marT="95250" marB="95250" anchor="ctr"/>
                </a:tc>
                <a:extLst>
                  <a:ext uri="{0D108BD9-81ED-4DB2-BD59-A6C34878D82A}">
                    <a16:rowId xmlns:a16="http://schemas.microsoft.com/office/drawing/2014/main" val="33381877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>
                          <a:effectLst/>
                        </a:rPr>
                        <a:t>33G Transceivers</a:t>
                      </a:r>
                      <a:endParaRPr lang="en-US" sz="1200" b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142875" marR="142875" marT="95250" marB="95250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16*</a:t>
                      </a:r>
                      <a:endParaRPr lang="en-US" sz="1200" dirty="0">
                        <a:solidFill>
                          <a:srgbClr val="171C2D"/>
                        </a:solidFill>
                        <a:effectLst/>
                        <a:latin typeface="+mn-lt"/>
                      </a:endParaRPr>
                    </a:p>
                  </a:txBody>
                  <a:tcPr marL="142875" marR="142875" marT="95250" marB="95250" anchor="ctr"/>
                </a:tc>
                <a:extLst>
                  <a:ext uri="{0D108BD9-81ED-4DB2-BD59-A6C34878D82A}">
                    <a16:rowId xmlns:a16="http://schemas.microsoft.com/office/drawing/2014/main" val="4237623382"/>
                  </a:ext>
                </a:extLst>
              </a:tr>
            </a:tbl>
          </a:graphicData>
        </a:graphic>
      </p:graphicFrame>
      <p:pic>
        <p:nvPicPr>
          <p:cNvPr id="2050" name="Picture 2" descr="zcu111-callout_update">
            <a:extLst>
              <a:ext uri="{FF2B5EF4-FFF2-40B4-BE49-F238E27FC236}">
                <a16:creationId xmlns:a16="http://schemas.microsoft.com/office/drawing/2014/main" id="{0AED5CAC-E4EA-4C2B-9C9B-12D12AF68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2061263"/>
            <a:ext cx="4724400" cy="272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26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953000" cy="1123950"/>
          </a:xfrm>
        </p:spPr>
        <p:txBody>
          <a:bodyPr/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Medium Node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1598" y="285750"/>
            <a:ext cx="6182403" cy="441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45831"/>
            <a:ext cx="3810000" cy="2800767"/>
          </a:xfrm>
          <a:prstGeom prst="rect">
            <a:avLst/>
          </a:prstGeom>
          <a:noFill/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Variants based on building blocks: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1600" dirty="0" err="1"/>
              <a:t>mmWave</a:t>
            </a:r>
            <a:r>
              <a:rPr lang="en-US" sz="1600" dirty="0"/>
              <a:t> RF front-end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1600" dirty="0" err="1"/>
              <a:t>mmWave</a:t>
            </a:r>
            <a:r>
              <a:rPr lang="en-US" sz="1600" dirty="0"/>
              <a:t> SDR BB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1600" dirty="0"/>
              <a:t>Sub-6GHz RF front-end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1600" dirty="0"/>
              <a:t>Sub-6GHz SDR BB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1600" dirty="0"/>
              <a:t>Sub 6GHz </a:t>
            </a:r>
            <a:r>
              <a:rPr lang="en-US" sz="1600" dirty="0" err="1"/>
              <a:t>monintoring</a:t>
            </a:r>
            <a:r>
              <a:rPr lang="en-US" sz="1600" dirty="0"/>
              <a:t> RF front-end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1600" dirty="0"/>
              <a:t>RF-over-fiber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1600" dirty="0"/>
              <a:t>10/100G (</a:t>
            </a:r>
            <a:r>
              <a:rPr lang="en-US" sz="1600" dirty="0" err="1"/>
              <a:t>Ethernet+Optical</a:t>
            </a:r>
            <a:r>
              <a:rPr lang="en-US" sz="1600" dirty="0"/>
              <a:t>)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1600" dirty="0"/>
              <a:t>Standard compute platform (PC)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1600" dirty="0" err="1"/>
              <a:t>WiFI</a:t>
            </a:r>
            <a:r>
              <a:rPr lang="en-US" sz="1600" dirty="0"/>
              <a:t> devices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105679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81"/>
            <a:ext cx="9144000" cy="85725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Key Technologies – Optical Net 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332726" y="819150"/>
            <a:ext cx="845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726" y="1167140"/>
            <a:ext cx="4544074" cy="353821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Fast and low latency optical x-haul network using 3D MEMS switch and WDM ROADM</a:t>
            </a:r>
          </a:p>
          <a:p>
            <a:pPr lvl="1"/>
            <a:r>
              <a:rPr lang="en-US" dirty="0"/>
              <a:t>Configure wide range of topologies</a:t>
            </a:r>
          </a:p>
          <a:p>
            <a:pPr lvl="1"/>
            <a:r>
              <a:rPr lang="en-US" dirty="0"/>
              <a:t>Experiment on converged fiber/wireless networks</a:t>
            </a:r>
          </a:p>
          <a:p>
            <a:r>
              <a:rPr lang="en-US" dirty="0"/>
              <a:t>Enables fast front-haul/mid-haul/back-haul connectivity between radio nodes and edge cloud</a:t>
            </a:r>
          </a:p>
          <a:p>
            <a:r>
              <a:rPr lang="en-US" dirty="0"/>
              <a:t>SDN control plane for both optical and Ethernet switching</a:t>
            </a:r>
          </a:p>
          <a:p>
            <a:r>
              <a:rPr lang="en-US" dirty="0"/>
              <a:t>Leverages results from CIAN NSF ERC, EAGER dark fiber project at Columbia</a:t>
            </a:r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1499433"/>
            <a:ext cx="3049905" cy="2179955"/>
          </a:xfrm>
          <a:prstGeom prst="rect">
            <a:avLst/>
          </a:prstGeom>
          <a:noFill/>
        </p:spPr>
      </p:pic>
      <p:pic>
        <p:nvPicPr>
          <p:cNvPr id="10" name="Picture 9" descr="http://1t1k1446bhjw46xpy7rnkji9.wpengine.netdna-cdn.com/wp-content/uploads/2013/03/Calient320_4028CCFshadowA_cropped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1200150"/>
            <a:ext cx="1143000" cy="686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https://www.lumentum.com/sites/default/files/styles/product_detail/public/main-images/dci-transport-roadm.png?itok=Nh5Tex_R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7741" y="3562350"/>
            <a:ext cx="1792924" cy="11461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Arrow Connector 4"/>
          <p:cNvCxnSpPr>
            <a:stCxn id="10" idx="2"/>
          </p:cNvCxnSpPr>
          <p:nvPr/>
        </p:nvCxnSpPr>
        <p:spPr>
          <a:xfrm>
            <a:off x="5448300" y="1886585"/>
            <a:ext cx="571500" cy="532765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6858000" y="2876550"/>
            <a:ext cx="228600" cy="1066800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940810" y="938540"/>
            <a:ext cx="9669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MEMS Switch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88544" y="4248150"/>
            <a:ext cx="12939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ROADM (</a:t>
            </a:r>
            <a:r>
              <a:rPr lang="en-US" sz="1100" dirty="0" err="1"/>
              <a:t>whitebox</a:t>
            </a:r>
            <a:r>
              <a:rPr lang="en-US" sz="1100" dirty="0"/>
              <a:t>)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46257" y="4464634"/>
            <a:ext cx="1148510" cy="34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7852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78436-1CC4-41B1-9FA5-6AEA872EC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A8EF2"/>
                </a:solidFill>
              </a:rPr>
              <a:t>CALIENT &amp; </a:t>
            </a:r>
            <a:r>
              <a:rPr lang="en-US" dirty="0" err="1">
                <a:solidFill>
                  <a:srgbClr val="4A8EF2"/>
                </a:solidFill>
              </a:rPr>
              <a:t>Lumentum</a:t>
            </a:r>
            <a:endParaRPr lang="en-US" dirty="0">
              <a:solidFill>
                <a:srgbClr val="4A8EF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48444-03F2-4C44-82DB-A40B3B113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4572000" cy="3394472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Calient</a:t>
            </a:r>
            <a:r>
              <a:rPr lang="en-US" dirty="0"/>
              <a:t> MEMS Space switch</a:t>
            </a:r>
          </a:p>
          <a:p>
            <a:pPr lvl="1"/>
            <a:r>
              <a:rPr lang="en-US" dirty="0"/>
              <a:t>320x320 any to any optical circuit switch</a:t>
            </a:r>
          </a:p>
          <a:p>
            <a:pPr lvl="1"/>
            <a:r>
              <a:rPr lang="en-US" dirty="0"/>
              <a:t>~2db loss, ~25ms switching time</a:t>
            </a:r>
          </a:p>
          <a:p>
            <a:pPr lvl="1"/>
            <a:r>
              <a:rPr lang="en-US" dirty="0" err="1"/>
              <a:t>Openflow</a:t>
            </a:r>
            <a:r>
              <a:rPr lang="en-US" dirty="0"/>
              <a:t>, </a:t>
            </a:r>
            <a:r>
              <a:rPr lang="en-US" dirty="0" err="1"/>
              <a:t>netconf</a:t>
            </a:r>
            <a:r>
              <a:rPr lang="en-US" dirty="0"/>
              <a:t>, etc.</a:t>
            </a:r>
          </a:p>
          <a:p>
            <a:r>
              <a:rPr lang="en-US" dirty="0" err="1"/>
              <a:t>Lumentum</a:t>
            </a:r>
            <a:r>
              <a:rPr lang="en-US" dirty="0"/>
              <a:t> Whitebox20</a:t>
            </a:r>
          </a:p>
          <a:p>
            <a:pPr lvl="1"/>
            <a:r>
              <a:rPr lang="en-US" dirty="0"/>
              <a:t>20 port degree 1 ROADM</a:t>
            </a:r>
          </a:p>
          <a:p>
            <a:pPr lvl="1"/>
            <a:r>
              <a:rPr lang="en-US" dirty="0"/>
              <a:t>C band DWDM</a:t>
            </a:r>
          </a:p>
          <a:p>
            <a:pPr lvl="1"/>
            <a:r>
              <a:rPr lang="en-US" dirty="0"/>
              <a:t>Supports </a:t>
            </a:r>
            <a:r>
              <a:rPr lang="en-US" dirty="0" err="1"/>
              <a:t>netconf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 descr="http://1t1k1446bhjw46xpy7rnkji9.wpengine.netdna-cdn.com/wp-content/uploads/2013/03/Calient320_4028CCFshadowA_cropped.jpg">
            <a:extLst>
              <a:ext uri="{FF2B5EF4-FFF2-40B4-BE49-F238E27FC236}">
                <a16:creationId xmlns:a16="http://schemas.microsoft.com/office/drawing/2014/main" id="{37A88E11-DF35-4144-B0D8-716A54246F1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1090232"/>
            <a:ext cx="3505200" cy="2105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s://www.lumentum.com/sites/default/files/styles/product_detail/public/main-images/dci-transport-roadm.png?itok=Nh5Tex_R">
            <a:extLst>
              <a:ext uri="{FF2B5EF4-FFF2-40B4-BE49-F238E27FC236}">
                <a16:creationId xmlns:a16="http://schemas.microsoft.com/office/drawing/2014/main" id="{890B6662-5C7E-4099-9DBB-6C5E3458A74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2805852"/>
            <a:ext cx="3620141" cy="23142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72734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2081"/>
            <a:ext cx="9144000" cy="588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2">
                    <a:lumMod val="75000"/>
                  </a:schemeClr>
                </a:solidFill>
              </a:rPr>
              <a:t>Optical Deployment View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04800" y="623539"/>
            <a:ext cx="845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4CCEEC6-190D-4169-8596-DB3D2D1716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755393"/>
            <a:ext cx="6477000" cy="396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51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17549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ORBIT</a:t>
            </a:r>
            <a:endParaRPr lang="en-US" sz="3600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96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100" dirty="0"/>
              <a:t>Proposal: Build radio grid emulator (phase I) and  field trial network (phase II)</a:t>
            </a:r>
          </a:p>
          <a:p>
            <a:pPr>
              <a:lnSpc>
                <a:spcPct val="90000"/>
              </a:lnSpc>
            </a:pPr>
            <a:r>
              <a:rPr lang="en-US" sz="2100" dirty="0"/>
              <a:t>Emulator used for detailed protocol evaluations in reproducible complex radio environments</a:t>
            </a:r>
          </a:p>
          <a:p>
            <a:pPr>
              <a:lnSpc>
                <a:spcPct val="90000"/>
              </a:lnSpc>
            </a:pPr>
            <a:r>
              <a:rPr lang="en-US" sz="2100" dirty="0"/>
              <a:t>Field trial network for further real-world evaluation &amp; application trials</a:t>
            </a:r>
          </a:p>
        </p:txBody>
      </p:sp>
      <p:pic>
        <p:nvPicPr>
          <p:cNvPr id="2396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686729"/>
            <a:ext cx="5257800" cy="245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191"/>
            <a:ext cx="9144000" cy="85725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4A8EF2"/>
                </a:solidFill>
              </a:rPr>
              <a:t>Key</a:t>
            </a:r>
            <a:r>
              <a:rPr lang="en-US" sz="3600" b="1" dirty="0">
                <a:solidFill>
                  <a:schemeClr val="bg2">
                    <a:lumMod val="75000"/>
                  </a:schemeClr>
                </a:solidFill>
              </a:rPr>
              <a:t> Technologies – SDN &amp;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" y="947357"/>
            <a:ext cx="5532120" cy="3619564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SDN control plane used to control x-haul and cloud server connectivity</a:t>
            </a:r>
          </a:p>
          <a:p>
            <a:r>
              <a:rPr lang="en-US" sz="2400" dirty="0"/>
              <a:t>Open Network Operating System (ONOS) with radio API extensions</a:t>
            </a:r>
          </a:p>
          <a:p>
            <a:r>
              <a:rPr lang="en-US" sz="2400" dirty="0"/>
              <a:t>Compute clusters collocated with radio nodes (M,L) with choice of CPU, GPU and FPGA accelerators</a:t>
            </a:r>
          </a:p>
          <a:p>
            <a:r>
              <a:rPr lang="en-US" sz="2400" dirty="0"/>
              <a:t>Also, users have access to regular cloud racks for L3</a:t>
            </a:r>
            <a:r>
              <a:rPr lang="en-US" sz="2400" dirty="0">
                <a:sym typeface="Wingdings" panose="05000000000000000000" pitchFamily="2" charset="2"/>
              </a:rPr>
              <a:t> applications</a:t>
            </a:r>
            <a:r>
              <a:rPr lang="en-US" sz="2400" dirty="0"/>
              <a:t> (GENI &amp; </a:t>
            </a:r>
            <a:r>
              <a:rPr lang="en-US" sz="2400" dirty="0" err="1"/>
              <a:t>CloudLab</a:t>
            </a:r>
            <a:r>
              <a:rPr lang="en-US" sz="2400" dirty="0"/>
              <a:t> clusters at WINLAB)</a:t>
            </a:r>
          </a:p>
          <a:p>
            <a:endParaRPr lang="en-US" sz="2400" dirty="0"/>
          </a:p>
        </p:txBody>
      </p:sp>
      <p:cxnSp>
        <p:nvCxnSpPr>
          <p:cNvPr id="62" name="Straight Connector 61"/>
          <p:cNvCxnSpPr>
            <a:cxnSpLocks/>
          </p:cNvCxnSpPr>
          <p:nvPr/>
        </p:nvCxnSpPr>
        <p:spPr>
          <a:xfrm>
            <a:off x="171450" y="742950"/>
            <a:ext cx="88963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C:\Users\Ray\Documents\PAWR_Proposal\COSMOS_cloud_fig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7241" y="2724151"/>
            <a:ext cx="2458720" cy="1842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ray\Downloads\DSCN18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895350"/>
            <a:ext cx="19812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77000" y="2390678"/>
            <a:ext cx="1749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Verdana" pitchFamily="34" charset="0"/>
              </a:rPr>
              <a:t>SDN Switching Rack</a:t>
            </a:r>
          </a:p>
        </p:txBody>
      </p:sp>
    </p:spTree>
    <p:extLst>
      <p:ext uri="{BB962C8B-B14F-4D97-AF65-F5344CB8AC3E}">
        <p14:creationId xmlns:p14="http://schemas.microsoft.com/office/powerpoint/2010/main" val="25077500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EEB4D-AEB1-45D7-95B5-745A0D6D5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A8EF2"/>
                </a:solidFill>
              </a:rPr>
              <a:t>DELL Switches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82F23-C465-44AA-8F81-D342626AA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Data Plane switching:</a:t>
            </a:r>
          </a:p>
          <a:p>
            <a:pPr lvl="1"/>
            <a:r>
              <a:rPr lang="en-US" dirty="0"/>
              <a:t>Dell Z9100-ON Switches</a:t>
            </a:r>
          </a:p>
          <a:p>
            <a:pPr lvl="1"/>
            <a:r>
              <a:rPr lang="en-US" dirty="0"/>
              <a:t>Commodity 100g ethernet switching</a:t>
            </a:r>
          </a:p>
          <a:p>
            <a:pPr lvl="1"/>
            <a:r>
              <a:rPr lang="en-US" dirty="0"/>
              <a:t>Broadcom Tomahawk Chipset</a:t>
            </a:r>
          </a:p>
          <a:p>
            <a:pPr lvl="1"/>
            <a:r>
              <a:rPr lang="en-US" dirty="0" err="1"/>
              <a:t>Openflow</a:t>
            </a:r>
            <a:r>
              <a:rPr lang="en-US" dirty="0"/>
              <a:t> 1.3</a:t>
            </a:r>
          </a:p>
          <a:p>
            <a:pPr lvl="1"/>
            <a:r>
              <a:rPr lang="en-US" dirty="0"/>
              <a:t>Supports alternate operating systems via ONIE</a:t>
            </a:r>
          </a:p>
          <a:p>
            <a:r>
              <a:rPr lang="en-US" dirty="0"/>
              <a:t>Control Plane switching:</a:t>
            </a:r>
          </a:p>
          <a:p>
            <a:pPr lvl="1"/>
            <a:r>
              <a:rPr lang="en-US" dirty="0"/>
              <a:t>Dell S4048-ON</a:t>
            </a:r>
          </a:p>
          <a:p>
            <a:pPr lvl="1"/>
            <a:r>
              <a:rPr lang="en-US" dirty="0"/>
              <a:t>Cost effective 10g switching</a:t>
            </a:r>
          </a:p>
          <a:p>
            <a:pPr lvl="1"/>
            <a:r>
              <a:rPr lang="en-US" dirty="0"/>
              <a:t>Used for physically separate control plane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6478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A57AF-3C3B-4448-B825-501C181D7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A8EF2"/>
                </a:solidFill>
              </a:rPr>
              <a:t>Compute Nodes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0740A-1DC9-48AE-852B-01E2668A4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3581400" cy="339447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Dell R740XD</a:t>
            </a:r>
          </a:p>
          <a:p>
            <a:pPr lvl="1"/>
            <a:r>
              <a:rPr lang="en-US" dirty="0"/>
              <a:t>Dual 12 Core CPU</a:t>
            </a:r>
          </a:p>
          <a:p>
            <a:pPr lvl="1"/>
            <a:r>
              <a:rPr lang="en-US" dirty="0"/>
              <a:t>192GB Ram</a:t>
            </a:r>
          </a:p>
          <a:p>
            <a:pPr lvl="1"/>
            <a:r>
              <a:rPr lang="en-US" dirty="0"/>
              <a:t>Dual 25G NIC w RDMA</a:t>
            </a:r>
          </a:p>
          <a:p>
            <a:pPr lvl="1"/>
            <a:r>
              <a:rPr lang="en-US" dirty="0"/>
              <a:t>Nvidia V100 GPU</a:t>
            </a:r>
          </a:p>
          <a:p>
            <a:pPr lvl="1"/>
            <a:r>
              <a:rPr lang="en-US" dirty="0"/>
              <a:t>Xilinx </a:t>
            </a:r>
            <a:r>
              <a:rPr lang="en-US" dirty="0" err="1"/>
              <a:t>Alveo</a:t>
            </a:r>
            <a:r>
              <a:rPr lang="en-US" dirty="0"/>
              <a:t> U200 FPGA, </a:t>
            </a:r>
          </a:p>
          <a:p>
            <a:pPr lvl="2"/>
            <a:r>
              <a:rPr lang="en-US" dirty="0"/>
              <a:t>2x 100g 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6D1D1E-49E0-4ABB-8404-D3A1EB555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966" y="2190750"/>
            <a:ext cx="2828872" cy="1946948"/>
          </a:xfrm>
          <a:prstGeom prst="rect">
            <a:avLst/>
          </a:prstGeom>
        </p:spPr>
      </p:pic>
      <p:pic>
        <p:nvPicPr>
          <p:cNvPr id="9" name="Picture 8" descr="A close up of a computer&#10;&#10;Description automatically generated">
            <a:extLst>
              <a:ext uri="{FF2B5EF4-FFF2-40B4-BE49-F238E27FC236}">
                <a16:creationId xmlns:a16="http://schemas.microsoft.com/office/drawing/2014/main" id="{F07FC0D1-DC69-4556-BA0E-C9DC7E4F56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885" y="2038350"/>
            <a:ext cx="2309276" cy="255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706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0AE6A2-1A34-49D6-B008-AA80855831CE}"/>
              </a:ext>
            </a:extLst>
          </p:cNvPr>
          <p:cNvSpPr txBox="1">
            <a:spLocks/>
          </p:cNvSpPr>
          <p:nvPr/>
        </p:nvSpPr>
        <p:spPr bwMode="auto">
          <a:xfrm>
            <a:off x="8123" y="0"/>
            <a:ext cx="9144000" cy="584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2500" lnSpcReduction="1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Garamond" pitchFamily="18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Garamond" pitchFamily="18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Garamond" pitchFamily="18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Garamond" pitchFamily="18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r>
              <a:rPr lang="en-US" sz="3600" b="1" kern="0" dirty="0">
                <a:solidFill>
                  <a:schemeClr val="bg2">
                    <a:lumMod val="75000"/>
                  </a:schemeClr>
                </a:solidFill>
              </a:rPr>
              <a:t>Cloud Architecture</a:t>
            </a:r>
          </a:p>
        </p:txBody>
      </p:sp>
      <p:pic>
        <p:nvPicPr>
          <p:cNvPr id="7" name="Picture 6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56D0BF25-A7A9-489E-9583-A4801486D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706368"/>
            <a:ext cx="8019288" cy="392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173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666750"/>
            <a:ext cx="7162800" cy="402698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-5862" y="26377"/>
            <a:ext cx="9144000" cy="584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2500" lnSpcReduction="1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Garamond" pitchFamily="18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Garamond" pitchFamily="18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Garamond" pitchFamily="18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Garamond" pitchFamily="18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r>
              <a:rPr lang="en-US" sz="3600" b="1" kern="0" dirty="0">
                <a:solidFill>
                  <a:schemeClr val="bg2">
                    <a:lumMod val="75000"/>
                  </a:schemeClr>
                </a:solidFill>
              </a:rPr>
              <a:t>Layer-2 Deployment View</a:t>
            </a:r>
          </a:p>
        </p:txBody>
      </p:sp>
    </p:spTree>
    <p:extLst>
      <p:ext uri="{BB962C8B-B14F-4D97-AF65-F5344CB8AC3E}">
        <p14:creationId xmlns:p14="http://schemas.microsoft.com/office/powerpoint/2010/main" val="41653199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535" y="762000"/>
            <a:ext cx="8991600" cy="3907155"/>
          </a:xfrm>
        </p:spPr>
        <p:txBody>
          <a:bodyPr>
            <a:normAutofit fontScale="55000" lnSpcReduction="20000"/>
          </a:bodyPr>
          <a:lstStyle/>
          <a:p>
            <a:r>
              <a:rPr lang="en-US" sz="3825" dirty="0"/>
              <a:t>Focus on ultra high bandwidth, low latency, edge cloud</a:t>
            </a:r>
          </a:p>
          <a:p>
            <a:r>
              <a:rPr lang="en-US" sz="3825" dirty="0"/>
              <a:t>Open platform (building on ORBIT) integrating </a:t>
            </a:r>
            <a:r>
              <a:rPr lang="en-US" sz="3825" dirty="0" err="1"/>
              <a:t>mmWave</a:t>
            </a:r>
            <a:r>
              <a:rPr lang="en-US" sz="3825" dirty="0"/>
              <a:t>, SDR, and optical x-haul</a:t>
            </a:r>
          </a:p>
          <a:p>
            <a:r>
              <a:rPr lang="en-US" sz="3825" dirty="0"/>
              <a:t>1 </a:t>
            </a:r>
            <a:r>
              <a:rPr lang="en-US" sz="3825" dirty="0" err="1"/>
              <a:t>sq</a:t>
            </a:r>
            <a:r>
              <a:rPr lang="en-US" sz="3825" dirty="0"/>
              <a:t> mile densely populated area in West Harlem</a:t>
            </a:r>
          </a:p>
          <a:p>
            <a:r>
              <a:rPr lang="en-US" sz="3825" dirty="0"/>
              <a:t>Local community outreach </a:t>
            </a:r>
          </a:p>
          <a:p>
            <a:r>
              <a:rPr lang="en-US" sz="3825" dirty="0"/>
              <a:t>Research community:</a:t>
            </a:r>
          </a:p>
          <a:p>
            <a:pPr lvl="1"/>
            <a:r>
              <a:rPr lang="en-US" sz="3375" dirty="0"/>
              <a:t>Develop future experiments, provide input</a:t>
            </a:r>
          </a:p>
          <a:p>
            <a:pPr lvl="1"/>
            <a:r>
              <a:rPr lang="en-US" sz="3375" dirty="0"/>
              <a:t>(short term) get involved in the educational outreach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More information: </a:t>
            </a:r>
            <a:br>
              <a:rPr lang="en-US" dirty="0"/>
            </a:br>
            <a:br>
              <a:rPr lang="en-US" dirty="0"/>
            </a:br>
            <a:r>
              <a:rPr lang="en-US" dirty="0">
                <a:hlinkClick r:id="rId2"/>
              </a:rPr>
              <a:t>https://advancedwireless.org/</a:t>
            </a:r>
            <a:r>
              <a:rPr lang="en-US" dirty="0"/>
              <a:t>    </a:t>
            </a:r>
            <a:r>
              <a:rPr lang="en-US" dirty="0">
                <a:hlinkClick r:id="rId3"/>
              </a:rPr>
              <a:t>https://www.orbit-lab.org</a:t>
            </a:r>
            <a:r>
              <a:rPr lang="en-US" dirty="0"/>
              <a:t>   </a:t>
            </a:r>
            <a:r>
              <a:rPr lang="en-US" dirty="0">
                <a:hlinkClick r:id="rId4"/>
              </a:rPr>
              <a:t>https://www.cosmos-lab.org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332726" y="742950"/>
            <a:ext cx="845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95250"/>
            <a:ext cx="8229600" cy="85725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COSMOS Summary</a:t>
            </a:r>
          </a:p>
        </p:txBody>
      </p:sp>
    </p:spTree>
    <p:extLst>
      <p:ext uri="{BB962C8B-B14F-4D97-AF65-F5344CB8AC3E}">
        <p14:creationId xmlns:p14="http://schemas.microsoft.com/office/powerpoint/2010/main" val="19252109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table, wall, desk&#10;&#10;Description automatically generated">
            <a:extLst>
              <a:ext uri="{FF2B5EF4-FFF2-40B4-BE49-F238E27FC236}">
                <a16:creationId xmlns:a16="http://schemas.microsoft.com/office/drawing/2014/main" id="{5F64B9F3-CDDB-407A-87D9-9BF427A320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609" y="241299"/>
            <a:ext cx="2191710" cy="2179725"/>
          </a:xfrm>
          <a:prstGeom prst="rect">
            <a:avLst/>
          </a:prstGeom>
        </p:spPr>
      </p:pic>
      <p:pic>
        <p:nvPicPr>
          <p:cNvPr id="7" name="Picture 6" descr="A large room&#10;&#10;Description automatically generated">
            <a:extLst>
              <a:ext uri="{FF2B5EF4-FFF2-40B4-BE49-F238E27FC236}">
                <a16:creationId xmlns:a16="http://schemas.microsoft.com/office/drawing/2014/main" id="{37EC4A78-06BD-4924-B257-6D1DB079E6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 rot="5400000">
            <a:off x="369515" y="2444350"/>
            <a:ext cx="2179724" cy="2189883"/>
          </a:xfrm>
          <a:prstGeom prst="rect">
            <a:avLst/>
          </a:prstGeom>
        </p:spPr>
      </p:pic>
      <p:pic>
        <p:nvPicPr>
          <p:cNvPr id="11" name="Picture 10" descr="A picture containing object&#10;&#10;Description automatically generated">
            <a:extLst>
              <a:ext uri="{FF2B5EF4-FFF2-40B4-BE49-F238E27FC236}">
                <a16:creationId xmlns:a16="http://schemas.microsoft.com/office/drawing/2014/main" id="{521158F4-510D-49EC-A35A-3F11048B0B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 rot="5400000">
            <a:off x="2167240" y="961945"/>
            <a:ext cx="4387854" cy="29311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750B25-A3D5-4D76-A52E-A4102F235E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 rot="5400000">
            <a:off x="5243204" y="969659"/>
            <a:ext cx="4387853" cy="293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2932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9A48F48B-FFFC-4BD8-9C70-D9829D9E82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152400" y="133350"/>
            <a:ext cx="8534400" cy="452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5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700086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Orbit Hardware</a:t>
            </a:r>
          </a:p>
        </p:txBody>
      </p:sp>
      <p:sp>
        <p:nvSpPr>
          <p:cNvPr id="149507" name="AutoShape 3"/>
          <p:cNvSpPr>
            <a:spLocks/>
          </p:cNvSpPr>
          <p:nvPr/>
        </p:nvSpPr>
        <p:spPr bwMode="auto">
          <a:xfrm rot="5400000">
            <a:off x="3233143" y="2197299"/>
            <a:ext cx="146447" cy="2324100"/>
          </a:xfrm>
          <a:prstGeom prst="rightBrace">
            <a:avLst>
              <a:gd name="adj1" fmla="val 1322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49508" name="Line 4"/>
          <p:cNvSpPr>
            <a:spLocks noChangeShapeType="1"/>
          </p:cNvSpPr>
          <p:nvPr/>
        </p:nvSpPr>
        <p:spPr bwMode="auto">
          <a:xfrm flipH="1">
            <a:off x="2220516" y="1833563"/>
            <a:ext cx="5953" cy="90606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sp>
        <p:nvSpPr>
          <p:cNvPr id="149509" name="Line 5"/>
          <p:cNvSpPr>
            <a:spLocks noChangeShapeType="1"/>
          </p:cNvSpPr>
          <p:nvPr/>
        </p:nvSpPr>
        <p:spPr bwMode="auto">
          <a:xfrm>
            <a:off x="2519363" y="1833563"/>
            <a:ext cx="2381" cy="90606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sp>
        <p:nvSpPr>
          <p:cNvPr id="149510" name="Line 6"/>
          <p:cNvSpPr>
            <a:spLocks noChangeShapeType="1"/>
          </p:cNvSpPr>
          <p:nvPr/>
        </p:nvSpPr>
        <p:spPr bwMode="auto">
          <a:xfrm>
            <a:off x="2809875" y="1833562"/>
            <a:ext cx="10716" cy="966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sp>
        <p:nvSpPr>
          <p:cNvPr id="149511" name="Line 7"/>
          <p:cNvSpPr>
            <a:spLocks noChangeShapeType="1"/>
          </p:cNvSpPr>
          <p:nvPr/>
        </p:nvSpPr>
        <p:spPr bwMode="auto">
          <a:xfrm>
            <a:off x="3123010" y="1833563"/>
            <a:ext cx="0" cy="102751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sp>
        <p:nvSpPr>
          <p:cNvPr id="149512" name="Line 8"/>
          <p:cNvSpPr>
            <a:spLocks noChangeShapeType="1"/>
          </p:cNvSpPr>
          <p:nvPr/>
        </p:nvSpPr>
        <p:spPr bwMode="auto">
          <a:xfrm flipH="1">
            <a:off x="3423047" y="1833563"/>
            <a:ext cx="9525" cy="102751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sp>
        <p:nvSpPr>
          <p:cNvPr id="149513" name="Line 9"/>
          <p:cNvSpPr>
            <a:spLocks noChangeShapeType="1"/>
          </p:cNvSpPr>
          <p:nvPr/>
        </p:nvSpPr>
        <p:spPr bwMode="auto">
          <a:xfrm flipH="1">
            <a:off x="4343400" y="1833562"/>
            <a:ext cx="0" cy="1452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sp>
        <p:nvSpPr>
          <p:cNvPr id="149514" name="Line 10"/>
          <p:cNvSpPr>
            <a:spLocks noChangeShapeType="1"/>
          </p:cNvSpPr>
          <p:nvPr/>
        </p:nvSpPr>
        <p:spPr bwMode="auto">
          <a:xfrm>
            <a:off x="2069306" y="2007394"/>
            <a:ext cx="1963341" cy="11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sp>
        <p:nvSpPr>
          <p:cNvPr id="149515" name="Line 11"/>
          <p:cNvSpPr>
            <a:spLocks noChangeShapeType="1"/>
          </p:cNvSpPr>
          <p:nvPr/>
        </p:nvSpPr>
        <p:spPr bwMode="auto">
          <a:xfrm>
            <a:off x="2069307" y="2189560"/>
            <a:ext cx="1884760" cy="11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sp>
        <p:nvSpPr>
          <p:cNvPr id="149516" name="Line 12"/>
          <p:cNvSpPr>
            <a:spLocks noChangeShapeType="1"/>
          </p:cNvSpPr>
          <p:nvPr/>
        </p:nvSpPr>
        <p:spPr bwMode="auto">
          <a:xfrm>
            <a:off x="2069306" y="2374106"/>
            <a:ext cx="180617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sp>
        <p:nvSpPr>
          <p:cNvPr id="149517" name="Line 13"/>
          <p:cNvSpPr>
            <a:spLocks noChangeShapeType="1"/>
          </p:cNvSpPr>
          <p:nvPr/>
        </p:nvSpPr>
        <p:spPr bwMode="auto">
          <a:xfrm>
            <a:off x="2069306" y="2556273"/>
            <a:ext cx="1806179" cy="11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sp>
        <p:nvSpPr>
          <p:cNvPr id="149518" name="Line 14"/>
          <p:cNvSpPr>
            <a:spLocks noChangeShapeType="1"/>
          </p:cNvSpPr>
          <p:nvPr/>
        </p:nvSpPr>
        <p:spPr bwMode="auto">
          <a:xfrm>
            <a:off x="2069307" y="3052763"/>
            <a:ext cx="2456260" cy="11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sp>
        <p:nvSpPr>
          <p:cNvPr id="149519" name="Line 15"/>
          <p:cNvSpPr>
            <a:spLocks noChangeShapeType="1"/>
          </p:cNvSpPr>
          <p:nvPr/>
        </p:nvSpPr>
        <p:spPr bwMode="auto">
          <a:xfrm>
            <a:off x="2069307" y="3236119"/>
            <a:ext cx="2456260" cy="11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sp>
        <p:nvSpPr>
          <p:cNvPr id="149520" name="Line 16"/>
          <p:cNvSpPr>
            <a:spLocks noChangeShapeType="1"/>
          </p:cNvSpPr>
          <p:nvPr/>
        </p:nvSpPr>
        <p:spPr bwMode="auto">
          <a:xfrm rot="10800000">
            <a:off x="3817144" y="2561035"/>
            <a:ext cx="631031" cy="11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sp>
        <p:nvSpPr>
          <p:cNvPr id="149521" name="Line 17"/>
          <p:cNvSpPr>
            <a:spLocks noChangeShapeType="1"/>
          </p:cNvSpPr>
          <p:nvPr/>
        </p:nvSpPr>
        <p:spPr bwMode="auto">
          <a:xfrm rot="10800000">
            <a:off x="3817144" y="2377679"/>
            <a:ext cx="631031" cy="11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sp>
        <p:nvSpPr>
          <p:cNvPr id="149522" name="Line 18"/>
          <p:cNvSpPr>
            <a:spLocks noChangeShapeType="1"/>
          </p:cNvSpPr>
          <p:nvPr/>
        </p:nvSpPr>
        <p:spPr bwMode="auto">
          <a:xfrm rot="10800000">
            <a:off x="3923110" y="2188369"/>
            <a:ext cx="520303" cy="11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sp>
        <p:nvSpPr>
          <p:cNvPr id="149523" name="Line 19"/>
          <p:cNvSpPr>
            <a:spLocks noChangeShapeType="1"/>
          </p:cNvSpPr>
          <p:nvPr/>
        </p:nvSpPr>
        <p:spPr bwMode="auto">
          <a:xfrm rot="10800000">
            <a:off x="3986213" y="2005013"/>
            <a:ext cx="454819" cy="23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sp>
        <p:nvSpPr>
          <p:cNvPr id="149524" name="Freeform 20"/>
          <p:cNvSpPr>
            <a:spLocks/>
          </p:cNvSpPr>
          <p:nvPr/>
        </p:nvSpPr>
        <p:spPr bwMode="auto">
          <a:xfrm>
            <a:off x="3736182" y="1869282"/>
            <a:ext cx="240506" cy="878681"/>
          </a:xfrm>
          <a:custGeom>
            <a:avLst/>
            <a:gdLst/>
            <a:ahLst/>
            <a:cxnLst>
              <a:cxn ang="0">
                <a:pos x="104" y="0"/>
              </a:cxn>
              <a:cxn ang="0">
                <a:pos x="145" y="131"/>
              </a:cxn>
              <a:cxn ang="0">
                <a:pos x="121" y="253"/>
              </a:cxn>
              <a:cxn ang="0">
                <a:pos x="71" y="349"/>
              </a:cxn>
              <a:cxn ang="0">
                <a:pos x="15" y="445"/>
              </a:cxn>
              <a:cxn ang="0">
                <a:pos x="5" y="571"/>
              </a:cxn>
              <a:cxn ang="0">
                <a:pos x="45" y="692"/>
              </a:cxn>
            </a:cxnLst>
            <a:rect l="0" t="0" r="r" b="b"/>
            <a:pathLst>
              <a:path w="148" h="692">
                <a:moveTo>
                  <a:pt x="104" y="0"/>
                </a:moveTo>
                <a:cubicBezTo>
                  <a:pt x="111" y="22"/>
                  <a:pt x="142" y="89"/>
                  <a:pt x="145" y="131"/>
                </a:cubicBezTo>
                <a:cubicBezTo>
                  <a:pt x="148" y="173"/>
                  <a:pt x="133" y="217"/>
                  <a:pt x="121" y="253"/>
                </a:cubicBezTo>
                <a:cubicBezTo>
                  <a:pt x="109" y="289"/>
                  <a:pt x="89" y="317"/>
                  <a:pt x="71" y="349"/>
                </a:cubicBezTo>
                <a:cubicBezTo>
                  <a:pt x="53" y="381"/>
                  <a:pt x="26" y="408"/>
                  <a:pt x="15" y="445"/>
                </a:cubicBezTo>
                <a:cubicBezTo>
                  <a:pt x="4" y="482"/>
                  <a:pt x="0" y="530"/>
                  <a:pt x="5" y="571"/>
                </a:cubicBezTo>
                <a:cubicBezTo>
                  <a:pt x="10" y="612"/>
                  <a:pt x="37" y="667"/>
                  <a:pt x="45" y="69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sp>
        <p:nvSpPr>
          <p:cNvPr id="149525" name="Freeform 21"/>
          <p:cNvSpPr>
            <a:spLocks/>
          </p:cNvSpPr>
          <p:nvPr/>
        </p:nvSpPr>
        <p:spPr bwMode="auto">
          <a:xfrm>
            <a:off x="3817144" y="1869282"/>
            <a:ext cx="242888" cy="878681"/>
          </a:xfrm>
          <a:custGeom>
            <a:avLst/>
            <a:gdLst/>
            <a:ahLst/>
            <a:cxnLst>
              <a:cxn ang="0">
                <a:pos x="104" y="0"/>
              </a:cxn>
              <a:cxn ang="0">
                <a:pos x="145" y="131"/>
              </a:cxn>
              <a:cxn ang="0">
                <a:pos x="121" y="253"/>
              </a:cxn>
              <a:cxn ang="0">
                <a:pos x="71" y="349"/>
              </a:cxn>
              <a:cxn ang="0">
                <a:pos x="15" y="445"/>
              </a:cxn>
              <a:cxn ang="0">
                <a:pos x="5" y="571"/>
              </a:cxn>
              <a:cxn ang="0">
                <a:pos x="45" y="692"/>
              </a:cxn>
            </a:cxnLst>
            <a:rect l="0" t="0" r="r" b="b"/>
            <a:pathLst>
              <a:path w="148" h="692">
                <a:moveTo>
                  <a:pt x="104" y="0"/>
                </a:moveTo>
                <a:cubicBezTo>
                  <a:pt x="111" y="22"/>
                  <a:pt x="142" y="89"/>
                  <a:pt x="145" y="131"/>
                </a:cubicBezTo>
                <a:cubicBezTo>
                  <a:pt x="148" y="173"/>
                  <a:pt x="133" y="217"/>
                  <a:pt x="121" y="253"/>
                </a:cubicBezTo>
                <a:cubicBezTo>
                  <a:pt x="109" y="289"/>
                  <a:pt x="89" y="317"/>
                  <a:pt x="71" y="349"/>
                </a:cubicBezTo>
                <a:cubicBezTo>
                  <a:pt x="53" y="381"/>
                  <a:pt x="26" y="408"/>
                  <a:pt x="15" y="445"/>
                </a:cubicBezTo>
                <a:cubicBezTo>
                  <a:pt x="4" y="482"/>
                  <a:pt x="0" y="530"/>
                  <a:pt x="5" y="571"/>
                </a:cubicBezTo>
                <a:cubicBezTo>
                  <a:pt x="10" y="612"/>
                  <a:pt x="37" y="667"/>
                  <a:pt x="45" y="69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sp>
        <p:nvSpPr>
          <p:cNvPr id="149526" name="Freeform 22"/>
          <p:cNvSpPr>
            <a:spLocks/>
          </p:cNvSpPr>
          <p:nvPr/>
        </p:nvSpPr>
        <p:spPr bwMode="auto">
          <a:xfrm rot="5400000">
            <a:off x="2758083" y="2065140"/>
            <a:ext cx="188119" cy="1415653"/>
          </a:xfrm>
          <a:custGeom>
            <a:avLst/>
            <a:gdLst/>
            <a:ahLst/>
            <a:cxnLst>
              <a:cxn ang="0">
                <a:pos x="104" y="0"/>
              </a:cxn>
              <a:cxn ang="0">
                <a:pos x="145" y="131"/>
              </a:cxn>
              <a:cxn ang="0">
                <a:pos x="121" y="253"/>
              </a:cxn>
              <a:cxn ang="0">
                <a:pos x="71" y="349"/>
              </a:cxn>
              <a:cxn ang="0">
                <a:pos x="15" y="445"/>
              </a:cxn>
              <a:cxn ang="0">
                <a:pos x="5" y="571"/>
              </a:cxn>
              <a:cxn ang="0">
                <a:pos x="45" y="692"/>
              </a:cxn>
            </a:cxnLst>
            <a:rect l="0" t="0" r="r" b="b"/>
            <a:pathLst>
              <a:path w="148" h="692">
                <a:moveTo>
                  <a:pt x="104" y="0"/>
                </a:moveTo>
                <a:cubicBezTo>
                  <a:pt x="111" y="22"/>
                  <a:pt x="142" y="89"/>
                  <a:pt x="145" y="131"/>
                </a:cubicBezTo>
                <a:cubicBezTo>
                  <a:pt x="148" y="173"/>
                  <a:pt x="133" y="217"/>
                  <a:pt x="121" y="253"/>
                </a:cubicBezTo>
                <a:cubicBezTo>
                  <a:pt x="109" y="289"/>
                  <a:pt x="89" y="317"/>
                  <a:pt x="71" y="349"/>
                </a:cubicBezTo>
                <a:cubicBezTo>
                  <a:pt x="53" y="381"/>
                  <a:pt x="26" y="408"/>
                  <a:pt x="15" y="445"/>
                </a:cubicBezTo>
                <a:cubicBezTo>
                  <a:pt x="4" y="482"/>
                  <a:pt x="0" y="530"/>
                  <a:pt x="5" y="571"/>
                </a:cubicBezTo>
                <a:cubicBezTo>
                  <a:pt x="10" y="612"/>
                  <a:pt x="37" y="667"/>
                  <a:pt x="45" y="69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sp>
        <p:nvSpPr>
          <p:cNvPr id="149527" name="Freeform 23"/>
          <p:cNvSpPr>
            <a:spLocks/>
          </p:cNvSpPr>
          <p:nvPr/>
        </p:nvSpPr>
        <p:spPr bwMode="auto">
          <a:xfrm rot="5400000">
            <a:off x="2756892" y="2135386"/>
            <a:ext cx="188119" cy="1413272"/>
          </a:xfrm>
          <a:custGeom>
            <a:avLst/>
            <a:gdLst/>
            <a:ahLst/>
            <a:cxnLst>
              <a:cxn ang="0">
                <a:pos x="104" y="0"/>
              </a:cxn>
              <a:cxn ang="0">
                <a:pos x="145" y="131"/>
              </a:cxn>
              <a:cxn ang="0">
                <a:pos x="121" y="253"/>
              </a:cxn>
              <a:cxn ang="0">
                <a:pos x="71" y="349"/>
              </a:cxn>
              <a:cxn ang="0">
                <a:pos x="15" y="445"/>
              </a:cxn>
              <a:cxn ang="0">
                <a:pos x="5" y="571"/>
              </a:cxn>
              <a:cxn ang="0">
                <a:pos x="45" y="692"/>
              </a:cxn>
            </a:cxnLst>
            <a:rect l="0" t="0" r="r" b="b"/>
            <a:pathLst>
              <a:path w="148" h="692">
                <a:moveTo>
                  <a:pt x="104" y="0"/>
                </a:moveTo>
                <a:cubicBezTo>
                  <a:pt x="111" y="22"/>
                  <a:pt x="142" y="89"/>
                  <a:pt x="145" y="131"/>
                </a:cubicBezTo>
                <a:cubicBezTo>
                  <a:pt x="148" y="173"/>
                  <a:pt x="133" y="217"/>
                  <a:pt x="121" y="253"/>
                </a:cubicBezTo>
                <a:cubicBezTo>
                  <a:pt x="109" y="289"/>
                  <a:pt x="89" y="317"/>
                  <a:pt x="71" y="349"/>
                </a:cubicBezTo>
                <a:cubicBezTo>
                  <a:pt x="53" y="381"/>
                  <a:pt x="26" y="408"/>
                  <a:pt x="15" y="445"/>
                </a:cubicBezTo>
                <a:cubicBezTo>
                  <a:pt x="4" y="482"/>
                  <a:pt x="0" y="530"/>
                  <a:pt x="5" y="571"/>
                </a:cubicBezTo>
                <a:cubicBezTo>
                  <a:pt x="10" y="612"/>
                  <a:pt x="37" y="667"/>
                  <a:pt x="45" y="69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sp>
        <p:nvSpPr>
          <p:cNvPr id="149528" name="Line 24"/>
          <p:cNvSpPr>
            <a:spLocks noChangeShapeType="1"/>
          </p:cNvSpPr>
          <p:nvPr/>
        </p:nvSpPr>
        <p:spPr bwMode="auto">
          <a:xfrm>
            <a:off x="3421856" y="2869407"/>
            <a:ext cx="0" cy="4274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sp>
        <p:nvSpPr>
          <p:cNvPr id="149529" name="Line 25"/>
          <p:cNvSpPr>
            <a:spLocks noChangeShapeType="1"/>
          </p:cNvSpPr>
          <p:nvPr/>
        </p:nvSpPr>
        <p:spPr bwMode="auto">
          <a:xfrm>
            <a:off x="3121819" y="2869407"/>
            <a:ext cx="0" cy="4274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sp>
        <p:nvSpPr>
          <p:cNvPr id="149530" name="Line 26"/>
          <p:cNvSpPr>
            <a:spLocks noChangeShapeType="1"/>
          </p:cNvSpPr>
          <p:nvPr/>
        </p:nvSpPr>
        <p:spPr bwMode="auto">
          <a:xfrm>
            <a:off x="2820591" y="2808685"/>
            <a:ext cx="0" cy="4881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sp>
        <p:nvSpPr>
          <p:cNvPr id="149531" name="Line 27"/>
          <p:cNvSpPr>
            <a:spLocks noChangeShapeType="1"/>
          </p:cNvSpPr>
          <p:nvPr/>
        </p:nvSpPr>
        <p:spPr bwMode="auto">
          <a:xfrm>
            <a:off x="2519363" y="2747962"/>
            <a:ext cx="0" cy="54887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sp>
        <p:nvSpPr>
          <p:cNvPr id="149532" name="Line 28"/>
          <p:cNvSpPr>
            <a:spLocks noChangeShapeType="1"/>
          </p:cNvSpPr>
          <p:nvPr/>
        </p:nvSpPr>
        <p:spPr bwMode="auto">
          <a:xfrm>
            <a:off x="2220516" y="2747962"/>
            <a:ext cx="0" cy="54887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2171701" y="2970610"/>
            <a:ext cx="1308497" cy="310753"/>
            <a:chOff x="447" y="2185"/>
            <a:chExt cx="1285" cy="350"/>
          </a:xfrm>
        </p:grpSpPr>
        <p:grpSp>
          <p:nvGrpSpPr>
            <p:cNvPr id="3" name="Group 30"/>
            <p:cNvGrpSpPr>
              <a:grpSpLocks/>
            </p:cNvGrpSpPr>
            <p:nvPr/>
          </p:nvGrpSpPr>
          <p:grpSpPr bwMode="auto">
            <a:xfrm>
              <a:off x="1628" y="2185"/>
              <a:ext cx="100" cy="144"/>
              <a:chOff x="3216" y="3312"/>
              <a:chExt cx="240" cy="384"/>
            </a:xfrm>
          </p:grpSpPr>
          <p:sp>
            <p:nvSpPr>
              <p:cNvPr id="149535" name="AutoShape 31"/>
              <p:cNvSpPr>
                <a:spLocks noChangeArrowheads="1"/>
              </p:cNvSpPr>
              <p:nvPr/>
            </p:nvSpPr>
            <p:spPr bwMode="auto">
              <a:xfrm>
                <a:off x="3216" y="3456"/>
                <a:ext cx="240" cy="240"/>
              </a:xfrm>
              <a:prstGeom prst="bevel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grpSp>
            <p:nvGrpSpPr>
              <p:cNvPr id="4" name="Group 32"/>
              <p:cNvGrpSpPr>
                <a:grpSpLocks/>
              </p:cNvGrpSpPr>
              <p:nvPr/>
            </p:nvGrpSpPr>
            <p:grpSpPr bwMode="auto">
              <a:xfrm>
                <a:off x="3360" y="3312"/>
                <a:ext cx="96" cy="144"/>
                <a:chOff x="3360" y="3312"/>
                <a:chExt cx="96" cy="144"/>
              </a:xfrm>
            </p:grpSpPr>
            <p:sp>
              <p:nvSpPr>
                <p:cNvPr id="149537" name="Line 33"/>
                <p:cNvSpPr>
                  <a:spLocks noChangeShapeType="1"/>
                </p:cNvSpPr>
                <p:nvPr/>
              </p:nvSpPr>
              <p:spPr bwMode="auto">
                <a:xfrm flipV="1">
                  <a:off x="3408" y="3360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538" name="Line 34"/>
                <p:cNvSpPr>
                  <a:spLocks noChangeShapeType="1"/>
                </p:cNvSpPr>
                <p:nvPr/>
              </p:nvSpPr>
              <p:spPr bwMode="auto">
                <a:xfrm flipV="1">
                  <a:off x="3408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539" name="Line 35"/>
                <p:cNvSpPr>
                  <a:spLocks noChangeShapeType="1"/>
                </p:cNvSpPr>
                <p:nvPr/>
              </p:nvSpPr>
              <p:spPr bwMode="auto">
                <a:xfrm flipH="1" flipV="1">
                  <a:off x="3360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5" name="Group 36"/>
              <p:cNvGrpSpPr>
                <a:grpSpLocks/>
              </p:cNvGrpSpPr>
              <p:nvPr/>
            </p:nvGrpSpPr>
            <p:grpSpPr bwMode="auto">
              <a:xfrm>
                <a:off x="3216" y="3312"/>
                <a:ext cx="96" cy="144"/>
                <a:chOff x="3456" y="3408"/>
                <a:chExt cx="96" cy="144"/>
              </a:xfrm>
            </p:grpSpPr>
            <p:sp>
              <p:nvSpPr>
                <p:cNvPr id="149541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3504" y="3456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542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3504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543" name="Line 39"/>
                <p:cNvSpPr>
                  <a:spLocks noChangeShapeType="1"/>
                </p:cNvSpPr>
                <p:nvPr/>
              </p:nvSpPr>
              <p:spPr bwMode="auto">
                <a:xfrm flipH="1" flipV="1">
                  <a:off x="3456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</p:grpSp>
        <p:grpSp>
          <p:nvGrpSpPr>
            <p:cNvPr id="6" name="Group 40"/>
            <p:cNvGrpSpPr>
              <a:grpSpLocks/>
            </p:cNvGrpSpPr>
            <p:nvPr/>
          </p:nvGrpSpPr>
          <p:grpSpPr bwMode="auto">
            <a:xfrm>
              <a:off x="1335" y="2185"/>
              <a:ext cx="100" cy="144"/>
              <a:chOff x="3216" y="3312"/>
              <a:chExt cx="240" cy="384"/>
            </a:xfrm>
          </p:grpSpPr>
          <p:sp>
            <p:nvSpPr>
              <p:cNvPr id="149545" name="AutoShape 41"/>
              <p:cNvSpPr>
                <a:spLocks noChangeArrowheads="1"/>
              </p:cNvSpPr>
              <p:nvPr/>
            </p:nvSpPr>
            <p:spPr bwMode="auto">
              <a:xfrm>
                <a:off x="3216" y="3456"/>
                <a:ext cx="240" cy="240"/>
              </a:xfrm>
              <a:prstGeom prst="bevel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grpSp>
            <p:nvGrpSpPr>
              <p:cNvPr id="7" name="Group 42"/>
              <p:cNvGrpSpPr>
                <a:grpSpLocks/>
              </p:cNvGrpSpPr>
              <p:nvPr/>
            </p:nvGrpSpPr>
            <p:grpSpPr bwMode="auto">
              <a:xfrm>
                <a:off x="3360" y="3312"/>
                <a:ext cx="96" cy="144"/>
                <a:chOff x="3360" y="3312"/>
                <a:chExt cx="96" cy="144"/>
              </a:xfrm>
            </p:grpSpPr>
            <p:sp>
              <p:nvSpPr>
                <p:cNvPr id="149547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3408" y="3360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548" name="Line 44"/>
                <p:cNvSpPr>
                  <a:spLocks noChangeShapeType="1"/>
                </p:cNvSpPr>
                <p:nvPr/>
              </p:nvSpPr>
              <p:spPr bwMode="auto">
                <a:xfrm flipV="1">
                  <a:off x="3408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549" name="Line 45"/>
                <p:cNvSpPr>
                  <a:spLocks noChangeShapeType="1"/>
                </p:cNvSpPr>
                <p:nvPr/>
              </p:nvSpPr>
              <p:spPr bwMode="auto">
                <a:xfrm flipH="1" flipV="1">
                  <a:off x="3360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8" name="Group 46"/>
              <p:cNvGrpSpPr>
                <a:grpSpLocks/>
              </p:cNvGrpSpPr>
              <p:nvPr/>
            </p:nvGrpSpPr>
            <p:grpSpPr bwMode="auto">
              <a:xfrm>
                <a:off x="3216" y="3312"/>
                <a:ext cx="96" cy="144"/>
                <a:chOff x="3456" y="3408"/>
                <a:chExt cx="96" cy="144"/>
              </a:xfrm>
            </p:grpSpPr>
            <p:sp>
              <p:nvSpPr>
                <p:cNvPr id="149551" name="Line 47"/>
                <p:cNvSpPr>
                  <a:spLocks noChangeShapeType="1"/>
                </p:cNvSpPr>
                <p:nvPr/>
              </p:nvSpPr>
              <p:spPr bwMode="auto">
                <a:xfrm flipV="1">
                  <a:off x="3504" y="3456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552" name="Line 48"/>
                <p:cNvSpPr>
                  <a:spLocks noChangeShapeType="1"/>
                </p:cNvSpPr>
                <p:nvPr/>
              </p:nvSpPr>
              <p:spPr bwMode="auto">
                <a:xfrm flipV="1">
                  <a:off x="3504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553" name="Line 49"/>
                <p:cNvSpPr>
                  <a:spLocks noChangeShapeType="1"/>
                </p:cNvSpPr>
                <p:nvPr/>
              </p:nvSpPr>
              <p:spPr bwMode="auto">
                <a:xfrm flipH="1" flipV="1">
                  <a:off x="3456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</p:grpSp>
        <p:grpSp>
          <p:nvGrpSpPr>
            <p:cNvPr id="9" name="Group 50"/>
            <p:cNvGrpSpPr>
              <a:grpSpLocks/>
            </p:cNvGrpSpPr>
            <p:nvPr/>
          </p:nvGrpSpPr>
          <p:grpSpPr bwMode="auto">
            <a:xfrm>
              <a:off x="1033" y="2185"/>
              <a:ext cx="100" cy="144"/>
              <a:chOff x="3216" y="3312"/>
              <a:chExt cx="240" cy="384"/>
            </a:xfrm>
          </p:grpSpPr>
          <p:sp>
            <p:nvSpPr>
              <p:cNvPr id="149555" name="AutoShape 51"/>
              <p:cNvSpPr>
                <a:spLocks noChangeArrowheads="1"/>
              </p:cNvSpPr>
              <p:nvPr/>
            </p:nvSpPr>
            <p:spPr bwMode="auto">
              <a:xfrm>
                <a:off x="3216" y="3456"/>
                <a:ext cx="240" cy="240"/>
              </a:xfrm>
              <a:prstGeom prst="bevel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grpSp>
            <p:nvGrpSpPr>
              <p:cNvPr id="10" name="Group 52"/>
              <p:cNvGrpSpPr>
                <a:grpSpLocks/>
              </p:cNvGrpSpPr>
              <p:nvPr/>
            </p:nvGrpSpPr>
            <p:grpSpPr bwMode="auto">
              <a:xfrm>
                <a:off x="3360" y="3312"/>
                <a:ext cx="96" cy="144"/>
                <a:chOff x="3360" y="3312"/>
                <a:chExt cx="96" cy="144"/>
              </a:xfrm>
            </p:grpSpPr>
            <p:sp>
              <p:nvSpPr>
                <p:cNvPr id="149557" name="Line 53"/>
                <p:cNvSpPr>
                  <a:spLocks noChangeShapeType="1"/>
                </p:cNvSpPr>
                <p:nvPr/>
              </p:nvSpPr>
              <p:spPr bwMode="auto">
                <a:xfrm flipV="1">
                  <a:off x="3408" y="3360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558" name="Line 54"/>
                <p:cNvSpPr>
                  <a:spLocks noChangeShapeType="1"/>
                </p:cNvSpPr>
                <p:nvPr/>
              </p:nvSpPr>
              <p:spPr bwMode="auto">
                <a:xfrm flipV="1">
                  <a:off x="3408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559" name="Line 55"/>
                <p:cNvSpPr>
                  <a:spLocks noChangeShapeType="1"/>
                </p:cNvSpPr>
                <p:nvPr/>
              </p:nvSpPr>
              <p:spPr bwMode="auto">
                <a:xfrm flipH="1" flipV="1">
                  <a:off x="3360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1" name="Group 56"/>
              <p:cNvGrpSpPr>
                <a:grpSpLocks/>
              </p:cNvGrpSpPr>
              <p:nvPr/>
            </p:nvGrpSpPr>
            <p:grpSpPr bwMode="auto">
              <a:xfrm>
                <a:off x="3216" y="3312"/>
                <a:ext cx="96" cy="144"/>
                <a:chOff x="3456" y="3408"/>
                <a:chExt cx="96" cy="144"/>
              </a:xfrm>
            </p:grpSpPr>
            <p:sp>
              <p:nvSpPr>
                <p:cNvPr id="149561" name="Line 57"/>
                <p:cNvSpPr>
                  <a:spLocks noChangeShapeType="1"/>
                </p:cNvSpPr>
                <p:nvPr/>
              </p:nvSpPr>
              <p:spPr bwMode="auto">
                <a:xfrm flipV="1">
                  <a:off x="3504" y="3456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562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3504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563" name="Line 59"/>
                <p:cNvSpPr>
                  <a:spLocks noChangeShapeType="1"/>
                </p:cNvSpPr>
                <p:nvPr/>
              </p:nvSpPr>
              <p:spPr bwMode="auto">
                <a:xfrm flipH="1" flipV="1">
                  <a:off x="3456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</p:grpSp>
        <p:grpSp>
          <p:nvGrpSpPr>
            <p:cNvPr id="12" name="Group 60"/>
            <p:cNvGrpSpPr>
              <a:grpSpLocks/>
            </p:cNvGrpSpPr>
            <p:nvPr/>
          </p:nvGrpSpPr>
          <p:grpSpPr bwMode="auto">
            <a:xfrm>
              <a:off x="743" y="2185"/>
              <a:ext cx="100" cy="144"/>
              <a:chOff x="3216" y="3312"/>
              <a:chExt cx="240" cy="384"/>
            </a:xfrm>
          </p:grpSpPr>
          <p:sp>
            <p:nvSpPr>
              <p:cNvPr id="149565" name="AutoShape 61"/>
              <p:cNvSpPr>
                <a:spLocks noChangeArrowheads="1"/>
              </p:cNvSpPr>
              <p:nvPr/>
            </p:nvSpPr>
            <p:spPr bwMode="auto">
              <a:xfrm>
                <a:off x="3216" y="3456"/>
                <a:ext cx="240" cy="240"/>
              </a:xfrm>
              <a:prstGeom prst="bevel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grpSp>
            <p:nvGrpSpPr>
              <p:cNvPr id="13" name="Group 62"/>
              <p:cNvGrpSpPr>
                <a:grpSpLocks/>
              </p:cNvGrpSpPr>
              <p:nvPr/>
            </p:nvGrpSpPr>
            <p:grpSpPr bwMode="auto">
              <a:xfrm>
                <a:off x="3360" y="3312"/>
                <a:ext cx="96" cy="144"/>
                <a:chOff x="3360" y="3312"/>
                <a:chExt cx="96" cy="144"/>
              </a:xfrm>
            </p:grpSpPr>
            <p:sp>
              <p:nvSpPr>
                <p:cNvPr id="149567" name="Line 63"/>
                <p:cNvSpPr>
                  <a:spLocks noChangeShapeType="1"/>
                </p:cNvSpPr>
                <p:nvPr/>
              </p:nvSpPr>
              <p:spPr bwMode="auto">
                <a:xfrm flipV="1">
                  <a:off x="3408" y="3360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568" name="Line 64"/>
                <p:cNvSpPr>
                  <a:spLocks noChangeShapeType="1"/>
                </p:cNvSpPr>
                <p:nvPr/>
              </p:nvSpPr>
              <p:spPr bwMode="auto">
                <a:xfrm flipV="1">
                  <a:off x="3408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569" name="Line 65"/>
                <p:cNvSpPr>
                  <a:spLocks noChangeShapeType="1"/>
                </p:cNvSpPr>
                <p:nvPr/>
              </p:nvSpPr>
              <p:spPr bwMode="auto">
                <a:xfrm flipH="1" flipV="1">
                  <a:off x="3360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4" name="Group 66"/>
              <p:cNvGrpSpPr>
                <a:grpSpLocks/>
              </p:cNvGrpSpPr>
              <p:nvPr/>
            </p:nvGrpSpPr>
            <p:grpSpPr bwMode="auto">
              <a:xfrm>
                <a:off x="3216" y="3312"/>
                <a:ext cx="96" cy="144"/>
                <a:chOff x="3456" y="3408"/>
                <a:chExt cx="96" cy="144"/>
              </a:xfrm>
            </p:grpSpPr>
            <p:sp>
              <p:nvSpPr>
                <p:cNvPr id="149571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3504" y="3456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572" name="Line 68"/>
                <p:cNvSpPr>
                  <a:spLocks noChangeShapeType="1"/>
                </p:cNvSpPr>
                <p:nvPr/>
              </p:nvSpPr>
              <p:spPr bwMode="auto">
                <a:xfrm flipV="1">
                  <a:off x="3504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573" name="Line 69"/>
                <p:cNvSpPr>
                  <a:spLocks noChangeShapeType="1"/>
                </p:cNvSpPr>
                <p:nvPr/>
              </p:nvSpPr>
              <p:spPr bwMode="auto">
                <a:xfrm flipH="1" flipV="1">
                  <a:off x="3456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</p:grpSp>
        <p:grpSp>
          <p:nvGrpSpPr>
            <p:cNvPr id="15" name="Group 70"/>
            <p:cNvGrpSpPr>
              <a:grpSpLocks/>
            </p:cNvGrpSpPr>
            <p:nvPr/>
          </p:nvGrpSpPr>
          <p:grpSpPr bwMode="auto">
            <a:xfrm>
              <a:off x="447" y="2185"/>
              <a:ext cx="100" cy="144"/>
              <a:chOff x="3216" y="3312"/>
              <a:chExt cx="240" cy="384"/>
            </a:xfrm>
          </p:grpSpPr>
          <p:sp>
            <p:nvSpPr>
              <p:cNvPr id="149575" name="AutoShape 71"/>
              <p:cNvSpPr>
                <a:spLocks noChangeArrowheads="1"/>
              </p:cNvSpPr>
              <p:nvPr/>
            </p:nvSpPr>
            <p:spPr bwMode="auto">
              <a:xfrm>
                <a:off x="3216" y="3456"/>
                <a:ext cx="240" cy="240"/>
              </a:xfrm>
              <a:prstGeom prst="bevel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grpSp>
            <p:nvGrpSpPr>
              <p:cNvPr id="16" name="Group 72"/>
              <p:cNvGrpSpPr>
                <a:grpSpLocks/>
              </p:cNvGrpSpPr>
              <p:nvPr/>
            </p:nvGrpSpPr>
            <p:grpSpPr bwMode="auto">
              <a:xfrm>
                <a:off x="3360" y="3312"/>
                <a:ext cx="96" cy="144"/>
                <a:chOff x="3360" y="3312"/>
                <a:chExt cx="96" cy="144"/>
              </a:xfrm>
            </p:grpSpPr>
            <p:sp>
              <p:nvSpPr>
                <p:cNvPr id="149577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3408" y="3360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578" name="Line 74"/>
                <p:cNvSpPr>
                  <a:spLocks noChangeShapeType="1"/>
                </p:cNvSpPr>
                <p:nvPr/>
              </p:nvSpPr>
              <p:spPr bwMode="auto">
                <a:xfrm flipV="1">
                  <a:off x="3408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579" name="Line 75"/>
                <p:cNvSpPr>
                  <a:spLocks noChangeShapeType="1"/>
                </p:cNvSpPr>
                <p:nvPr/>
              </p:nvSpPr>
              <p:spPr bwMode="auto">
                <a:xfrm flipH="1" flipV="1">
                  <a:off x="3360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7" name="Group 76"/>
              <p:cNvGrpSpPr>
                <a:grpSpLocks/>
              </p:cNvGrpSpPr>
              <p:nvPr/>
            </p:nvGrpSpPr>
            <p:grpSpPr bwMode="auto">
              <a:xfrm>
                <a:off x="3216" y="3312"/>
                <a:ext cx="96" cy="144"/>
                <a:chOff x="3456" y="3408"/>
                <a:chExt cx="96" cy="144"/>
              </a:xfrm>
            </p:grpSpPr>
            <p:sp>
              <p:nvSpPr>
                <p:cNvPr id="149581" name="Line 77"/>
                <p:cNvSpPr>
                  <a:spLocks noChangeShapeType="1"/>
                </p:cNvSpPr>
                <p:nvPr/>
              </p:nvSpPr>
              <p:spPr bwMode="auto">
                <a:xfrm flipV="1">
                  <a:off x="3504" y="3456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582" name="Line 78"/>
                <p:cNvSpPr>
                  <a:spLocks noChangeShapeType="1"/>
                </p:cNvSpPr>
                <p:nvPr/>
              </p:nvSpPr>
              <p:spPr bwMode="auto">
                <a:xfrm flipV="1">
                  <a:off x="3504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583" name="Line 79"/>
                <p:cNvSpPr>
                  <a:spLocks noChangeShapeType="1"/>
                </p:cNvSpPr>
                <p:nvPr/>
              </p:nvSpPr>
              <p:spPr bwMode="auto">
                <a:xfrm flipH="1" flipV="1">
                  <a:off x="3456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</p:grpSp>
        <p:grpSp>
          <p:nvGrpSpPr>
            <p:cNvPr id="18" name="Group 80"/>
            <p:cNvGrpSpPr>
              <a:grpSpLocks/>
            </p:cNvGrpSpPr>
            <p:nvPr/>
          </p:nvGrpSpPr>
          <p:grpSpPr bwMode="auto">
            <a:xfrm>
              <a:off x="1632" y="2391"/>
              <a:ext cx="100" cy="144"/>
              <a:chOff x="3216" y="3312"/>
              <a:chExt cx="240" cy="384"/>
            </a:xfrm>
          </p:grpSpPr>
          <p:sp>
            <p:nvSpPr>
              <p:cNvPr id="149585" name="AutoShape 81"/>
              <p:cNvSpPr>
                <a:spLocks noChangeArrowheads="1"/>
              </p:cNvSpPr>
              <p:nvPr/>
            </p:nvSpPr>
            <p:spPr bwMode="auto">
              <a:xfrm>
                <a:off x="3216" y="3456"/>
                <a:ext cx="240" cy="240"/>
              </a:xfrm>
              <a:prstGeom prst="bevel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grpSp>
            <p:nvGrpSpPr>
              <p:cNvPr id="19" name="Group 82"/>
              <p:cNvGrpSpPr>
                <a:grpSpLocks/>
              </p:cNvGrpSpPr>
              <p:nvPr/>
            </p:nvGrpSpPr>
            <p:grpSpPr bwMode="auto">
              <a:xfrm>
                <a:off x="3360" y="3312"/>
                <a:ext cx="96" cy="144"/>
                <a:chOff x="3360" y="3312"/>
                <a:chExt cx="96" cy="144"/>
              </a:xfrm>
            </p:grpSpPr>
            <p:sp>
              <p:nvSpPr>
                <p:cNvPr id="149587" name="Line 83"/>
                <p:cNvSpPr>
                  <a:spLocks noChangeShapeType="1"/>
                </p:cNvSpPr>
                <p:nvPr/>
              </p:nvSpPr>
              <p:spPr bwMode="auto">
                <a:xfrm flipV="1">
                  <a:off x="3408" y="3360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588" name="Line 84"/>
                <p:cNvSpPr>
                  <a:spLocks noChangeShapeType="1"/>
                </p:cNvSpPr>
                <p:nvPr/>
              </p:nvSpPr>
              <p:spPr bwMode="auto">
                <a:xfrm flipV="1">
                  <a:off x="3408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589" name="Line 85"/>
                <p:cNvSpPr>
                  <a:spLocks noChangeShapeType="1"/>
                </p:cNvSpPr>
                <p:nvPr/>
              </p:nvSpPr>
              <p:spPr bwMode="auto">
                <a:xfrm flipH="1" flipV="1">
                  <a:off x="3360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20" name="Group 86"/>
              <p:cNvGrpSpPr>
                <a:grpSpLocks/>
              </p:cNvGrpSpPr>
              <p:nvPr/>
            </p:nvGrpSpPr>
            <p:grpSpPr bwMode="auto">
              <a:xfrm>
                <a:off x="3216" y="3312"/>
                <a:ext cx="96" cy="144"/>
                <a:chOff x="3456" y="3408"/>
                <a:chExt cx="96" cy="144"/>
              </a:xfrm>
            </p:grpSpPr>
            <p:sp>
              <p:nvSpPr>
                <p:cNvPr id="149591" name="Line 87"/>
                <p:cNvSpPr>
                  <a:spLocks noChangeShapeType="1"/>
                </p:cNvSpPr>
                <p:nvPr/>
              </p:nvSpPr>
              <p:spPr bwMode="auto">
                <a:xfrm flipV="1">
                  <a:off x="3504" y="3456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592" name="Line 88"/>
                <p:cNvSpPr>
                  <a:spLocks noChangeShapeType="1"/>
                </p:cNvSpPr>
                <p:nvPr/>
              </p:nvSpPr>
              <p:spPr bwMode="auto">
                <a:xfrm flipV="1">
                  <a:off x="3504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593" name="Line 89"/>
                <p:cNvSpPr>
                  <a:spLocks noChangeShapeType="1"/>
                </p:cNvSpPr>
                <p:nvPr/>
              </p:nvSpPr>
              <p:spPr bwMode="auto">
                <a:xfrm flipH="1" flipV="1">
                  <a:off x="3456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</p:grpSp>
        <p:grpSp>
          <p:nvGrpSpPr>
            <p:cNvPr id="21" name="Group 90"/>
            <p:cNvGrpSpPr>
              <a:grpSpLocks/>
            </p:cNvGrpSpPr>
            <p:nvPr/>
          </p:nvGrpSpPr>
          <p:grpSpPr bwMode="auto">
            <a:xfrm>
              <a:off x="1331" y="2391"/>
              <a:ext cx="100" cy="144"/>
              <a:chOff x="3216" y="3312"/>
              <a:chExt cx="240" cy="384"/>
            </a:xfrm>
          </p:grpSpPr>
          <p:sp>
            <p:nvSpPr>
              <p:cNvPr id="149595" name="AutoShape 91"/>
              <p:cNvSpPr>
                <a:spLocks noChangeArrowheads="1"/>
              </p:cNvSpPr>
              <p:nvPr/>
            </p:nvSpPr>
            <p:spPr bwMode="auto">
              <a:xfrm>
                <a:off x="3216" y="3456"/>
                <a:ext cx="240" cy="240"/>
              </a:xfrm>
              <a:prstGeom prst="bevel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grpSp>
            <p:nvGrpSpPr>
              <p:cNvPr id="22" name="Group 92"/>
              <p:cNvGrpSpPr>
                <a:grpSpLocks/>
              </p:cNvGrpSpPr>
              <p:nvPr/>
            </p:nvGrpSpPr>
            <p:grpSpPr bwMode="auto">
              <a:xfrm>
                <a:off x="3360" y="3312"/>
                <a:ext cx="96" cy="144"/>
                <a:chOff x="3360" y="3312"/>
                <a:chExt cx="96" cy="144"/>
              </a:xfrm>
            </p:grpSpPr>
            <p:sp>
              <p:nvSpPr>
                <p:cNvPr id="149597" name="Line 93"/>
                <p:cNvSpPr>
                  <a:spLocks noChangeShapeType="1"/>
                </p:cNvSpPr>
                <p:nvPr/>
              </p:nvSpPr>
              <p:spPr bwMode="auto">
                <a:xfrm flipV="1">
                  <a:off x="3408" y="3360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598" name="Line 94"/>
                <p:cNvSpPr>
                  <a:spLocks noChangeShapeType="1"/>
                </p:cNvSpPr>
                <p:nvPr/>
              </p:nvSpPr>
              <p:spPr bwMode="auto">
                <a:xfrm flipV="1">
                  <a:off x="3408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599" name="Line 95"/>
                <p:cNvSpPr>
                  <a:spLocks noChangeShapeType="1"/>
                </p:cNvSpPr>
                <p:nvPr/>
              </p:nvSpPr>
              <p:spPr bwMode="auto">
                <a:xfrm flipH="1" flipV="1">
                  <a:off x="3360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23" name="Group 96"/>
              <p:cNvGrpSpPr>
                <a:grpSpLocks/>
              </p:cNvGrpSpPr>
              <p:nvPr/>
            </p:nvGrpSpPr>
            <p:grpSpPr bwMode="auto">
              <a:xfrm>
                <a:off x="3216" y="3312"/>
                <a:ext cx="96" cy="144"/>
                <a:chOff x="3456" y="3408"/>
                <a:chExt cx="96" cy="144"/>
              </a:xfrm>
            </p:grpSpPr>
            <p:sp>
              <p:nvSpPr>
                <p:cNvPr id="149601" name="Line 97"/>
                <p:cNvSpPr>
                  <a:spLocks noChangeShapeType="1"/>
                </p:cNvSpPr>
                <p:nvPr/>
              </p:nvSpPr>
              <p:spPr bwMode="auto">
                <a:xfrm flipV="1">
                  <a:off x="3504" y="3456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602" name="Line 98"/>
                <p:cNvSpPr>
                  <a:spLocks noChangeShapeType="1"/>
                </p:cNvSpPr>
                <p:nvPr/>
              </p:nvSpPr>
              <p:spPr bwMode="auto">
                <a:xfrm flipV="1">
                  <a:off x="3504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603" name="Line 99"/>
                <p:cNvSpPr>
                  <a:spLocks noChangeShapeType="1"/>
                </p:cNvSpPr>
                <p:nvPr/>
              </p:nvSpPr>
              <p:spPr bwMode="auto">
                <a:xfrm flipH="1" flipV="1">
                  <a:off x="3456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</p:grpSp>
        <p:grpSp>
          <p:nvGrpSpPr>
            <p:cNvPr id="24" name="Group 100"/>
            <p:cNvGrpSpPr>
              <a:grpSpLocks/>
            </p:cNvGrpSpPr>
            <p:nvPr/>
          </p:nvGrpSpPr>
          <p:grpSpPr bwMode="auto">
            <a:xfrm>
              <a:off x="1036" y="2391"/>
              <a:ext cx="100" cy="144"/>
              <a:chOff x="3216" y="3312"/>
              <a:chExt cx="240" cy="384"/>
            </a:xfrm>
          </p:grpSpPr>
          <p:sp>
            <p:nvSpPr>
              <p:cNvPr id="149605" name="AutoShape 101"/>
              <p:cNvSpPr>
                <a:spLocks noChangeArrowheads="1"/>
              </p:cNvSpPr>
              <p:nvPr/>
            </p:nvSpPr>
            <p:spPr bwMode="auto">
              <a:xfrm>
                <a:off x="3216" y="3456"/>
                <a:ext cx="240" cy="240"/>
              </a:xfrm>
              <a:prstGeom prst="bevel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grpSp>
            <p:nvGrpSpPr>
              <p:cNvPr id="25" name="Group 102"/>
              <p:cNvGrpSpPr>
                <a:grpSpLocks/>
              </p:cNvGrpSpPr>
              <p:nvPr/>
            </p:nvGrpSpPr>
            <p:grpSpPr bwMode="auto">
              <a:xfrm>
                <a:off x="3360" y="3312"/>
                <a:ext cx="96" cy="144"/>
                <a:chOff x="3360" y="3312"/>
                <a:chExt cx="96" cy="144"/>
              </a:xfrm>
            </p:grpSpPr>
            <p:sp>
              <p:nvSpPr>
                <p:cNvPr id="149607" name="Line 103"/>
                <p:cNvSpPr>
                  <a:spLocks noChangeShapeType="1"/>
                </p:cNvSpPr>
                <p:nvPr/>
              </p:nvSpPr>
              <p:spPr bwMode="auto">
                <a:xfrm flipV="1">
                  <a:off x="3408" y="3360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608" name="Line 104"/>
                <p:cNvSpPr>
                  <a:spLocks noChangeShapeType="1"/>
                </p:cNvSpPr>
                <p:nvPr/>
              </p:nvSpPr>
              <p:spPr bwMode="auto">
                <a:xfrm flipV="1">
                  <a:off x="3408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609" name="Line 105"/>
                <p:cNvSpPr>
                  <a:spLocks noChangeShapeType="1"/>
                </p:cNvSpPr>
                <p:nvPr/>
              </p:nvSpPr>
              <p:spPr bwMode="auto">
                <a:xfrm flipH="1" flipV="1">
                  <a:off x="3360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26" name="Group 106"/>
              <p:cNvGrpSpPr>
                <a:grpSpLocks/>
              </p:cNvGrpSpPr>
              <p:nvPr/>
            </p:nvGrpSpPr>
            <p:grpSpPr bwMode="auto">
              <a:xfrm>
                <a:off x="3216" y="3312"/>
                <a:ext cx="96" cy="144"/>
                <a:chOff x="3456" y="3408"/>
                <a:chExt cx="96" cy="144"/>
              </a:xfrm>
            </p:grpSpPr>
            <p:sp>
              <p:nvSpPr>
                <p:cNvPr id="149611" name="Line 107"/>
                <p:cNvSpPr>
                  <a:spLocks noChangeShapeType="1"/>
                </p:cNvSpPr>
                <p:nvPr/>
              </p:nvSpPr>
              <p:spPr bwMode="auto">
                <a:xfrm flipV="1">
                  <a:off x="3504" y="3456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612" name="Line 108"/>
                <p:cNvSpPr>
                  <a:spLocks noChangeShapeType="1"/>
                </p:cNvSpPr>
                <p:nvPr/>
              </p:nvSpPr>
              <p:spPr bwMode="auto">
                <a:xfrm flipV="1">
                  <a:off x="3504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613" name="Line 109"/>
                <p:cNvSpPr>
                  <a:spLocks noChangeShapeType="1"/>
                </p:cNvSpPr>
                <p:nvPr/>
              </p:nvSpPr>
              <p:spPr bwMode="auto">
                <a:xfrm flipH="1" flipV="1">
                  <a:off x="3456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</p:grpSp>
        <p:grpSp>
          <p:nvGrpSpPr>
            <p:cNvPr id="27" name="Group 110"/>
            <p:cNvGrpSpPr>
              <a:grpSpLocks/>
            </p:cNvGrpSpPr>
            <p:nvPr/>
          </p:nvGrpSpPr>
          <p:grpSpPr bwMode="auto">
            <a:xfrm>
              <a:off x="741" y="2391"/>
              <a:ext cx="100" cy="144"/>
              <a:chOff x="3216" y="3312"/>
              <a:chExt cx="240" cy="384"/>
            </a:xfrm>
          </p:grpSpPr>
          <p:sp>
            <p:nvSpPr>
              <p:cNvPr id="149615" name="AutoShape 111"/>
              <p:cNvSpPr>
                <a:spLocks noChangeArrowheads="1"/>
              </p:cNvSpPr>
              <p:nvPr/>
            </p:nvSpPr>
            <p:spPr bwMode="auto">
              <a:xfrm>
                <a:off x="3216" y="3456"/>
                <a:ext cx="240" cy="240"/>
              </a:xfrm>
              <a:prstGeom prst="bevel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grpSp>
            <p:nvGrpSpPr>
              <p:cNvPr id="28" name="Group 112"/>
              <p:cNvGrpSpPr>
                <a:grpSpLocks/>
              </p:cNvGrpSpPr>
              <p:nvPr/>
            </p:nvGrpSpPr>
            <p:grpSpPr bwMode="auto">
              <a:xfrm>
                <a:off x="3360" y="3312"/>
                <a:ext cx="96" cy="144"/>
                <a:chOff x="3360" y="3312"/>
                <a:chExt cx="96" cy="144"/>
              </a:xfrm>
            </p:grpSpPr>
            <p:sp>
              <p:nvSpPr>
                <p:cNvPr id="149617" name="Line 113"/>
                <p:cNvSpPr>
                  <a:spLocks noChangeShapeType="1"/>
                </p:cNvSpPr>
                <p:nvPr/>
              </p:nvSpPr>
              <p:spPr bwMode="auto">
                <a:xfrm flipV="1">
                  <a:off x="3408" y="3360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618" name="Line 114"/>
                <p:cNvSpPr>
                  <a:spLocks noChangeShapeType="1"/>
                </p:cNvSpPr>
                <p:nvPr/>
              </p:nvSpPr>
              <p:spPr bwMode="auto">
                <a:xfrm flipV="1">
                  <a:off x="3408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619" name="Line 115"/>
                <p:cNvSpPr>
                  <a:spLocks noChangeShapeType="1"/>
                </p:cNvSpPr>
                <p:nvPr/>
              </p:nvSpPr>
              <p:spPr bwMode="auto">
                <a:xfrm flipH="1" flipV="1">
                  <a:off x="3360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29" name="Group 116"/>
              <p:cNvGrpSpPr>
                <a:grpSpLocks/>
              </p:cNvGrpSpPr>
              <p:nvPr/>
            </p:nvGrpSpPr>
            <p:grpSpPr bwMode="auto">
              <a:xfrm>
                <a:off x="3216" y="3312"/>
                <a:ext cx="96" cy="144"/>
                <a:chOff x="3456" y="3408"/>
                <a:chExt cx="96" cy="144"/>
              </a:xfrm>
            </p:grpSpPr>
            <p:sp>
              <p:nvSpPr>
                <p:cNvPr id="149621" name="Line 117"/>
                <p:cNvSpPr>
                  <a:spLocks noChangeShapeType="1"/>
                </p:cNvSpPr>
                <p:nvPr/>
              </p:nvSpPr>
              <p:spPr bwMode="auto">
                <a:xfrm flipV="1">
                  <a:off x="3504" y="3456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622" name="Line 118"/>
                <p:cNvSpPr>
                  <a:spLocks noChangeShapeType="1"/>
                </p:cNvSpPr>
                <p:nvPr/>
              </p:nvSpPr>
              <p:spPr bwMode="auto">
                <a:xfrm flipV="1">
                  <a:off x="3504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623" name="Line 119"/>
                <p:cNvSpPr>
                  <a:spLocks noChangeShapeType="1"/>
                </p:cNvSpPr>
                <p:nvPr/>
              </p:nvSpPr>
              <p:spPr bwMode="auto">
                <a:xfrm flipH="1" flipV="1">
                  <a:off x="3456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</p:grpSp>
        <p:grpSp>
          <p:nvGrpSpPr>
            <p:cNvPr id="30" name="Group 120"/>
            <p:cNvGrpSpPr>
              <a:grpSpLocks/>
            </p:cNvGrpSpPr>
            <p:nvPr/>
          </p:nvGrpSpPr>
          <p:grpSpPr bwMode="auto">
            <a:xfrm>
              <a:off x="452" y="2391"/>
              <a:ext cx="100" cy="144"/>
              <a:chOff x="3216" y="3312"/>
              <a:chExt cx="240" cy="384"/>
            </a:xfrm>
          </p:grpSpPr>
          <p:sp>
            <p:nvSpPr>
              <p:cNvPr id="149625" name="AutoShape 121"/>
              <p:cNvSpPr>
                <a:spLocks noChangeArrowheads="1"/>
              </p:cNvSpPr>
              <p:nvPr/>
            </p:nvSpPr>
            <p:spPr bwMode="auto">
              <a:xfrm>
                <a:off x="3216" y="3456"/>
                <a:ext cx="240" cy="240"/>
              </a:xfrm>
              <a:prstGeom prst="bevel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grpSp>
            <p:nvGrpSpPr>
              <p:cNvPr id="31" name="Group 122"/>
              <p:cNvGrpSpPr>
                <a:grpSpLocks/>
              </p:cNvGrpSpPr>
              <p:nvPr/>
            </p:nvGrpSpPr>
            <p:grpSpPr bwMode="auto">
              <a:xfrm>
                <a:off x="3360" y="3312"/>
                <a:ext cx="96" cy="144"/>
                <a:chOff x="3360" y="3312"/>
                <a:chExt cx="96" cy="144"/>
              </a:xfrm>
            </p:grpSpPr>
            <p:sp>
              <p:nvSpPr>
                <p:cNvPr id="149627" name="Line 123"/>
                <p:cNvSpPr>
                  <a:spLocks noChangeShapeType="1"/>
                </p:cNvSpPr>
                <p:nvPr/>
              </p:nvSpPr>
              <p:spPr bwMode="auto">
                <a:xfrm flipV="1">
                  <a:off x="3408" y="3360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628" name="Line 124"/>
                <p:cNvSpPr>
                  <a:spLocks noChangeShapeType="1"/>
                </p:cNvSpPr>
                <p:nvPr/>
              </p:nvSpPr>
              <p:spPr bwMode="auto">
                <a:xfrm flipV="1">
                  <a:off x="3408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629" name="Line 125"/>
                <p:cNvSpPr>
                  <a:spLocks noChangeShapeType="1"/>
                </p:cNvSpPr>
                <p:nvPr/>
              </p:nvSpPr>
              <p:spPr bwMode="auto">
                <a:xfrm flipH="1" flipV="1">
                  <a:off x="3360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49504" name="Group 126"/>
              <p:cNvGrpSpPr>
                <a:grpSpLocks/>
              </p:cNvGrpSpPr>
              <p:nvPr/>
            </p:nvGrpSpPr>
            <p:grpSpPr bwMode="auto">
              <a:xfrm>
                <a:off x="3216" y="3312"/>
                <a:ext cx="96" cy="144"/>
                <a:chOff x="3456" y="3408"/>
                <a:chExt cx="96" cy="144"/>
              </a:xfrm>
            </p:grpSpPr>
            <p:sp>
              <p:nvSpPr>
                <p:cNvPr id="149631" name="Line 127"/>
                <p:cNvSpPr>
                  <a:spLocks noChangeShapeType="1"/>
                </p:cNvSpPr>
                <p:nvPr/>
              </p:nvSpPr>
              <p:spPr bwMode="auto">
                <a:xfrm flipV="1">
                  <a:off x="3504" y="3456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632" name="Line 128"/>
                <p:cNvSpPr>
                  <a:spLocks noChangeShapeType="1"/>
                </p:cNvSpPr>
                <p:nvPr/>
              </p:nvSpPr>
              <p:spPr bwMode="auto">
                <a:xfrm flipV="1">
                  <a:off x="3504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633" name="Line 129"/>
                <p:cNvSpPr>
                  <a:spLocks noChangeShapeType="1"/>
                </p:cNvSpPr>
                <p:nvPr/>
              </p:nvSpPr>
              <p:spPr bwMode="auto">
                <a:xfrm flipH="1" flipV="1">
                  <a:off x="3456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</p:grpSp>
      </p:grpSp>
      <p:grpSp>
        <p:nvGrpSpPr>
          <p:cNvPr id="149505" name="Group 130"/>
          <p:cNvGrpSpPr>
            <a:grpSpLocks/>
          </p:cNvGrpSpPr>
          <p:nvPr/>
        </p:nvGrpSpPr>
        <p:grpSpPr bwMode="auto">
          <a:xfrm>
            <a:off x="4294585" y="3145632"/>
            <a:ext cx="101203" cy="127397"/>
            <a:chOff x="3216" y="3312"/>
            <a:chExt cx="240" cy="384"/>
          </a:xfrm>
        </p:grpSpPr>
        <p:sp>
          <p:nvSpPr>
            <p:cNvPr id="149635" name="AutoShape 131"/>
            <p:cNvSpPr>
              <a:spLocks noChangeArrowheads="1"/>
            </p:cNvSpPr>
            <p:nvPr/>
          </p:nvSpPr>
          <p:spPr bwMode="auto">
            <a:xfrm>
              <a:off x="3216" y="3456"/>
              <a:ext cx="240" cy="240"/>
            </a:xfrm>
            <a:prstGeom prst="bevel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350"/>
            </a:p>
          </p:txBody>
        </p:sp>
        <p:grpSp>
          <p:nvGrpSpPr>
            <p:cNvPr id="149533" name="Group 132"/>
            <p:cNvGrpSpPr>
              <a:grpSpLocks/>
            </p:cNvGrpSpPr>
            <p:nvPr/>
          </p:nvGrpSpPr>
          <p:grpSpPr bwMode="auto">
            <a:xfrm>
              <a:off x="3360" y="3312"/>
              <a:ext cx="96" cy="144"/>
              <a:chOff x="3360" y="3312"/>
              <a:chExt cx="96" cy="144"/>
            </a:xfrm>
          </p:grpSpPr>
          <p:sp>
            <p:nvSpPr>
              <p:cNvPr id="149637" name="Line 133"/>
              <p:cNvSpPr>
                <a:spLocks noChangeShapeType="1"/>
              </p:cNvSpPr>
              <p:nvPr/>
            </p:nvSpPr>
            <p:spPr bwMode="auto">
              <a:xfrm flipV="1">
                <a:off x="3408" y="3360"/>
                <a:ext cx="0" cy="9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49638" name="Line 134"/>
              <p:cNvSpPr>
                <a:spLocks noChangeShapeType="1"/>
              </p:cNvSpPr>
              <p:nvPr/>
            </p:nvSpPr>
            <p:spPr bwMode="auto">
              <a:xfrm flipV="1">
                <a:off x="3408" y="3312"/>
                <a:ext cx="48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49639" name="Line 135"/>
              <p:cNvSpPr>
                <a:spLocks noChangeShapeType="1"/>
              </p:cNvSpPr>
              <p:nvPr/>
            </p:nvSpPr>
            <p:spPr bwMode="auto">
              <a:xfrm flipH="1" flipV="1">
                <a:off x="3360" y="3312"/>
                <a:ext cx="48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149534" name="Group 136"/>
            <p:cNvGrpSpPr>
              <a:grpSpLocks/>
            </p:cNvGrpSpPr>
            <p:nvPr/>
          </p:nvGrpSpPr>
          <p:grpSpPr bwMode="auto">
            <a:xfrm>
              <a:off x="3216" y="3312"/>
              <a:ext cx="96" cy="144"/>
              <a:chOff x="3456" y="3408"/>
              <a:chExt cx="96" cy="144"/>
            </a:xfrm>
          </p:grpSpPr>
          <p:sp>
            <p:nvSpPr>
              <p:cNvPr id="149641" name="Line 137"/>
              <p:cNvSpPr>
                <a:spLocks noChangeShapeType="1"/>
              </p:cNvSpPr>
              <p:nvPr/>
            </p:nvSpPr>
            <p:spPr bwMode="auto">
              <a:xfrm flipV="1">
                <a:off x="3504" y="3456"/>
                <a:ext cx="0" cy="9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49642" name="Line 138"/>
              <p:cNvSpPr>
                <a:spLocks noChangeShapeType="1"/>
              </p:cNvSpPr>
              <p:nvPr/>
            </p:nvSpPr>
            <p:spPr bwMode="auto">
              <a:xfrm flipV="1">
                <a:off x="3504" y="3408"/>
                <a:ext cx="48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49643" name="Line 139"/>
              <p:cNvSpPr>
                <a:spLocks noChangeShapeType="1"/>
              </p:cNvSpPr>
              <p:nvPr/>
            </p:nvSpPr>
            <p:spPr bwMode="auto">
              <a:xfrm flipH="1" flipV="1">
                <a:off x="3456" y="3408"/>
                <a:ext cx="48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350"/>
              </a:p>
            </p:txBody>
          </p:sp>
        </p:grpSp>
      </p:grpSp>
      <p:grpSp>
        <p:nvGrpSpPr>
          <p:cNvPr id="149536" name="Group 140"/>
          <p:cNvGrpSpPr>
            <a:grpSpLocks/>
          </p:cNvGrpSpPr>
          <p:nvPr/>
        </p:nvGrpSpPr>
        <p:grpSpPr bwMode="auto">
          <a:xfrm>
            <a:off x="4294585" y="2955131"/>
            <a:ext cx="102394" cy="128588"/>
            <a:chOff x="3216" y="3312"/>
            <a:chExt cx="240" cy="384"/>
          </a:xfrm>
        </p:grpSpPr>
        <p:sp>
          <p:nvSpPr>
            <p:cNvPr id="149645" name="AutoShape 141"/>
            <p:cNvSpPr>
              <a:spLocks noChangeArrowheads="1"/>
            </p:cNvSpPr>
            <p:nvPr/>
          </p:nvSpPr>
          <p:spPr bwMode="auto">
            <a:xfrm>
              <a:off x="3216" y="3456"/>
              <a:ext cx="240" cy="240"/>
            </a:xfrm>
            <a:prstGeom prst="bevel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350"/>
            </a:p>
          </p:txBody>
        </p:sp>
        <p:grpSp>
          <p:nvGrpSpPr>
            <p:cNvPr id="149540" name="Group 142"/>
            <p:cNvGrpSpPr>
              <a:grpSpLocks/>
            </p:cNvGrpSpPr>
            <p:nvPr/>
          </p:nvGrpSpPr>
          <p:grpSpPr bwMode="auto">
            <a:xfrm>
              <a:off x="3360" y="3312"/>
              <a:ext cx="96" cy="144"/>
              <a:chOff x="3360" y="3312"/>
              <a:chExt cx="96" cy="144"/>
            </a:xfrm>
          </p:grpSpPr>
          <p:sp>
            <p:nvSpPr>
              <p:cNvPr id="149647" name="Line 143"/>
              <p:cNvSpPr>
                <a:spLocks noChangeShapeType="1"/>
              </p:cNvSpPr>
              <p:nvPr/>
            </p:nvSpPr>
            <p:spPr bwMode="auto">
              <a:xfrm flipV="1">
                <a:off x="3408" y="3360"/>
                <a:ext cx="0" cy="9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49648" name="Line 144"/>
              <p:cNvSpPr>
                <a:spLocks noChangeShapeType="1"/>
              </p:cNvSpPr>
              <p:nvPr/>
            </p:nvSpPr>
            <p:spPr bwMode="auto">
              <a:xfrm flipV="1">
                <a:off x="3408" y="3312"/>
                <a:ext cx="48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49649" name="Line 145"/>
              <p:cNvSpPr>
                <a:spLocks noChangeShapeType="1"/>
              </p:cNvSpPr>
              <p:nvPr/>
            </p:nvSpPr>
            <p:spPr bwMode="auto">
              <a:xfrm flipH="1" flipV="1">
                <a:off x="3360" y="3312"/>
                <a:ext cx="48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149544" name="Group 146"/>
            <p:cNvGrpSpPr>
              <a:grpSpLocks/>
            </p:cNvGrpSpPr>
            <p:nvPr/>
          </p:nvGrpSpPr>
          <p:grpSpPr bwMode="auto">
            <a:xfrm>
              <a:off x="3216" y="3312"/>
              <a:ext cx="96" cy="144"/>
              <a:chOff x="3456" y="3408"/>
              <a:chExt cx="96" cy="144"/>
            </a:xfrm>
          </p:grpSpPr>
          <p:sp>
            <p:nvSpPr>
              <p:cNvPr id="149651" name="Line 147"/>
              <p:cNvSpPr>
                <a:spLocks noChangeShapeType="1"/>
              </p:cNvSpPr>
              <p:nvPr/>
            </p:nvSpPr>
            <p:spPr bwMode="auto">
              <a:xfrm flipV="1">
                <a:off x="3504" y="3456"/>
                <a:ext cx="0" cy="9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49652" name="Line 148"/>
              <p:cNvSpPr>
                <a:spLocks noChangeShapeType="1"/>
              </p:cNvSpPr>
              <p:nvPr/>
            </p:nvSpPr>
            <p:spPr bwMode="auto">
              <a:xfrm flipV="1">
                <a:off x="3504" y="3408"/>
                <a:ext cx="48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49653" name="Line 149"/>
              <p:cNvSpPr>
                <a:spLocks noChangeShapeType="1"/>
              </p:cNvSpPr>
              <p:nvPr/>
            </p:nvSpPr>
            <p:spPr bwMode="auto">
              <a:xfrm flipH="1" flipV="1">
                <a:off x="3456" y="3408"/>
                <a:ext cx="48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350"/>
              </a:p>
            </p:txBody>
          </p:sp>
        </p:grpSp>
      </p:grpSp>
      <p:grpSp>
        <p:nvGrpSpPr>
          <p:cNvPr id="149546" name="Group 150"/>
          <p:cNvGrpSpPr>
            <a:grpSpLocks/>
          </p:cNvGrpSpPr>
          <p:nvPr/>
        </p:nvGrpSpPr>
        <p:grpSpPr bwMode="auto">
          <a:xfrm>
            <a:off x="4294585" y="2475310"/>
            <a:ext cx="102394" cy="127397"/>
            <a:chOff x="3216" y="3312"/>
            <a:chExt cx="240" cy="384"/>
          </a:xfrm>
        </p:grpSpPr>
        <p:sp>
          <p:nvSpPr>
            <p:cNvPr id="149655" name="AutoShape 151"/>
            <p:cNvSpPr>
              <a:spLocks noChangeArrowheads="1"/>
            </p:cNvSpPr>
            <p:nvPr/>
          </p:nvSpPr>
          <p:spPr bwMode="auto">
            <a:xfrm>
              <a:off x="3216" y="3456"/>
              <a:ext cx="240" cy="240"/>
            </a:xfrm>
            <a:prstGeom prst="bevel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350"/>
            </a:p>
          </p:txBody>
        </p:sp>
        <p:grpSp>
          <p:nvGrpSpPr>
            <p:cNvPr id="149550" name="Group 152"/>
            <p:cNvGrpSpPr>
              <a:grpSpLocks/>
            </p:cNvGrpSpPr>
            <p:nvPr/>
          </p:nvGrpSpPr>
          <p:grpSpPr bwMode="auto">
            <a:xfrm>
              <a:off x="3360" y="3312"/>
              <a:ext cx="96" cy="144"/>
              <a:chOff x="3360" y="3312"/>
              <a:chExt cx="96" cy="144"/>
            </a:xfrm>
          </p:grpSpPr>
          <p:sp>
            <p:nvSpPr>
              <p:cNvPr id="149657" name="Line 153"/>
              <p:cNvSpPr>
                <a:spLocks noChangeShapeType="1"/>
              </p:cNvSpPr>
              <p:nvPr/>
            </p:nvSpPr>
            <p:spPr bwMode="auto">
              <a:xfrm flipV="1">
                <a:off x="3408" y="3360"/>
                <a:ext cx="0" cy="9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49658" name="Line 154"/>
              <p:cNvSpPr>
                <a:spLocks noChangeShapeType="1"/>
              </p:cNvSpPr>
              <p:nvPr/>
            </p:nvSpPr>
            <p:spPr bwMode="auto">
              <a:xfrm flipV="1">
                <a:off x="3408" y="3312"/>
                <a:ext cx="48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49659" name="Line 155"/>
              <p:cNvSpPr>
                <a:spLocks noChangeShapeType="1"/>
              </p:cNvSpPr>
              <p:nvPr/>
            </p:nvSpPr>
            <p:spPr bwMode="auto">
              <a:xfrm flipH="1" flipV="1">
                <a:off x="3360" y="3312"/>
                <a:ext cx="48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149554" name="Group 156"/>
            <p:cNvGrpSpPr>
              <a:grpSpLocks/>
            </p:cNvGrpSpPr>
            <p:nvPr/>
          </p:nvGrpSpPr>
          <p:grpSpPr bwMode="auto">
            <a:xfrm>
              <a:off x="3216" y="3312"/>
              <a:ext cx="96" cy="144"/>
              <a:chOff x="3456" y="3408"/>
              <a:chExt cx="96" cy="144"/>
            </a:xfrm>
          </p:grpSpPr>
          <p:sp>
            <p:nvSpPr>
              <p:cNvPr id="149661" name="Line 157"/>
              <p:cNvSpPr>
                <a:spLocks noChangeShapeType="1"/>
              </p:cNvSpPr>
              <p:nvPr/>
            </p:nvSpPr>
            <p:spPr bwMode="auto">
              <a:xfrm flipV="1">
                <a:off x="3504" y="3456"/>
                <a:ext cx="0" cy="9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49662" name="Line 158"/>
              <p:cNvSpPr>
                <a:spLocks noChangeShapeType="1"/>
              </p:cNvSpPr>
              <p:nvPr/>
            </p:nvSpPr>
            <p:spPr bwMode="auto">
              <a:xfrm flipV="1">
                <a:off x="3504" y="3408"/>
                <a:ext cx="48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49663" name="Line 159"/>
              <p:cNvSpPr>
                <a:spLocks noChangeShapeType="1"/>
              </p:cNvSpPr>
              <p:nvPr/>
            </p:nvSpPr>
            <p:spPr bwMode="auto">
              <a:xfrm flipH="1" flipV="1">
                <a:off x="3456" y="3408"/>
                <a:ext cx="48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350"/>
              </a:p>
            </p:txBody>
          </p:sp>
        </p:grpSp>
      </p:grpSp>
      <p:grpSp>
        <p:nvGrpSpPr>
          <p:cNvPr id="149556" name="Group 160"/>
          <p:cNvGrpSpPr>
            <a:grpSpLocks/>
          </p:cNvGrpSpPr>
          <p:nvPr/>
        </p:nvGrpSpPr>
        <p:grpSpPr bwMode="auto">
          <a:xfrm>
            <a:off x="4294585" y="2276476"/>
            <a:ext cx="102394" cy="127397"/>
            <a:chOff x="3216" y="3312"/>
            <a:chExt cx="240" cy="384"/>
          </a:xfrm>
        </p:grpSpPr>
        <p:sp>
          <p:nvSpPr>
            <p:cNvPr id="149665" name="AutoShape 161"/>
            <p:cNvSpPr>
              <a:spLocks noChangeArrowheads="1"/>
            </p:cNvSpPr>
            <p:nvPr/>
          </p:nvSpPr>
          <p:spPr bwMode="auto">
            <a:xfrm>
              <a:off x="3216" y="3456"/>
              <a:ext cx="240" cy="240"/>
            </a:xfrm>
            <a:prstGeom prst="bevel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350"/>
            </a:p>
          </p:txBody>
        </p:sp>
        <p:grpSp>
          <p:nvGrpSpPr>
            <p:cNvPr id="149560" name="Group 162"/>
            <p:cNvGrpSpPr>
              <a:grpSpLocks/>
            </p:cNvGrpSpPr>
            <p:nvPr/>
          </p:nvGrpSpPr>
          <p:grpSpPr bwMode="auto">
            <a:xfrm>
              <a:off x="3360" y="3312"/>
              <a:ext cx="96" cy="144"/>
              <a:chOff x="3360" y="3312"/>
              <a:chExt cx="96" cy="144"/>
            </a:xfrm>
          </p:grpSpPr>
          <p:sp>
            <p:nvSpPr>
              <p:cNvPr id="149667" name="Line 163"/>
              <p:cNvSpPr>
                <a:spLocks noChangeShapeType="1"/>
              </p:cNvSpPr>
              <p:nvPr/>
            </p:nvSpPr>
            <p:spPr bwMode="auto">
              <a:xfrm flipV="1">
                <a:off x="3408" y="3360"/>
                <a:ext cx="0" cy="9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49668" name="Line 164"/>
              <p:cNvSpPr>
                <a:spLocks noChangeShapeType="1"/>
              </p:cNvSpPr>
              <p:nvPr/>
            </p:nvSpPr>
            <p:spPr bwMode="auto">
              <a:xfrm flipV="1">
                <a:off x="3408" y="3312"/>
                <a:ext cx="48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49669" name="Line 165"/>
              <p:cNvSpPr>
                <a:spLocks noChangeShapeType="1"/>
              </p:cNvSpPr>
              <p:nvPr/>
            </p:nvSpPr>
            <p:spPr bwMode="auto">
              <a:xfrm flipH="1" flipV="1">
                <a:off x="3360" y="3312"/>
                <a:ext cx="48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149564" name="Group 166"/>
            <p:cNvGrpSpPr>
              <a:grpSpLocks/>
            </p:cNvGrpSpPr>
            <p:nvPr/>
          </p:nvGrpSpPr>
          <p:grpSpPr bwMode="auto">
            <a:xfrm>
              <a:off x="3216" y="3312"/>
              <a:ext cx="96" cy="144"/>
              <a:chOff x="3456" y="3408"/>
              <a:chExt cx="96" cy="144"/>
            </a:xfrm>
          </p:grpSpPr>
          <p:sp>
            <p:nvSpPr>
              <p:cNvPr id="149671" name="Line 167"/>
              <p:cNvSpPr>
                <a:spLocks noChangeShapeType="1"/>
              </p:cNvSpPr>
              <p:nvPr/>
            </p:nvSpPr>
            <p:spPr bwMode="auto">
              <a:xfrm flipV="1">
                <a:off x="3504" y="3456"/>
                <a:ext cx="0" cy="9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49672" name="Line 168"/>
              <p:cNvSpPr>
                <a:spLocks noChangeShapeType="1"/>
              </p:cNvSpPr>
              <p:nvPr/>
            </p:nvSpPr>
            <p:spPr bwMode="auto">
              <a:xfrm flipV="1">
                <a:off x="3504" y="3408"/>
                <a:ext cx="48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49673" name="Line 169"/>
              <p:cNvSpPr>
                <a:spLocks noChangeShapeType="1"/>
              </p:cNvSpPr>
              <p:nvPr/>
            </p:nvSpPr>
            <p:spPr bwMode="auto">
              <a:xfrm flipH="1" flipV="1">
                <a:off x="3456" y="3408"/>
                <a:ext cx="48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350"/>
              </a:p>
            </p:txBody>
          </p:sp>
        </p:grpSp>
      </p:grpSp>
      <p:grpSp>
        <p:nvGrpSpPr>
          <p:cNvPr id="149566" name="Group 170"/>
          <p:cNvGrpSpPr>
            <a:grpSpLocks/>
          </p:cNvGrpSpPr>
          <p:nvPr/>
        </p:nvGrpSpPr>
        <p:grpSpPr bwMode="auto">
          <a:xfrm>
            <a:off x="4295775" y="2091928"/>
            <a:ext cx="102394" cy="128588"/>
            <a:chOff x="3216" y="3312"/>
            <a:chExt cx="240" cy="384"/>
          </a:xfrm>
        </p:grpSpPr>
        <p:sp>
          <p:nvSpPr>
            <p:cNvPr id="149675" name="AutoShape 171"/>
            <p:cNvSpPr>
              <a:spLocks noChangeArrowheads="1"/>
            </p:cNvSpPr>
            <p:nvPr/>
          </p:nvSpPr>
          <p:spPr bwMode="auto">
            <a:xfrm>
              <a:off x="3216" y="3456"/>
              <a:ext cx="240" cy="240"/>
            </a:xfrm>
            <a:prstGeom prst="bevel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350"/>
            </a:p>
          </p:txBody>
        </p:sp>
        <p:grpSp>
          <p:nvGrpSpPr>
            <p:cNvPr id="149570" name="Group 172"/>
            <p:cNvGrpSpPr>
              <a:grpSpLocks/>
            </p:cNvGrpSpPr>
            <p:nvPr/>
          </p:nvGrpSpPr>
          <p:grpSpPr bwMode="auto">
            <a:xfrm>
              <a:off x="3360" y="3312"/>
              <a:ext cx="96" cy="144"/>
              <a:chOff x="3360" y="3312"/>
              <a:chExt cx="96" cy="144"/>
            </a:xfrm>
          </p:grpSpPr>
          <p:sp>
            <p:nvSpPr>
              <p:cNvPr id="149677" name="Line 173"/>
              <p:cNvSpPr>
                <a:spLocks noChangeShapeType="1"/>
              </p:cNvSpPr>
              <p:nvPr/>
            </p:nvSpPr>
            <p:spPr bwMode="auto">
              <a:xfrm flipV="1">
                <a:off x="3408" y="3360"/>
                <a:ext cx="0" cy="9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49678" name="Line 174"/>
              <p:cNvSpPr>
                <a:spLocks noChangeShapeType="1"/>
              </p:cNvSpPr>
              <p:nvPr/>
            </p:nvSpPr>
            <p:spPr bwMode="auto">
              <a:xfrm flipV="1">
                <a:off x="3408" y="3312"/>
                <a:ext cx="48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49679" name="Line 175"/>
              <p:cNvSpPr>
                <a:spLocks noChangeShapeType="1"/>
              </p:cNvSpPr>
              <p:nvPr/>
            </p:nvSpPr>
            <p:spPr bwMode="auto">
              <a:xfrm flipH="1" flipV="1">
                <a:off x="3360" y="3312"/>
                <a:ext cx="48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149574" name="Group 176"/>
            <p:cNvGrpSpPr>
              <a:grpSpLocks/>
            </p:cNvGrpSpPr>
            <p:nvPr/>
          </p:nvGrpSpPr>
          <p:grpSpPr bwMode="auto">
            <a:xfrm>
              <a:off x="3216" y="3312"/>
              <a:ext cx="96" cy="144"/>
              <a:chOff x="3456" y="3408"/>
              <a:chExt cx="96" cy="144"/>
            </a:xfrm>
          </p:grpSpPr>
          <p:sp>
            <p:nvSpPr>
              <p:cNvPr id="149681" name="Line 177"/>
              <p:cNvSpPr>
                <a:spLocks noChangeShapeType="1"/>
              </p:cNvSpPr>
              <p:nvPr/>
            </p:nvSpPr>
            <p:spPr bwMode="auto">
              <a:xfrm flipV="1">
                <a:off x="3504" y="3456"/>
                <a:ext cx="0" cy="9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49682" name="Line 178"/>
              <p:cNvSpPr>
                <a:spLocks noChangeShapeType="1"/>
              </p:cNvSpPr>
              <p:nvPr/>
            </p:nvSpPr>
            <p:spPr bwMode="auto">
              <a:xfrm flipV="1">
                <a:off x="3504" y="3408"/>
                <a:ext cx="48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49683" name="Line 179"/>
              <p:cNvSpPr>
                <a:spLocks noChangeShapeType="1"/>
              </p:cNvSpPr>
              <p:nvPr/>
            </p:nvSpPr>
            <p:spPr bwMode="auto">
              <a:xfrm flipH="1" flipV="1">
                <a:off x="3456" y="3408"/>
                <a:ext cx="48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350"/>
              </a:p>
            </p:txBody>
          </p:sp>
        </p:grpSp>
      </p:grpSp>
      <p:grpSp>
        <p:nvGrpSpPr>
          <p:cNvPr id="149576" name="Group 180"/>
          <p:cNvGrpSpPr>
            <a:grpSpLocks/>
          </p:cNvGrpSpPr>
          <p:nvPr/>
        </p:nvGrpSpPr>
        <p:grpSpPr bwMode="auto">
          <a:xfrm>
            <a:off x="4294585" y="1910953"/>
            <a:ext cx="102394" cy="127397"/>
            <a:chOff x="3216" y="3312"/>
            <a:chExt cx="240" cy="384"/>
          </a:xfrm>
        </p:grpSpPr>
        <p:sp>
          <p:nvSpPr>
            <p:cNvPr id="149685" name="AutoShape 181"/>
            <p:cNvSpPr>
              <a:spLocks noChangeArrowheads="1"/>
            </p:cNvSpPr>
            <p:nvPr/>
          </p:nvSpPr>
          <p:spPr bwMode="auto">
            <a:xfrm>
              <a:off x="3216" y="3456"/>
              <a:ext cx="240" cy="240"/>
            </a:xfrm>
            <a:prstGeom prst="bevel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350"/>
            </a:p>
          </p:txBody>
        </p:sp>
        <p:grpSp>
          <p:nvGrpSpPr>
            <p:cNvPr id="149580" name="Group 182"/>
            <p:cNvGrpSpPr>
              <a:grpSpLocks/>
            </p:cNvGrpSpPr>
            <p:nvPr/>
          </p:nvGrpSpPr>
          <p:grpSpPr bwMode="auto">
            <a:xfrm>
              <a:off x="3360" y="3312"/>
              <a:ext cx="96" cy="144"/>
              <a:chOff x="3360" y="3312"/>
              <a:chExt cx="96" cy="144"/>
            </a:xfrm>
          </p:grpSpPr>
          <p:sp>
            <p:nvSpPr>
              <p:cNvPr id="149687" name="Line 183"/>
              <p:cNvSpPr>
                <a:spLocks noChangeShapeType="1"/>
              </p:cNvSpPr>
              <p:nvPr/>
            </p:nvSpPr>
            <p:spPr bwMode="auto">
              <a:xfrm flipV="1">
                <a:off x="3408" y="3360"/>
                <a:ext cx="0" cy="9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49688" name="Line 184"/>
              <p:cNvSpPr>
                <a:spLocks noChangeShapeType="1"/>
              </p:cNvSpPr>
              <p:nvPr/>
            </p:nvSpPr>
            <p:spPr bwMode="auto">
              <a:xfrm flipV="1">
                <a:off x="3408" y="3312"/>
                <a:ext cx="48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49689" name="Line 185"/>
              <p:cNvSpPr>
                <a:spLocks noChangeShapeType="1"/>
              </p:cNvSpPr>
              <p:nvPr/>
            </p:nvSpPr>
            <p:spPr bwMode="auto">
              <a:xfrm flipH="1" flipV="1">
                <a:off x="3360" y="3312"/>
                <a:ext cx="48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149584" name="Group 186"/>
            <p:cNvGrpSpPr>
              <a:grpSpLocks/>
            </p:cNvGrpSpPr>
            <p:nvPr/>
          </p:nvGrpSpPr>
          <p:grpSpPr bwMode="auto">
            <a:xfrm>
              <a:off x="3216" y="3312"/>
              <a:ext cx="96" cy="144"/>
              <a:chOff x="3456" y="3408"/>
              <a:chExt cx="96" cy="144"/>
            </a:xfrm>
          </p:grpSpPr>
          <p:sp>
            <p:nvSpPr>
              <p:cNvPr id="149691" name="Line 187"/>
              <p:cNvSpPr>
                <a:spLocks noChangeShapeType="1"/>
              </p:cNvSpPr>
              <p:nvPr/>
            </p:nvSpPr>
            <p:spPr bwMode="auto">
              <a:xfrm flipV="1">
                <a:off x="3504" y="3456"/>
                <a:ext cx="0" cy="9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49692" name="Line 188"/>
              <p:cNvSpPr>
                <a:spLocks noChangeShapeType="1"/>
              </p:cNvSpPr>
              <p:nvPr/>
            </p:nvSpPr>
            <p:spPr bwMode="auto">
              <a:xfrm flipV="1">
                <a:off x="3504" y="3408"/>
                <a:ext cx="48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49693" name="Line 189"/>
              <p:cNvSpPr>
                <a:spLocks noChangeShapeType="1"/>
              </p:cNvSpPr>
              <p:nvPr/>
            </p:nvSpPr>
            <p:spPr bwMode="auto">
              <a:xfrm flipH="1" flipV="1">
                <a:off x="3456" y="3408"/>
                <a:ext cx="48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350"/>
              </a:p>
            </p:txBody>
          </p:sp>
        </p:grpSp>
      </p:grpSp>
      <p:cxnSp>
        <p:nvCxnSpPr>
          <p:cNvPr id="149694" name="AutoShape 190"/>
          <p:cNvCxnSpPr>
            <a:cxnSpLocks noChangeShapeType="1"/>
          </p:cNvCxnSpPr>
          <p:nvPr/>
        </p:nvCxnSpPr>
        <p:spPr bwMode="auto">
          <a:xfrm>
            <a:off x="2234804" y="1796654"/>
            <a:ext cx="220146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49695" name="AutoShape 191"/>
          <p:cNvCxnSpPr>
            <a:cxnSpLocks noChangeShapeType="1"/>
          </p:cNvCxnSpPr>
          <p:nvPr/>
        </p:nvCxnSpPr>
        <p:spPr bwMode="auto">
          <a:xfrm flipV="1">
            <a:off x="2002632" y="1959769"/>
            <a:ext cx="22622" cy="1333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sp>
        <p:nvSpPr>
          <p:cNvPr id="149696" name="Text Box 192"/>
          <p:cNvSpPr txBox="1">
            <a:spLocks noChangeArrowheads="1"/>
          </p:cNvSpPr>
          <p:nvPr/>
        </p:nvSpPr>
        <p:spPr bwMode="auto">
          <a:xfrm>
            <a:off x="2971800" y="1600200"/>
            <a:ext cx="109517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 b="1">
                <a:latin typeface="Arial" pitchFamily="34" charset="0"/>
              </a:rPr>
              <a:t>80 ft ( 20 nodes )</a:t>
            </a:r>
          </a:p>
        </p:txBody>
      </p:sp>
      <p:sp>
        <p:nvSpPr>
          <p:cNvPr id="149697" name="Text Box 193"/>
          <p:cNvSpPr txBox="1">
            <a:spLocks noChangeArrowheads="1"/>
          </p:cNvSpPr>
          <p:nvPr/>
        </p:nvSpPr>
        <p:spPr bwMode="auto">
          <a:xfrm rot="16200000">
            <a:off x="1311023" y="2414663"/>
            <a:ext cx="112723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 b="1" dirty="0">
                <a:latin typeface="Arial" pitchFamily="34" charset="0"/>
              </a:rPr>
              <a:t>70 ft ( 20 nodes )</a:t>
            </a:r>
          </a:p>
        </p:txBody>
      </p:sp>
      <p:sp>
        <p:nvSpPr>
          <p:cNvPr id="149698" name="AutoShape 194"/>
          <p:cNvSpPr>
            <a:spLocks/>
          </p:cNvSpPr>
          <p:nvPr/>
        </p:nvSpPr>
        <p:spPr bwMode="auto">
          <a:xfrm>
            <a:off x="4468416" y="1796654"/>
            <a:ext cx="213122" cy="1484709"/>
          </a:xfrm>
          <a:prstGeom prst="rightBrace">
            <a:avLst>
              <a:gd name="adj1" fmla="val 5805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49699" name="AutoShape 195"/>
          <p:cNvSpPr>
            <a:spLocks/>
          </p:cNvSpPr>
          <p:nvPr/>
        </p:nvSpPr>
        <p:spPr bwMode="auto">
          <a:xfrm rot="5400000">
            <a:off x="4675585" y="1829991"/>
            <a:ext cx="245269" cy="5322094"/>
          </a:xfrm>
          <a:prstGeom prst="rightBrace">
            <a:avLst>
              <a:gd name="adj1" fmla="val 18082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49700" name="AutoShape 196"/>
          <p:cNvSpPr>
            <a:spLocks/>
          </p:cNvSpPr>
          <p:nvPr/>
        </p:nvSpPr>
        <p:spPr bwMode="auto">
          <a:xfrm>
            <a:off x="5293519" y="1876425"/>
            <a:ext cx="230981" cy="1265635"/>
          </a:xfrm>
          <a:prstGeom prst="leftBrace">
            <a:avLst>
              <a:gd name="adj1" fmla="val 4566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49701" name="AutoShape 197"/>
          <p:cNvSpPr>
            <a:spLocks/>
          </p:cNvSpPr>
          <p:nvPr/>
        </p:nvSpPr>
        <p:spPr bwMode="auto">
          <a:xfrm rot="5400000">
            <a:off x="3187303" y="2480072"/>
            <a:ext cx="192881" cy="2357438"/>
          </a:xfrm>
          <a:prstGeom prst="leftBrace">
            <a:avLst>
              <a:gd name="adj1" fmla="val 10185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350"/>
          </a:p>
        </p:txBody>
      </p:sp>
      <p:graphicFrame>
        <p:nvGraphicFramePr>
          <p:cNvPr id="149702" name="Object 198"/>
          <p:cNvGraphicFramePr>
            <a:graphicFrameLocks noChangeAspect="1"/>
          </p:cNvGraphicFramePr>
          <p:nvPr/>
        </p:nvGraphicFramePr>
        <p:xfrm>
          <a:off x="3018235" y="3384947"/>
          <a:ext cx="570309" cy="241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4" name="Visio" r:id="rId4" imgW="982980" imgH="455295" progId="Visio.Drawing.11">
                  <p:embed/>
                </p:oleObj>
              </mc:Choice>
              <mc:Fallback>
                <p:oleObj name="Visio" r:id="rId4" imgW="982980" imgH="455295" progId="Visio.Drawing.11">
                  <p:embed/>
                  <p:pic>
                    <p:nvPicPr>
                      <p:cNvPr id="149702" name="Object 1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8235" y="3384947"/>
                        <a:ext cx="570309" cy="2416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703" name="Object 199"/>
          <p:cNvGraphicFramePr>
            <a:graphicFrameLocks noChangeAspect="1"/>
          </p:cNvGraphicFramePr>
          <p:nvPr/>
        </p:nvGraphicFramePr>
        <p:xfrm>
          <a:off x="4695825" y="2432447"/>
          <a:ext cx="570310" cy="241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" name="Visio" r:id="rId6" imgW="982980" imgH="455295" progId="Visio.Drawing.11">
                  <p:embed/>
                </p:oleObj>
              </mc:Choice>
              <mc:Fallback>
                <p:oleObj name="Visio" r:id="rId6" imgW="982980" imgH="455295" progId="Visio.Drawing.11">
                  <p:embed/>
                  <p:pic>
                    <p:nvPicPr>
                      <p:cNvPr id="149703" name="Object 1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5825" y="2432447"/>
                        <a:ext cx="570310" cy="2416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704" name="Object 200"/>
          <p:cNvGraphicFramePr>
            <a:graphicFrameLocks noChangeAspect="1"/>
          </p:cNvGraphicFramePr>
          <p:nvPr/>
        </p:nvGraphicFramePr>
        <p:xfrm>
          <a:off x="4574382" y="4530329"/>
          <a:ext cx="469106" cy="3488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6" name="Visio" r:id="rId7" imgW="1012984" imgH="1076801" progId="Visio.Drawing.11">
                  <p:embed/>
                </p:oleObj>
              </mc:Choice>
              <mc:Fallback>
                <p:oleObj name="Visio" r:id="rId7" imgW="1012984" imgH="1076801" progId="Visio.Drawing.11">
                  <p:embed/>
                  <p:pic>
                    <p:nvPicPr>
                      <p:cNvPr id="149704" name="Object 2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4382" y="4530329"/>
                        <a:ext cx="469106" cy="3488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705" name="Text Box 201"/>
          <p:cNvSpPr txBox="1">
            <a:spLocks noChangeArrowheads="1"/>
          </p:cNvSpPr>
          <p:nvPr/>
        </p:nvSpPr>
        <p:spPr bwMode="auto">
          <a:xfrm>
            <a:off x="2058426" y="3371850"/>
            <a:ext cx="986168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900" b="1">
                <a:latin typeface="Arial" pitchFamily="34" charset="0"/>
              </a:rPr>
              <a:t>Control switch</a:t>
            </a:r>
          </a:p>
        </p:txBody>
      </p:sp>
      <p:sp>
        <p:nvSpPr>
          <p:cNvPr id="149706" name="Text Box 202"/>
          <p:cNvSpPr txBox="1">
            <a:spLocks noChangeArrowheads="1"/>
          </p:cNvSpPr>
          <p:nvPr/>
        </p:nvSpPr>
        <p:spPr bwMode="auto">
          <a:xfrm>
            <a:off x="4730542" y="1943100"/>
            <a:ext cx="54374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900" b="1">
                <a:latin typeface="Arial" pitchFamily="34" charset="0"/>
              </a:rPr>
              <a:t>Data </a:t>
            </a:r>
          </a:p>
          <a:p>
            <a:pPr algn="ctr"/>
            <a:r>
              <a:rPr lang="en-US" sz="900" b="1">
                <a:latin typeface="Arial" pitchFamily="34" charset="0"/>
              </a:rPr>
              <a:t>switch</a:t>
            </a:r>
          </a:p>
        </p:txBody>
      </p:sp>
      <p:sp>
        <p:nvSpPr>
          <p:cNvPr id="149707" name="Text Box 203"/>
          <p:cNvSpPr txBox="1">
            <a:spLocks noChangeArrowheads="1"/>
          </p:cNvSpPr>
          <p:nvPr/>
        </p:nvSpPr>
        <p:spPr bwMode="auto">
          <a:xfrm>
            <a:off x="6115050" y="2114550"/>
            <a:ext cx="1485900" cy="90024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latin typeface="Arial" pitchFamily="34" charset="0"/>
              </a:rPr>
              <a:t>Application Servers</a:t>
            </a:r>
          </a:p>
          <a:p>
            <a:pPr algn="ctr"/>
            <a:r>
              <a:rPr lang="en-US" sz="1050" b="1" dirty="0">
                <a:latin typeface="Arial" pitchFamily="34" charset="0"/>
              </a:rPr>
              <a:t>(User applications/ Delay nodes/ Mobility Controllers / Mobile Nodes)</a:t>
            </a:r>
          </a:p>
        </p:txBody>
      </p:sp>
      <p:sp>
        <p:nvSpPr>
          <p:cNvPr id="149708" name="Text Box 204"/>
          <p:cNvSpPr txBox="1">
            <a:spLocks noChangeArrowheads="1"/>
          </p:cNvSpPr>
          <p:nvPr/>
        </p:nvSpPr>
        <p:spPr bwMode="auto">
          <a:xfrm>
            <a:off x="5043488" y="4580335"/>
            <a:ext cx="1590675" cy="4154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050" b="1" dirty="0">
                <a:latin typeface="Arial" pitchFamily="34" charset="0"/>
              </a:rPr>
              <a:t>Internet VPN Gateway / Firewall</a:t>
            </a:r>
          </a:p>
        </p:txBody>
      </p:sp>
      <p:sp>
        <p:nvSpPr>
          <p:cNvPr id="149709" name="Text Box 205"/>
          <p:cNvSpPr txBox="1">
            <a:spLocks noChangeArrowheads="1"/>
          </p:cNvSpPr>
          <p:nvPr/>
        </p:nvSpPr>
        <p:spPr bwMode="auto">
          <a:xfrm>
            <a:off x="2694480" y="4171950"/>
            <a:ext cx="1178529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900" b="1">
                <a:latin typeface="Arial" pitchFamily="34" charset="0"/>
              </a:rPr>
              <a:t>Back-end servers </a:t>
            </a:r>
          </a:p>
        </p:txBody>
      </p:sp>
      <p:sp>
        <p:nvSpPr>
          <p:cNvPr id="149710" name="Text Box 206"/>
          <p:cNvSpPr txBox="1">
            <a:spLocks noChangeArrowheads="1"/>
          </p:cNvSpPr>
          <p:nvPr/>
        </p:nvSpPr>
        <p:spPr bwMode="auto">
          <a:xfrm>
            <a:off x="6593369" y="1085850"/>
            <a:ext cx="811441" cy="4154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050" b="1" dirty="0">
                <a:latin typeface="Arial" pitchFamily="34" charset="0"/>
              </a:rPr>
              <a:t>Front-end</a:t>
            </a:r>
          </a:p>
          <a:p>
            <a:pPr algn="ctr"/>
            <a:r>
              <a:rPr lang="en-US" sz="1050" b="1" dirty="0">
                <a:latin typeface="Arial" pitchFamily="34" charset="0"/>
              </a:rPr>
              <a:t>Servers</a:t>
            </a:r>
          </a:p>
        </p:txBody>
      </p:sp>
      <p:sp>
        <p:nvSpPr>
          <p:cNvPr id="149711" name="AutoShape 207"/>
          <p:cNvSpPr>
            <a:spLocks/>
          </p:cNvSpPr>
          <p:nvPr/>
        </p:nvSpPr>
        <p:spPr bwMode="auto">
          <a:xfrm rot="5400000">
            <a:off x="4507111" y="-853083"/>
            <a:ext cx="203597" cy="4998244"/>
          </a:xfrm>
          <a:prstGeom prst="leftBrace">
            <a:avLst>
              <a:gd name="adj1" fmla="val 20458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350"/>
          </a:p>
        </p:txBody>
      </p:sp>
      <p:graphicFrame>
        <p:nvGraphicFramePr>
          <p:cNvPr id="149712" name="Object 208"/>
          <p:cNvGraphicFramePr>
            <a:graphicFrameLocks noChangeAspect="1"/>
          </p:cNvGraphicFramePr>
          <p:nvPr/>
        </p:nvGraphicFramePr>
        <p:xfrm>
          <a:off x="4325541" y="1378744"/>
          <a:ext cx="570309" cy="240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7" name="Visio" r:id="rId9" imgW="982980" imgH="455295" progId="Visio.Drawing.11">
                  <p:embed/>
                </p:oleObj>
              </mc:Choice>
              <mc:Fallback>
                <p:oleObj name="Visio" r:id="rId9" imgW="982980" imgH="455295" progId="Visio.Drawing.11">
                  <p:embed/>
                  <p:pic>
                    <p:nvPicPr>
                      <p:cNvPr id="149712" name="Object 2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5541" y="1378744"/>
                        <a:ext cx="570309" cy="2405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713" name="Line 209"/>
          <p:cNvSpPr>
            <a:spLocks noChangeShapeType="1"/>
          </p:cNvSpPr>
          <p:nvPr/>
        </p:nvSpPr>
        <p:spPr bwMode="auto">
          <a:xfrm>
            <a:off x="4649391" y="1243013"/>
            <a:ext cx="7381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49714" name="Line 210"/>
          <p:cNvSpPr>
            <a:spLocks noChangeShapeType="1"/>
          </p:cNvSpPr>
          <p:nvPr/>
        </p:nvSpPr>
        <p:spPr bwMode="auto">
          <a:xfrm flipV="1">
            <a:off x="4649391" y="1243013"/>
            <a:ext cx="0" cy="13573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49715" name="Text Box 211"/>
          <p:cNvSpPr txBox="1">
            <a:spLocks noChangeArrowheads="1"/>
          </p:cNvSpPr>
          <p:nvPr/>
        </p:nvSpPr>
        <p:spPr bwMode="auto">
          <a:xfrm>
            <a:off x="4030683" y="1028700"/>
            <a:ext cx="1152881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900" b="1" dirty="0">
                <a:latin typeface="Arial" pitchFamily="34" charset="0"/>
              </a:rPr>
              <a:t>Gigabit backbone</a:t>
            </a:r>
          </a:p>
        </p:txBody>
      </p:sp>
      <p:sp>
        <p:nvSpPr>
          <p:cNvPr id="149716" name="Line 212"/>
          <p:cNvSpPr>
            <a:spLocks noChangeShapeType="1"/>
          </p:cNvSpPr>
          <p:nvPr/>
        </p:nvSpPr>
        <p:spPr bwMode="auto">
          <a:xfrm flipH="1">
            <a:off x="3736182" y="1243013"/>
            <a:ext cx="91321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350"/>
          </a:p>
        </p:txBody>
      </p:sp>
      <p:graphicFrame>
        <p:nvGraphicFramePr>
          <p:cNvPr id="149717" name="Object 213"/>
          <p:cNvGraphicFramePr>
            <a:graphicFrameLocks noChangeAspect="1"/>
          </p:cNvGraphicFramePr>
          <p:nvPr/>
        </p:nvGraphicFramePr>
        <p:xfrm>
          <a:off x="3432572" y="1089423"/>
          <a:ext cx="361950" cy="3833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8" name="Visio" r:id="rId10" imgW="866299" imgH="1052512" progId="Visio.Drawing.11">
                  <p:embed/>
                </p:oleObj>
              </mc:Choice>
              <mc:Fallback>
                <p:oleObj name="Visio" r:id="rId10" imgW="866299" imgH="1052512" progId="Visio.Drawing.11">
                  <p:embed/>
                  <p:pic>
                    <p:nvPicPr>
                      <p:cNvPr id="149717" name="Object 2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2572" y="1089423"/>
                        <a:ext cx="361950" cy="3833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718" name="Text Box 214"/>
          <p:cNvSpPr txBox="1">
            <a:spLocks noChangeArrowheads="1"/>
          </p:cNvSpPr>
          <p:nvPr/>
        </p:nvSpPr>
        <p:spPr bwMode="auto">
          <a:xfrm>
            <a:off x="1885950" y="1028700"/>
            <a:ext cx="1685925" cy="4154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050" b="1" dirty="0">
                <a:latin typeface="Arial" pitchFamily="34" charset="0"/>
              </a:rPr>
              <a:t>VPN Gateway to </a:t>
            </a:r>
          </a:p>
          <a:p>
            <a:pPr algn="ctr"/>
            <a:r>
              <a:rPr lang="en-US" sz="1050" b="1" dirty="0">
                <a:latin typeface="Arial" pitchFamily="34" charset="0"/>
              </a:rPr>
              <a:t>Wide-Area </a:t>
            </a:r>
            <a:r>
              <a:rPr lang="en-US" sz="1050" b="1" dirty="0" err="1">
                <a:latin typeface="Arial" pitchFamily="34" charset="0"/>
              </a:rPr>
              <a:t>Testbed</a:t>
            </a:r>
            <a:endParaRPr lang="en-US" sz="1050" b="1" dirty="0">
              <a:latin typeface="Arial" pitchFamily="34" charset="0"/>
            </a:endParaRPr>
          </a:p>
        </p:txBody>
      </p:sp>
      <p:grpSp>
        <p:nvGrpSpPr>
          <p:cNvPr id="149586" name="Group 215"/>
          <p:cNvGrpSpPr>
            <a:grpSpLocks/>
          </p:cNvGrpSpPr>
          <p:nvPr/>
        </p:nvGrpSpPr>
        <p:grpSpPr bwMode="auto">
          <a:xfrm>
            <a:off x="2177653" y="2297906"/>
            <a:ext cx="1308497" cy="310754"/>
            <a:chOff x="447" y="2185"/>
            <a:chExt cx="1285" cy="350"/>
          </a:xfrm>
        </p:grpSpPr>
        <p:grpSp>
          <p:nvGrpSpPr>
            <p:cNvPr id="149590" name="Group 216"/>
            <p:cNvGrpSpPr>
              <a:grpSpLocks/>
            </p:cNvGrpSpPr>
            <p:nvPr/>
          </p:nvGrpSpPr>
          <p:grpSpPr bwMode="auto">
            <a:xfrm>
              <a:off x="1628" y="2185"/>
              <a:ext cx="100" cy="144"/>
              <a:chOff x="3216" y="3312"/>
              <a:chExt cx="240" cy="384"/>
            </a:xfrm>
          </p:grpSpPr>
          <p:sp>
            <p:nvSpPr>
              <p:cNvPr id="149721" name="AutoShape 217"/>
              <p:cNvSpPr>
                <a:spLocks noChangeArrowheads="1"/>
              </p:cNvSpPr>
              <p:nvPr/>
            </p:nvSpPr>
            <p:spPr bwMode="auto">
              <a:xfrm>
                <a:off x="3216" y="3456"/>
                <a:ext cx="240" cy="240"/>
              </a:xfrm>
              <a:prstGeom prst="bevel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grpSp>
            <p:nvGrpSpPr>
              <p:cNvPr id="149594" name="Group 218"/>
              <p:cNvGrpSpPr>
                <a:grpSpLocks/>
              </p:cNvGrpSpPr>
              <p:nvPr/>
            </p:nvGrpSpPr>
            <p:grpSpPr bwMode="auto">
              <a:xfrm>
                <a:off x="3360" y="3312"/>
                <a:ext cx="96" cy="144"/>
                <a:chOff x="3360" y="3312"/>
                <a:chExt cx="96" cy="144"/>
              </a:xfrm>
            </p:grpSpPr>
            <p:sp>
              <p:nvSpPr>
                <p:cNvPr id="149723" name="Line 219"/>
                <p:cNvSpPr>
                  <a:spLocks noChangeShapeType="1"/>
                </p:cNvSpPr>
                <p:nvPr/>
              </p:nvSpPr>
              <p:spPr bwMode="auto">
                <a:xfrm flipV="1">
                  <a:off x="3408" y="3360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724" name="Line 220"/>
                <p:cNvSpPr>
                  <a:spLocks noChangeShapeType="1"/>
                </p:cNvSpPr>
                <p:nvPr/>
              </p:nvSpPr>
              <p:spPr bwMode="auto">
                <a:xfrm flipV="1">
                  <a:off x="3408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725" name="Line 221"/>
                <p:cNvSpPr>
                  <a:spLocks noChangeShapeType="1"/>
                </p:cNvSpPr>
                <p:nvPr/>
              </p:nvSpPr>
              <p:spPr bwMode="auto">
                <a:xfrm flipH="1" flipV="1">
                  <a:off x="3360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49596" name="Group 222"/>
              <p:cNvGrpSpPr>
                <a:grpSpLocks/>
              </p:cNvGrpSpPr>
              <p:nvPr/>
            </p:nvGrpSpPr>
            <p:grpSpPr bwMode="auto">
              <a:xfrm>
                <a:off x="3216" y="3312"/>
                <a:ext cx="96" cy="144"/>
                <a:chOff x="3456" y="3408"/>
                <a:chExt cx="96" cy="144"/>
              </a:xfrm>
            </p:grpSpPr>
            <p:sp>
              <p:nvSpPr>
                <p:cNvPr id="149727" name="Line 223"/>
                <p:cNvSpPr>
                  <a:spLocks noChangeShapeType="1"/>
                </p:cNvSpPr>
                <p:nvPr/>
              </p:nvSpPr>
              <p:spPr bwMode="auto">
                <a:xfrm flipV="1">
                  <a:off x="3504" y="3456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728" name="Line 224"/>
                <p:cNvSpPr>
                  <a:spLocks noChangeShapeType="1"/>
                </p:cNvSpPr>
                <p:nvPr/>
              </p:nvSpPr>
              <p:spPr bwMode="auto">
                <a:xfrm flipV="1">
                  <a:off x="3504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729" name="Line 225"/>
                <p:cNvSpPr>
                  <a:spLocks noChangeShapeType="1"/>
                </p:cNvSpPr>
                <p:nvPr/>
              </p:nvSpPr>
              <p:spPr bwMode="auto">
                <a:xfrm flipH="1" flipV="1">
                  <a:off x="3456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</p:grpSp>
        <p:grpSp>
          <p:nvGrpSpPr>
            <p:cNvPr id="149600" name="Group 226"/>
            <p:cNvGrpSpPr>
              <a:grpSpLocks/>
            </p:cNvGrpSpPr>
            <p:nvPr/>
          </p:nvGrpSpPr>
          <p:grpSpPr bwMode="auto">
            <a:xfrm>
              <a:off x="1335" y="2185"/>
              <a:ext cx="100" cy="144"/>
              <a:chOff x="3216" y="3312"/>
              <a:chExt cx="240" cy="384"/>
            </a:xfrm>
          </p:grpSpPr>
          <p:sp>
            <p:nvSpPr>
              <p:cNvPr id="149731" name="AutoShape 227"/>
              <p:cNvSpPr>
                <a:spLocks noChangeArrowheads="1"/>
              </p:cNvSpPr>
              <p:nvPr/>
            </p:nvSpPr>
            <p:spPr bwMode="auto">
              <a:xfrm>
                <a:off x="3216" y="3456"/>
                <a:ext cx="240" cy="240"/>
              </a:xfrm>
              <a:prstGeom prst="bevel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grpSp>
            <p:nvGrpSpPr>
              <p:cNvPr id="149604" name="Group 228"/>
              <p:cNvGrpSpPr>
                <a:grpSpLocks/>
              </p:cNvGrpSpPr>
              <p:nvPr/>
            </p:nvGrpSpPr>
            <p:grpSpPr bwMode="auto">
              <a:xfrm>
                <a:off x="3360" y="3312"/>
                <a:ext cx="96" cy="144"/>
                <a:chOff x="3360" y="3312"/>
                <a:chExt cx="96" cy="144"/>
              </a:xfrm>
            </p:grpSpPr>
            <p:sp>
              <p:nvSpPr>
                <p:cNvPr id="149733" name="Line 229"/>
                <p:cNvSpPr>
                  <a:spLocks noChangeShapeType="1"/>
                </p:cNvSpPr>
                <p:nvPr/>
              </p:nvSpPr>
              <p:spPr bwMode="auto">
                <a:xfrm flipV="1">
                  <a:off x="3408" y="3360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734" name="Line 230"/>
                <p:cNvSpPr>
                  <a:spLocks noChangeShapeType="1"/>
                </p:cNvSpPr>
                <p:nvPr/>
              </p:nvSpPr>
              <p:spPr bwMode="auto">
                <a:xfrm flipV="1">
                  <a:off x="3408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735" name="Line 231"/>
                <p:cNvSpPr>
                  <a:spLocks noChangeShapeType="1"/>
                </p:cNvSpPr>
                <p:nvPr/>
              </p:nvSpPr>
              <p:spPr bwMode="auto">
                <a:xfrm flipH="1" flipV="1">
                  <a:off x="3360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49606" name="Group 232"/>
              <p:cNvGrpSpPr>
                <a:grpSpLocks/>
              </p:cNvGrpSpPr>
              <p:nvPr/>
            </p:nvGrpSpPr>
            <p:grpSpPr bwMode="auto">
              <a:xfrm>
                <a:off x="3216" y="3312"/>
                <a:ext cx="96" cy="144"/>
                <a:chOff x="3456" y="3408"/>
                <a:chExt cx="96" cy="144"/>
              </a:xfrm>
            </p:grpSpPr>
            <p:sp>
              <p:nvSpPr>
                <p:cNvPr id="149737" name="Line 233"/>
                <p:cNvSpPr>
                  <a:spLocks noChangeShapeType="1"/>
                </p:cNvSpPr>
                <p:nvPr/>
              </p:nvSpPr>
              <p:spPr bwMode="auto">
                <a:xfrm flipV="1">
                  <a:off x="3504" y="3456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738" name="Line 234"/>
                <p:cNvSpPr>
                  <a:spLocks noChangeShapeType="1"/>
                </p:cNvSpPr>
                <p:nvPr/>
              </p:nvSpPr>
              <p:spPr bwMode="auto">
                <a:xfrm flipV="1">
                  <a:off x="3504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739" name="Line 235"/>
                <p:cNvSpPr>
                  <a:spLocks noChangeShapeType="1"/>
                </p:cNvSpPr>
                <p:nvPr/>
              </p:nvSpPr>
              <p:spPr bwMode="auto">
                <a:xfrm flipH="1" flipV="1">
                  <a:off x="3456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</p:grpSp>
        <p:grpSp>
          <p:nvGrpSpPr>
            <p:cNvPr id="149610" name="Group 236"/>
            <p:cNvGrpSpPr>
              <a:grpSpLocks/>
            </p:cNvGrpSpPr>
            <p:nvPr/>
          </p:nvGrpSpPr>
          <p:grpSpPr bwMode="auto">
            <a:xfrm>
              <a:off x="1033" y="2185"/>
              <a:ext cx="100" cy="144"/>
              <a:chOff x="3216" y="3312"/>
              <a:chExt cx="240" cy="384"/>
            </a:xfrm>
          </p:grpSpPr>
          <p:sp>
            <p:nvSpPr>
              <p:cNvPr id="149741" name="AutoShape 237"/>
              <p:cNvSpPr>
                <a:spLocks noChangeArrowheads="1"/>
              </p:cNvSpPr>
              <p:nvPr/>
            </p:nvSpPr>
            <p:spPr bwMode="auto">
              <a:xfrm>
                <a:off x="3216" y="3456"/>
                <a:ext cx="240" cy="240"/>
              </a:xfrm>
              <a:prstGeom prst="bevel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grpSp>
            <p:nvGrpSpPr>
              <p:cNvPr id="149614" name="Group 238"/>
              <p:cNvGrpSpPr>
                <a:grpSpLocks/>
              </p:cNvGrpSpPr>
              <p:nvPr/>
            </p:nvGrpSpPr>
            <p:grpSpPr bwMode="auto">
              <a:xfrm>
                <a:off x="3360" y="3312"/>
                <a:ext cx="96" cy="144"/>
                <a:chOff x="3360" y="3312"/>
                <a:chExt cx="96" cy="144"/>
              </a:xfrm>
            </p:grpSpPr>
            <p:sp>
              <p:nvSpPr>
                <p:cNvPr id="149743" name="Line 239"/>
                <p:cNvSpPr>
                  <a:spLocks noChangeShapeType="1"/>
                </p:cNvSpPr>
                <p:nvPr/>
              </p:nvSpPr>
              <p:spPr bwMode="auto">
                <a:xfrm flipV="1">
                  <a:off x="3408" y="3360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744" name="Line 240"/>
                <p:cNvSpPr>
                  <a:spLocks noChangeShapeType="1"/>
                </p:cNvSpPr>
                <p:nvPr/>
              </p:nvSpPr>
              <p:spPr bwMode="auto">
                <a:xfrm flipV="1">
                  <a:off x="3408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745" name="Line 241"/>
                <p:cNvSpPr>
                  <a:spLocks noChangeShapeType="1"/>
                </p:cNvSpPr>
                <p:nvPr/>
              </p:nvSpPr>
              <p:spPr bwMode="auto">
                <a:xfrm flipH="1" flipV="1">
                  <a:off x="3360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49616" name="Group 242"/>
              <p:cNvGrpSpPr>
                <a:grpSpLocks/>
              </p:cNvGrpSpPr>
              <p:nvPr/>
            </p:nvGrpSpPr>
            <p:grpSpPr bwMode="auto">
              <a:xfrm>
                <a:off x="3216" y="3312"/>
                <a:ext cx="96" cy="144"/>
                <a:chOff x="3456" y="3408"/>
                <a:chExt cx="96" cy="144"/>
              </a:xfrm>
            </p:grpSpPr>
            <p:sp>
              <p:nvSpPr>
                <p:cNvPr id="149747" name="Line 243"/>
                <p:cNvSpPr>
                  <a:spLocks noChangeShapeType="1"/>
                </p:cNvSpPr>
                <p:nvPr/>
              </p:nvSpPr>
              <p:spPr bwMode="auto">
                <a:xfrm flipV="1">
                  <a:off x="3504" y="3456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748" name="Line 244"/>
                <p:cNvSpPr>
                  <a:spLocks noChangeShapeType="1"/>
                </p:cNvSpPr>
                <p:nvPr/>
              </p:nvSpPr>
              <p:spPr bwMode="auto">
                <a:xfrm flipV="1">
                  <a:off x="3504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749" name="Line 245"/>
                <p:cNvSpPr>
                  <a:spLocks noChangeShapeType="1"/>
                </p:cNvSpPr>
                <p:nvPr/>
              </p:nvSpPr>
              <p:spPr bwMode="auto">
                <a:xfrm flipH="1" flipV="1">
                  <a:off x="3456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</p:grpSp>
        <p:grpSp>
          <p:nvGrpSpPr>
            <p:cNvPr id="149620" name="Group 246"/>
            <p:cNvGrpSpPr>
              <a:grpSpLocks/>
            </p:cNvGrpSpPr>
            <p:nvPr/>
          </p:nvGrpSpPr>
          <p:grpSpPr bwMode="auto">
            <a:xfrm>
              <a:off x="743" y="2185"/>
              <a:ext cx="100" cy="144"/>
              <a:chOff x="3216" y="3312"/>
              <a:chExt cx="240" cy="384"/>
            </a:xfrm>
          </p:grpSpPr>
          <p:sp>
            <p:nvSpPr>
              <p:cNvPr id="149751" name="AutoShape 247"/>
              <p:cNvSpPr>
                <a:spLocks noChangeArrowheads="1"/>
              </p:cNvSpPr>
              <p:nvPr/>
            </p:nvSpPr>
            <p:spPr bwMode="auto">
              <a:xfrm>
                <a:off x="3216" y="3456"/>
                <a:ext cx="240" cy="240"/>
              </a:xfrm>
              <a:prstGeom prst="bevel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grpSp>
            <p:nvGrpSpPr>
              <p:cNvPr id="149624" name="Group 248"/>
              <p:cNvGrpSpPr>
                <a:grpSpLocks/>
              </p:cNvGrpSpPr>
              <p:nvPr/>
            </p:nvGrpSpPr>
            <p:grpSpPr bwMode="auto">
              <a:xfrm>
                <a:off x="3360" y="3312"/>
                <a:ext cx="96" cy="144"/>
                <a:chOff x="3360" y="3312"/>
                <a:chExt cx="96" cy="144"/>
              </a:xfrm>
            </p:grpSpPr>
            <p:sp>
              <p:nvSpPr>
                <p:cNvPr id="149753" name="Line 249"/>
                <p:cNvSpPr>
                  <a:spLocks noChangeShapeType="1"/>
                </p:cNvSpPr>
                <p:nvPr/>
              </p:nvSpPr>
              <p:spPr bwMode="auto">
                <a:xfrm flipV="1">
                  <a:off x="3408" y="3360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754" name="Line 250"/>
                <p:cNvSpPr>
                  <a:spLocks noChangeShapeType="1"/>
                </p:cNvSpPr>
                <p:nvPr/>
              </p:nvSpPr>
              <p:spPr bwMode="auto">
                <a:xfrm flipV="1">
                  <a:off x="3408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755" name="Line 251"/>
                <p:cNvSpPr>
                  <a:spLocks noChangeShapeType="1"/>
                </p:cNvSpPr>
                <p:nvPr/>
              </p:nvSpPr>
              <p:spPr bwMode="auto">
                <a:xfrm flipH="1" flipV="1">
                  <a:off x="3360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49626" name="Group 252"/>
              <p:cNvGrpSpPr>
                <a:grpSpLocks/>
              </p:cNvGrpSpPr>
              <p:nvPr/>
            </p:nvGrpSpPr>
            <p:grpSpPr bwMode="auto">
              <a:xfrm>
                <a:off x="3216" y="3312"/>
                <a:ext cx="96" cy="144"/>
                <a:chOff x="3456" y="3408"/>
                <a:chExt cx="96" cy="144"/>
              </a:xfrm>
            </p:grpSpPr>
            <p:sp>
              <p:nvSpPr>
                <p:cNvPr id="149757" name="Line 253"/>
                <p:cNvSpPr>
                  <a:spLocks noChangeShapeType="1"/>
                </p:cNvSpPr>
                <p:nvPr/>
              </p:nvSpPr>
              <p:spPr bwMode="auto">
                <a:xfrm flipV="1">
                  <a:off x="3504" y="3456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758" name="Line 254"/>
                <p:cNvSpPr>
                  <a:spLocks noChangeShapeType="1"/>
                </p:cNvSpPr>
                <p:nvPr/>
              </p:nvSpPr>
              <p:spPr bwMode="auto">
                <a:xfrm flipV="1">
                  <a:off x="3504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759" name="Line 255"/>
                <p:cNvSpPr>
                  <a:spLocks noChangeShapeType="1"/>
                </p:cNvSpPr>
                <p:nvPr/>
              </p:nvSpPr>
              <p:spPr bwMode="auto">
                <a:xfrm flipH="1" flipV="1">
                  <a:off x="3456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</p:grpSp>
        <p:grpSp>
          <p:nvGrpSpPr>
            <p:cNvPr id="149630" name="Group 256"/>
            <p:cNvGrpSpPr>
              <a:grpSpLocks/>
            </p:cNvGrpSpPr>
            <p:nvPr/>
          </p:nvGrpSpPr>
          <p:grpSpPr bwMode="auto">
            <a:xfrm>
              <a:off x="447" y="2185"/>
              <a:ext cx="100" cy="144"/>
              <a:chOff x="3216" y="3312"/>
              <a:chExt cx="240" cy="384"/>
            </a:xfrm>
          </p:grpSpPr>
          <p:sp>
            <p:nvSpPr>
              <p:cNvPr id="149761" name="AutoShape 257"/>
              <p:cNvSpPr>
                <a:spLocks noChangeArrowheads="1"/>
              </p:cNvSpPr>
              <p:nvPr/>
            </p:nvSpPr>
            <p:spPr bwMode="auto">
              <a:xfrm>
                <a:off x="3216" y="3456"/>
                <a:ext cx="240" cy="240"/>
              </a:xfrm>
              <a:prstGeom prst="bevel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grpSp>
            <p:nvGrpSpPr>
              <p:cNvPr id="149634" name="Group 258"/>
              <p:cNvGrpSpPr>
                <a:grpSpLocks/>
              </p:cNvGrpSpPr>
              <p:nvPr/>
            </p:nvGrpSpPr>
            <p:grpSpPr bwMode="auto">
              <a:xfrm>
                <a:off x="3360" y="3312"/>
                <a:ext cx="96" cy="144"/>
                <a:chOff x="3360" y="3312"/>
                <a:chExt cx="96" cy="144"/>
              </a:xfrm>
            </p:grpSpPr>
            <p:sp>
              <p:nvSpPr>
                <p:cNvPr id="149763" name="Line 259"/>
                <p:cNvSpPr>
                  <a:spLocks noChangeShapeType="1"/>
                </p:cNvSpPr>
                <p:nvPr/>
              </p:nvSpPr>
              <p:spPr bwMode="auto">
                <a:xfrm flipV="1">
                  <a:off x="3408" y="3360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764" name="Line 260"/>
                <p:cNvSpPr>
                  <a:spLocks noChangeShapeType="1"/>
                </p:cNvSpPr>
                <p:nvPr/>
              </p:nvSpPr>
              <p:spPr bwMode="auto">
                <a:xfrm flipV="1">
                  <a:off x="3408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765" name="Line 261"/>
                <p:cNvSpPr>
                  <a:spLocks noChangeShapeType="1"/>
                </p:cNvSpPr>
                <p:nvPr/>
              </p:nvSpPr>
              <p:spPr bwMode="auto">
                <a:xfrm flipH="1" flipV="1">
                  <a:off x="3360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49636" name="Group 262"/>
              <p:cNvGrpSpPr>
                <a:grpSpLocks/>
              </p:cNvGrpSpPr>
              <p:nvPr/>
            </p:nvGrpSpPr>
            <p:grpSpPr bwMode="auto">
              <a:xfrm>
                <a:off x="3216" y="3312"/>
                <a:ext cx="96" cy="144"/>
                <a:chOff x="3456" y="3408"/>
                <a:chExt cx="96" cy="144"/>
              </a:xfrm>
            </p:grpSpPr>
            <p:sp>
              <p:nvSpPr>
                <p:cNvPr id="149767" name="Line 263"/>
                <p:cNvSpPr>
                  <a:spLocks noChangeShapeType="1"/>
                </p:cNvSpPr>
                <p:nvPr/>
              </p:nvSpPr>
              <p:spPr bwMode="auto">
                <a:xfrm flipV="1">
                  <a:off x="3504" y="3456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768" name="Line 264"/>
                <p:cNvSpPr>
                  <a:spLocks noChangeShapeType="1"/>
                </p:cNvSpPr>
                <p:nvPr/>
              </p:nvSpPr>
              <p:spPr bwMode="auto">
                <a:xfrm flipV="1">
                  <a:off x="3504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769" name="Line 265"/>
                <p:cNvSpPr>
                  <a:spLocks noChangeShapeType="1"/>
                </p:cNvSpPr>
                <p:nvPr/>
              </p:nvSpPr>
              <p:spPr bwMode="auto">
                <a:xfrm flipH="1" flipV="1">
                  <a:off x="3456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</p:grpSp>
        <p:grpSp>
          <p:nvGrpSpPr>
            <p:cNvPr id="149640" name="Group 266"/>
            <p:cNvGrpSpPr>
              <a:grpSpLocks/>
            </p:cNvGrpSpPr>
            <p:nvPr/>
          </p:nvGrpSpPr>
          <p:grpSpPr bwMode="auto">
            <a:xfrm>
              <a:off x="1632" y="2391"/>
              <a:ext cx="100" cy="144"/>
              <a:chOff x="3216" y="3312"/>
              <a:chExt cx="240" cy="384"/>
            </a:xfrm>
          </p:grpSpPr>
          <p:sp>
            <p:nvSpPr>
              <p:cNvPr id="149771" name="AutoShape 267"/>
              <p:cNvSpPr>
                <a:spLocks noChangeArrowheads="1"/>
              </p:cNvSpPr>
              <p:nvPr/>
            </p:nvSpPr>
            <p:spPr bwMode="auto">
              <a:xfrm>
                <a:off x="3216" y="3456"/>
                <a:ext cx="240" cy="240"/>
              </a:xfrm>
              <a:prstGeom prst="bevel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grpSp>
            <p:nvGrpSpPr>
              <p:cNvPr id="149644" name="Group 268"/>
              <p:cNvGrpSpPr>
                <a:grpSpLocks/>
              </p:cNvGrpSpPr>
              <p:nvPr/>
            </p:nvGrpSpPr>
            <p:grpSpPr bwMode="auto">
              <a:xfrm>
                <a:off x="3360" y="3312"/>
                <a:ext cx="96" cy="144"/>
                <a:chOff x="3360" y="3312"/>
                <a:chExt cx="96" cy="144"/>
              </a:xfrm>
            </p:grpSpPr>
            <p:sp>
              <p:nvSpPr>
                <p:cNvPr id="149773" name="Line 269"/>
                <p:cNvSpPr>
                  <a:spLocks noChangeShapeType="1"/>
                </p:cNvSpPr>
                <p:nvPr/>
              </p:nvSpPr>
              <p:spPr bwMode="auto">
                <a:xfrm flipV="1">
                  <a:off x="3408" y="3360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774" name="Line 270"/>
                <p:cNvSpPr>
                  <a:spLocks noChangeShapeType="1"/>
                </p:cNvSpPr>
                <p:nvPr/>
              </p:nvSpPr>
              <p:spPr bwMode="auto">
                <a:xfrm flipV="1">
                  <a:off x="3408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775" name="Line 271"/>
                <p:cNvSpPr>
                  <a:spLocks noChangeShapeType="1"/>
                </p:cNvSpPr>
                <p:nvPr/>
              </p:nvSpPr>
              <p:spPr bwMode="auto">
                <a:xfrm flipH="1" flipV="1">
                  <a:off x="3360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49646" name="Group 272"/>
              <p:cNvGrpSpPr>
                <a:grpSpLocks/>
              </p:cNvGrpSpPr>
              <p:nvPr/>
            </p:nvGrpSpPr>
            <p:grpSpPr bwMode="auto">
              <a:xfrm>
                <a:off x="3216" y="3312"/>
                <a:ext cx="96" cy="144"/>
                <a:chOff x="3456" y="3408"/>
                <a:chExt cx="96" cy="144"/>
              </a:xfrm>
            </p:grpSpPr>
            <p:sp>
              <p:nvSpPr>
                <p:cNvPr id="149777" name="Line 273"/>
                <p:cNvSpPr>
                  <a:spLocks noChangeShapeType="1"/>
                </p:cNvSpPr>
                <p:nvPr/>
              </p:nvSpPr>
              <p:spPr bwMode="auto">
                <a:xfrm flipV="1">
                  <a:off x="3504" y="3456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778" name="Line 274"/>
                <p:cNvSpPr>
                  <a:spLocks noChangeShapeType="1"/>
                </p:cNvSpPr>
                <p:nvPr/>
              </p:nvSpPr>
              <p:spPr bwMode="auto">
                <a:xfrm flipV="1">
                  <a:off x="3504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779" name="Line 275"/>
                <p:cNvSpPr>
                  <a:spLocks noChangeShapeType="1"/>
                </p:cNvSpPr>
                <p:nvPr/>
              </p:nvSpPr>
              <p:spPr bwMode="auto">
                <a:xfrm flipH="1" flipV="1">
                  <a:off x="3456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</p:grpSp>
        <p:grpSp>
          <p:nvGrpSpPr>
            <p:cNvPr id="149650" name="Group 276"/>
            <p:cNvGrpSpPr>
              <a:grpSpLocks/>
            </p:cNvGrpSpPr>
            <p:nvPr/>
          </p:nvGrpSpPr>
          <p:grpSpPr bwMode="auto">
            <a:xfrm>
              <a:off x="1331" y="2391"/>
              <a:ext cx="100" cy="144"/>
              <a:chOff x="3216" y="3312"/>
              <a:chExt cx="240" cy="384"/>
            </a:xfrm>
          </p:grpSpPr>
          <p:sp>
            <p:nvSpPr>
              <p:cNvPr id="149781" name="AutoShape 277"/>
              <p:cNvSpPr>
                <a:spLocks noChangeArrowheads="1"/>
              </p:cNvSpPr>
              <p:nvPr/>
            </p:nvSpPr>
            <p:spPr bwMode="auto">
              <a:xfrm>
                <a:off x="3216" y="3456"/>
                <a:ext cx="240" cy="240"/>
              </a:xfrm>
              <a:prstGeom prst="bevel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grpSp>
            <p:nvGrpSpPr>
              <p:cNvPr id="149654" name="Group 278"/>
              <p:cNvGrpSpPr>
                <a:grpSpLocks/>
              </p:cNvGrpSpPr>
              <p:nvPr/>
            </p:nvGrpSpPr>
            <p:grpSpPr bwMode="auto">
              <a:xfrm>
                <a:off x="3360" y="3312"/>
                <a:ext cx="96" cy="144"/>
                <a:chOff x="3360" y="3312"/>
                <a:chExt cx="96" cy="144"/>
              </a:xfrm>
            </p:grpSpPr>
            <p:sp>
              <p:nvSpPr>
                <p:cNvPr id="149783" name="Line 279"/>
                <p:cNvSpPr>
                  <a:spLocks noChangeShapeType="1"/>
                </p:cNvSpPr>
                <p:nvPr/>
              </p:nvSpPr>
              <p:spPr bwMode="auto">
                <a:xfrm flipV="1">
                  <a:off x="3408" y="3360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784" name="Line 280"/>
                <p:cNvSpPr>
                  <a:spLocks noChangeShapeType="1"/>
                </p:cNvSpPr>
                <p:nvPr/>
              </p:nvSpPr>
              <p:spPr bwMode="auto">
                <a:xfrm flipV="1">
                  <a:off x="3408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785" name="Line 281"/>
                <p:cNvSpPr>
                  <a:spLocks noChangeShapeType="1"/>
                </p:cNvSpPr>
                <p:nvPr/>
              </p:nvSpPr>
              <p:spPr bwMode="auto">
                <a:xfrm flipH="1" flipV="1">
                  <a:off x="3360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49656" name="Group 282"/>
              <p:cNvGrpSpPr>
                <a:grpSpLocks/>
              </p:cNvGrpSpPr>
              <p:nvPr/>
            </p:nvGrpSpPr>
            <p:grpSpPr bwMode="auto">
              <a:xfrm>
                <a:off x="3216" y="3312"/>
                <a:ext cx="96" cy="144"/>
                <a:chOff x="3456" y="3408"/>
                <a:chExt cx="96" cy="144"/>
              </a:xfrm>
            </p:grpSpPr>
            <p:sp>
              <p:nvSpPr>
                <p:cNvPr id="149787" name="Line 283"/>
                <p:cNvSpPr>
                  <a:spLocks noChangeShapeType="1"/>
                </p:cNvSpPr>
                <p:nvPr/>
              </p:nvSpPr>
              <p:spPr bwMode="auto">
                <a:xfrm flipV="1">
                  <a:off x="3504" y="3456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788" name="Line 284"/>
                <p:cNvSpPr>
                  <a:spLocks noChangeShapeType="1"/>
                </p:cNvSpPr>
                <p:nvPr/>
              </p:nvSpPr>
              <p:spPr bwMode="auto">
                <a:xfrm flipV="1">
                  <a:off x="3504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789" name="Line 285"/>
                <p:cNvSpPr>
                  <a:spLocks noChangeShapeType="1"/>
                </p:cNvSpPr>
                <p:nvPr/>
              </p:nvSpPr>
              <p:spPr bwMode="auto">
                <a:xfrm flipH="1" flipV="1">
                  <a:off x="3456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</p:grpSp>
        <p:grpSp>
          <p:nvGrpSpPr>
            <p:cNvPr id="149660" name="Group 286"/>
            <p:cNvGrpSpPr>
              <a:grpSpLocks/>
            </p:cNvGrpSpPr>
            <p:nvPr/>
          </p:nvGrpSpPr>
          <p:grpSpPr bwMode="auto">
            <a:xfrm>
              <a:off x="1036" y="2391"/>
              <a:ext cx="100" cy="144"/>
              <a:chOff x="3216" y="3312"/>
              <a:chExt cx="240" cy="384"/>
            </a:xfrm>
          </p:grpSpPr>
          <p:sp>
            <p:nvSpPr>
              <p:cNvPr id="149791" name="AutoShape 287"/>
              <p:cNvSpPr>
                <a:spLocks noChangeArrowheads="1"/>
              </p:cNvSpPr>
              <p:nvPr/>
            </p:nvSpPr>
            <p:spPr bwMode="auto">
              <a:xfrm>
                <a:off x="3216" y="3456"/>
                <a:ext cx="240" cy="240"/>
              </a:xfrm>
              <a:prstGeom prst="bevel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grpSp>
            <p:nvGrpSpPr>
              <p:cNvPr id="149664" name="Group 288"/>
              <p:cNvGrpSpPr>
                <a:grpSpLocks/>
              </p:cNvGrpSpPr>
              <p:nvPr/>
            </p:nvGrpSpPr>
            <p:grpSpPr bwMode="auto">
              <a:xfrm>
                <a:off x="3360" y="3312"/>
                <a:ext cx="96" cy="144"/>
                <a:chOff x="3360" y="3312"/>
                <a:chExt cx="96" cy="144"/>
              </a:xfrm>
            </p:grpSpPr>
            <p:sp>
              <p:nvSpPr>
                <p:cNvPr id="149793" name="Line 289"/>
                <p:cNvSpPr>
                  <a:spLocks noChangeShapeType="1"/>
                </p:cNvSpPr>
                <p:nvPr/>
              </p:nvSpPr>
              <p:spPr bwMode="auto">
                <a:xfrm flipV="1">
                  <a:off x="3408" y="3360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794" name="Line 290"/>
                <p:cNvSpPr>
                  <a:spLocks noChangeShapeType="1"/>
                </p:cNvSpPr>
                <p:nvPr/>
              </p:nvSpPr>
              <p:spPr bwMode="auto">
                <a:xfrm flipV="1">
                  <a:off x="3408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795" name="Line 291"/>
                <p:cNvSpPr>
                  <a:spLocks noChangeShapeType="1"/>
                </p:cNvSpPr>
                <p:nvPr/>
              </p:nvSpPr>
              <p:spPr bwMode="auto">
                <a:xfrm flipH="1" flipV="1">
                  <a:off x="3360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49666" name="Group 292"/>
              <p:cNvGrpSpPr>
                <a:grpSpLocks/>
              </p:cNvGrpSpPr>
              <p:nvPr/>
            </p:nvGrpSpPr>
            <p:grpSpPr bwMode="auto">
              <a:xfrm>
                <a:off x="3216" y="3312"/>
                <a:ext cx="96" cy="144"/>
                <a:chOff x="3456" y="3408"/>
                <a:chExt cx="96" cy="144"/>
              </a:xfrm>
            </p:grpSpPr>
            <p:sp>
              <p:nvSpPr>
                <p:cNvPr id="149797" name="Line 293"/>
                <p:cNvSpPr>
                  <a:spLocks noChangeShapeType="1"/>
                </p:cNvSpPr>
                <p:nvPr/>
              </p:nvSpPr>
              <p:spPr bwMode="auto">
                <a:xfrm flipV="1">
                  <a:off x="3504" y="3456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798" name="Line 294"/>
                <p:cNvSpPr>
                  <a:spLocks noChangeShapeType="1"/>
                </p:cNvSpPr>
                <p:nvPr/>
              </p:nvSpPr>
              <p:spPr bwMode="auto">
                <a:xfrm flipV="1">
                  <a:off x="3504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799" name="Line 295"/>
                <p:cNvSpPr>
                  <a:spLocks noChangeShapeType="1"/>
                </p:cNvSpPr>
                <p:nvPr/>
              </p:nvSpPr>
              <p:spPr bwMode="auto">
                <a:xfrm flipH="1" flipV="1">
                  <a:off x="3456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</p:grpSp>
        <p:grpSp>
          <p:nvGrpSpPr>
            <p:cNvPr id="149670" name="Group 296"/>
            <p:cNvGrpSpPr>
              <a:grpSpLocks/>
            </p:cNvGrpSpPr>
            <p:nvPr/>
          </p:nvGrpSpPr>
          <p:grpSpPr bwMode="auto">
            <a:xfrm>
              <a:off x="741" y="2391"/>
              <a:ext cx="100" cy="144"/>
              <a:chOff x="3216" y="3312"/>
              <a:chExt cx="240" cy="384"/>
            </a:xfrm>
          </p:grpSpPr>
          <p:sp>
            <p:nvSpPr>
              <p:cNvPr id="149801" name="AutoShape 297"/>
              <p:cNvSpPr>
                <a:spLocks noChangeArrowheads="1"/>
              </p:cNvSpPr>
              <p:nvPr/>
            </p:nvSpPr>
            <p:spPr bwMode="auto">
              <a:xfrm>
                <a:off x="3216" y="3456"/>
                <a:ext cx="240" cy="240"/>
              </a:xfrm>
              <a:prstGeom prst="bevel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grpSp>
            <p:nvGrpSpPr>
              <p:cNvPr id="149674" name="Group 298"/>
              <p:cNvGrpSpPr>
                <a:grpSpLocks/>
              </p:cNvGrpSpPr>
              <p:nvPr/>
            </p:nvGrpSpPr>
            <p:grpSpPr bwMode="auto">
              <a:xfrm>
                <a:off x="3360" y="3312"/>
                <a:ext cx="96" cy="144"/>
                <a:chOff x="3360" y="3312"/>
                <a:chExt cx="96" cy="144"/>
              </a:xfrm>
            </p:grpSpPr>
            <p:sp>
              <p:nvSpPr>
                <p:cNvPr id="149803" name="Line 299"/>
                <p:cNvSpPr>
                  <a:spLocks noChangeShapeType="1"/>
                </p:cNvSpPr>
                <p:nvPr/>
              </p:nvSpPr>
              <p:spPr bwMode="auto">
                <a:xfrm flipV="1">
                  <a:off x="3408" y="3360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804" name="Line 300"/>
                <p:cNvSpPr>
                  <a:spLocks noChangeShapeType="1"/>
                </p:cNvSpPr>
                <p:nvPr/>
              </p:nvSpPr>
              <p:spPr bwMode="auto">
                <a:xfrm flipV="1">
                  <a:off x="3408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805" name="Line 301"/>
                <p:cNvSpPr>
                  <a:spLocks noChangeShapeType="1"/>
                </p:cNvSpPr>
                <p:nvPr/>
              </p:nvSpPr>
              <p:spPr bwMode="auto">
                <a:xfrm flipH="1" flipV="1">
                  <a:off x="3360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49676" name="Group 302"/>
              <p:cNvGrpSpPr>
                <a:grpSpLocks/>
              </p:cNvGrpSpPr>
              <p:nvPr/>
            </p:nvGrpSpPr>
            <p:grpSpPr bwMode="auto">
              <a:xfrm>
                <a:off x="3216" y="3312"/>
                <a:ext cx="96" cy="144"/>
                <a:chOff x="3456" y="3408"/>
                <a:chExt cx="96" cy="144"/>
              </a:xfrm>
            </p:grpSpPr>
            <p:sp>
              <p:nvSpPr>
                <p:cNvPr id="149807" name="Line 303"/>
                <p:cNvSpPr>
                  <a:spLocks noChangeShapeType="1"/>
                </p:cNvSpPr>
                <p:nvPr/>
              </p:nvSpPr>
              <p:spPr bwMode="auto">
                <a:xfrm flipV="1">
                  <a:off x="3504" y="3456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808" name="Line 304"/>
                <p:cNvSpPr>
                  <a:spLocks noChangeShapeType="1"/>
                </p:cNvSpPr>
                <p:nvPr/>
              </p:nvSpPr>
              <p:spPr bwMode="auto">
                <a:xfrm flipV="1">
                  <a:off x="3504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809" name="Line 305"/>
                <p:cNvSpPr>
                  <a:spLocks noChangeShapeType="1"/>
                </p:cNvSpPr>
                <p:nvPr/>
              </p:nvSpPr>
              <p:spPr bwMode="auto">
                <a:xfrm flipH="1" flipV="1">
                  <a:off x="3456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</p:grpSp>
        <p:grpSp>
          <p:nvGrpSpPr>
            <p:cNvPr id="149680" name="Group 306"/>
            <p:cNvGrpSpPr>
              <a:grpSpLocks/>
            </p:cNvGrpSpPr>
            <p:nvPr/>
          </p:nvGrpSpPr>
          <p:grpSpPr bwMode="auto">
            <a:xfrm>
              <a:off x="452" y="2391"/>
              <a:ext cx="100" cy="144"/>
              <a:chOff x="3216" y="3312"/>
              <a:chExt cx="240" cy="384"/>
            </a:xfrm>
          </p:grpSpPr>
          <p:sp>
            <p:nvSpPr>
              <p:cNvPr id="149811" name="AutoShape 307"/>
              <p:cNvSpPr>
                <a:spLocks noChangeArrowheads="1"/>
              </p:cNvSpPr>
              <p:nvPr/>
            </p:nvSpPr>
            <p:spPr bwMode="auto">
              <a:xfrm>
                <a:off x="3216" y="3456"/>
                <a:ext cx="240" cy="240"/>
              </a:xfrm>
              <a:prstGeom prst="bevel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grpSp>
            <p:nvGrpSpPr>
              <p:cNvPr id="149684" name="Group 308"/>
              <p:cNvGrpSpPr>
                <a:grpSpLocks/>
              </p:cNvGrpSpPr>
              <p:nvPr/>
            </p:nvGrpSpPr>
            <p:grpSpPr bwMode="auto">
              <a:xfrm>
                <a:off x="3360" y="3312"/>
                <a:ext cx="96" cy="144"/>
                <a:chOff x="3360" y="3312"/>
                <a:chExt cx="96" cy="144"/>
              </a:xfrm>
            </p:grpSpPr>
            <p:sp>
              <p:nvSpPr>
                <p:cNvPr id="149813" name="Line 309"/>
                <p:cNvSpPr>
                  <a:spLocks noChangeShapeType="1"/>
                </p:cNvSpPr>
                <p:nvPr/>
              </p:nvSpPr>
              <p:spPr bwMode="auto">
                <a:xfrm flipV="1">
                  <a:off x="3408" y="3360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814" name="Line 310"/>
                <p:cNvSpPr>
                  <a:spLocks noChangeShapeType="1"/>
                </p:cNvSpPr>
                <p:nvPr/>
              </p:nvSpPr>
              <p:spPr bwMode="auto">
                <a:xfrm flipV="1">
                  <a:off x="3408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815" name="Line 311"/>
                <p:cNvSpPr>
                  <a:spLocks noChangeShapeType="1"/>
                </p:cNvSpPr>
                <p:nvPr/>
              </p:nvSpPr>
              <p:spPr bwMode="auto">
                <a:xfrm flipH="1" flipV="1">
                  <a:off x="3360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49686" name="Group 312"/>
              <p:cNvGrpSpPr>
                <a:grpSpLocks/>
              </p:cNvGrpSpPr>
              <p:nvPr/>
            </p:nvGrpSpPr>
            <p:grpSpPr bwMode="auto">
              <a:xfrm>
                <a:off x="3216" y="3312"/>
                <a:ext cx="96" cy="144"/>
                <a:chOff x="3456" y="3408"/>
                <a:chExt cx="96" cy="144"/>
              </a:xfrm>
            </p:grpSpPr>
            <p:sp>
              <p:nvSpPr>
                <p:cNvPr id="149817" name="Line 313"/>
                <p:cNvSpPr>
                  <a:spLocks noChangeShapeType="1"/>
                </p:cNvSpPr>
                <p:nvPr/>
              </p:nvSpPr>
              <p:spPr bwMode="auto">
                <a:xfrm flipV="1">
                  <a:off x="3504" y="3456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818" name="Line 314"/>
                <p:cNvSpPr>
                  <a:spLocks noChangeShapeType="1"/>
                </p:cNvSpPr>
                <p:nvPr/>
              </p:nvSpPr>
              <p:spPr bwMode="auto">
                <a:xfrm flipV="1">
                  <a:off x="3504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819" name="Line 315"/>
                <p:cNvSpPr>
                  <a:spLocks noChangeShapeType="1"/>
                </p:cNvSpPr>
                <p:nvPr/>
              </p:nvSpPr>
              <p:spPr bwMode="auto">
                <a:xfrm flipH="1" flipV="1">
                  <a:off x="3456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</p:grpSp>
      </p:grpSp>
      <p:grpSp>
        <p:nvGrpSpPr>
          <p:cNvPr id="149690" name="Group 316"/>
          <p:cNvGrpSpPr>
            <a:grpSpLocks/>
          </p:cNvGrpSpPr>
          <p:nvPr/>
        </p:nvGrpSpPr>
        <p:grpSpPr bwMode="auto">
          <a:xfrm>
            <a:off x="2177653" y="1910953"/>
            <a:ext cx="1308497" cy="309563"/>
            <a:chOff x="447" y="2185"/>
            <a:chExt cx="1285" cy="350"/>
          </a:xfrm>
        </p:grpSpPr>
        <p:grpSp>
          <p:nvGrpSpPr>
            <p:cNvPr id="149719" name="Group 317"/>
            <p:cNvGrpSpPr>
              <a:grpSpLocks/>
            </p:cNvGrpSpPr>
            <p:nvPr/>
          </p:nvGrpSpPr>
          <p:grpSpPr bwMode="auto">
            <a:xfrm>
              <a:off x="1628" y="2185"/>
              <a:ext cx="100" cy="144"/>
              <a:chOff x="3216" y="3312"/>
              <a:chExt cx="240" cy="384"/>
            </a:xfrm>
          </p:grpSpPr>
          <p:sp>
            <p:nvSpPr>
              <p:cNvPr id="149822" name="AutoShape 318"/>
              <p:cNvSpPr>
                <a:spLocks noChangeArrowheads="1"/>
              </p:cNvSpPr>
              <p:nvPr/>
            </p:nvSpPr>
            <p:spPr bwMode="auto">
              <a:xfrm>
                <a:off x="3216" y="3456"/>
                <a:ext cx="240" cy="240"/>
              </a:xfrm>
              <a:prstGeom prst="bevel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grpSp>
            <p:nvGrpSpPr>
              <p:cNvPr id="149720" name="Group 319"/>
              <p:cNvGrpSpPr>
                <a:grpSpLocks/>
              </p:cNvGrpSpPr>
              <p:nvPr/>
            </p:nvGrpSpPr>
            <p:grpSpPr bwMode="auto">
              <a:xfrm>
                <a:off x="3360" y="3312"/>
                <a:ext cx="96" cy="144"/>
                <a:chOff x="3360" y="3312"/>
                <a:chExt cx="96" cy="144"/>
              </a:xfrm>
            </p:grpSpPr>
            <p:sp>
              <p:nvSpPr>
                <p:cNvPr id="149824" name="Line 320"/>
                <p:cNvSpPr>
                  <a:spLocks noChangeShapeType="1"/>
                </p:cNvSpPr>
                <p:nvPr/>
              </p:nvSpPr>
              <p:spPr bwMode="auto">
                <a:xfrm flipV="1">
                  <a:off x="3408" y="3360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825" name="Line 321"/>
                <p:cNvSpPr>
                  <a:spLocks noChangeShapeType="1"/>
                </p:cNvSpPr>
                <p:nvPr/>
              </p:nvSpPr>
              <p:spPr bwMode="auto">
                <a:xfrm flipV="1">
                  <a:off x="3408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826" name="Line 322"/>
                <p:cNvSpPr>
                  <a:spLocks noChangeShapeType="1"/>
                </p:cNvSpPr>
                <p:nvPr/>
              </p:nvSpPr>
              <p:spPr bwMode="auto">
                <a:xfrm flipH="1" flipV="1">
                  <a:off x="3360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49722" name="Group 323"/>
              <p:cNvGrpSpPr>
                <a:grpSpLocks/>
              </p:cNvGrpSpPr>
              <p:nvPr/>
            </p:nvGrpSpPr>
            <p:grpSpPr bwMode="auto">
              <a:xfrm>
                <a:off x="3216" y="3312"/>
                <a:ext cx="96" cy="144"/>
                <a:chOff x="3456" y="3408"/>
                <a:chExt cx="96" cy="144"/>
              </a:xfrm>
            </p:grpSpPr>
            <p:sp>
              <p:nvSpPr>
                <p:cNvPr id="149828" name="Line 324"/>
                <p:cNvSpPr>
                  <a:spLocks noChangeShapeType="1"/>
                </p:cNvSpPr>
                <p:nvPr/>
              </p:nvSpPr>
              <p:spPr bwMode="auto">
                <a:xfrm flipV="1">
                  <a:off x="3504" y="3456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829" name="Line 325"/>
                <p:cNvSpPr>
                  <a:spLocks noChangeShapeType="1"/>
                </p:cNvSpPr>
                <p:nvPr/>
              </p:nvSpPr>
              <p:spPr bwMode="auto">
                <a:xfrm flipV="1">
                  <a:off x="3504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830" name="Line 326"/>
                <p:cNvSpPr>
                  <a:spLocks noChangeShapeType="1"/>
                </p:cNvSpPr>
                <p:nvPr/>
              </p:nvSpPr>
              <p:spPr bwMode="auto">
                <a:xfrm flipH="1" flipV="1">
                  <a:off x="3456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</p:grpSp>
        <p:grpSp>
          <p:nvGrpSpPr>
            <p:cNvPr id="149726" name="Group 327"/>
            <p:cNvGrpSpPr>
              <a:grpSpLocks/>
            </p:cNvGrpSpPr>
            <p:nvPr/>
          </p:nvGrpSpPr>
          <p:grpSpPr bwMode="auto">
            <a:xfrm>
              <a:off x="1335" y="2185"/>
              <a:ext cx="100" cy="144"/>
              <a:chOff x="3216" y="3312"/>
              <a:chExt cx="240" cy="384"/>
            </a:xfrm>
          </p:grpSpPr>
          <p:sp>
            <p:nvSpPr>
              <p:cNvPr id="149832" name="AutoShape 328"/>
              <p:cNvSpPr>
                <a:spLocks noChangeArrowheads="1"/>
              </p:cNvSpPr>
              <p:nvPr/>
            </p:nvSpPr>
            <p:spPr bwMode="auto">
              <a:xfrm>
                <a:off x="3216" y="3456"/>
                <a:ext cx="240" cy="240"/>
              </a:xfrm>
              <a:prstGeom prst="bevel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grpSp>
            <p:nvGrpSpPr>
              <p:cNvPr id="149730" name="Group 329"/>
              <p:cNvGrpSpPr>
                <a:grpSpLocks/>
              </p:cNvGrpSpPr>
              <p:nvPr/>
            </p:nvGrpSpPr>
            <p:grpSpPr bwMode="auto">
              <a:xfrm>
                <a:off x="3360" y="3312"/>
                <a:ext cx="96" cy="144"/>
                <a:chOff x="3360" y="3312"/>
                <a:chExt cx="96" cy="144"/>
              </a:xfrm>
            </p:grpSpPr>
            <p:sp>
              <p:nvSpPr>
                <p:cNvPr id="149834" name="Line 330"/>
                <p:cNvSpPr>
                  <a:spLocks noChangeShapeType="1"/>
                </p:cNvSpPr>
                <p:nvPr/>
              </p:nvSpPr>
              <p:spPr bwMode="auto">
                <a:xfrm flipV="1">
                  <a:off x="3408" y="3360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835" name="Line 331"/>
                <p:cNvSpPr>
                  <a:spLocks noChangeShapeType="1"/>
                </p:cNvSpPr>
                <p:nvPr/>
              </p:nvSpPr>
              <p:spPr bwMode="auto">
                <a:xfrm flipV="1">
                  <a:off x="3408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836" name="Line 332"/>
                <p:cNvSpPr>
                  <a:spLocks noChangeShapeType="1"/>
                </p:cNvSpPr>
                <p:nvPr/>
              </p:nvSpPr>
              <p:spPr bwMode="auto">
                <a:xfrm flipH="1" flipV="1">
                  <a:off x="3360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49732" name="Group 333"/>
              <p:cNvGrpSpPr>
                <a:grpSpLocks/>
              </p:cNvGrpSpPr>
              <p:nvPr/>
            </p:nvGrpSpPr>
            <p:grpSpPr bwMode="auto">
              <a:xfrm>
                <a:off x="3216" y="3312"/>
                <a:ext cx="96" cy="144"/>
                <a:chOff x="3456" y="3408"/>
                <a:chExt cx="96" cy="144"/>
              </a:xfrm>
            </p:grpSpPr>
            <p:sp>
              <p:nvSpPr>
                <p:cNvPr id="149838" name="Line 334"/>
                <p:cNvSpPr>
                  <a:spLocks noChangeShapeType="1"/>
                </p:cNvSpPr>
                <p:nvPr/>
              </p:nvSpPr>
              <p:spPr bwMode="auto">
                <a:xfrm flipV="1">
                  <a:off x="3504" y="3456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839" name="Line 335"/>
                <p:cNvSpPr>
                  <a:spLocks noChangeShapeType="1"/>
                </p:cNvSpPr>
                <p:nvPr/>
              </p:nvSpPr>
              <p:spPr bwMode="auto">
                <a:xfrm flipV="1">
                  <a:off x="3504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840" name="Line 336"/>
                <p:cNvSpPr>
                  <a:spLocks noChangeShapeType="1"/>
                </p:cNvSpPr>
                <p:nvPr/>
              </p:nvSpPr>
              <p:spPr bwMode="auto">
                <a:xfrm flipH="1" flipV="1">
                  <a:off x="3456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</p:grpSp>
        <p:grpSp>
          <p:nvGrpSpPr>
            <p:cNvPr id="149736" name="Group 337"/>
            <p:cNvGrpSpPr>
              <a:grpSpLocks/>
            </p:cNvGrpSpPr>
            <p:nvPr/>
          </p:nvGrpSpPr>
          <p:grpSpPr bwMode="auto">
            <a:xfrm>
              <a:off x="1033" y="2185"/>
              <a:ext cx="100" cy="144"/>
              <a:chOff x="3216" y="3312"/>
              <a:chExt cx="240" cy="384"/>
            </a:xfrm>
          </p:grpSpPr>
          <p:sp>
            <p:nvSpPr>
              <p:cNvPr id="149842" name="AutoShape 338"/>
              <p:cNvSpPr>
                <a:spLocks noChangeArrowheads="1"/>
              </p:cNvSpPr>
              <p:nvPr/>
            </p:nvSpPr>
            <p:spPr bwMode="auto">
              <a:xfrm>
                <a:off x="3216" y="3456"/>
                <a:ext cx="240" cy="240"/>
              </a:xfrm>
              <a:prstGeom prst="bevel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grpSp>
            <p:nvGrpSpPr>
              <p:cNvPr id="149740" name="Group 339"/>
              <p:cNvGrpSpPr>
                <a:grpSpLocks/>
              </p:cNvGrpSpPr>
              <p:nvPr/>
            </p:nvGrpSpPr>
            <p:grpSpPr bwMode="auto">
              <a:xfrm>
                <a:off x="3360" y="3312"/>
                <a:ext cx="96" cy="144"/>
                <a:chOff x="3360" y="3312"/>
                <a:chExt cx="96" cy="144"/>
              </a:xfrm>
            </p:grpSpPr>
            <p:sp>
              <p:nvSpPr>
                <p:cNvPr id="149844" name="Line 340"/>
                <p:cNvSpPr>
                  <a:spLocks noChangeShapeType="1"/>
                </p:cNvSpPr>
                <p:nvPr/>
              </p:nvSpPr>
              <p:spPr bwMode="auto">
                <a:xfrm flipV="1">
                  <a:off x="3408" y="3360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845" name="Line 341"/>
                <p:cNvSpPr>
                  <a:spLocks noChangeShapeType="1"/>
                </p:cNvSpPr>
                <p:nvPr/>
              </p:nvSpPr>
              <p:spPr bwMode="auto">
                <a:xfrm flipV="1">
                  <a:off x="3408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846" name="Line 342"/>
                <p:cNvSpPr>
                  <a:spLocks noChangeShapeType="1"/>
                </p:cNvSpPr>
                <p:nvPr/>
              </p:nvSpPr>
              <p:spPr bwMode="auto">
                <a:xfrm flipH="1" flipV="1">
                  <a:off x="3360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49742" name="Group 343"/>
              <p:cNvGrpSpPr>
                <a:grpSpLocks/>
              </p:cNvGrpSpPr>
              <p:nvPr/>
            </p:nvGrpSpPr>
            <p:grpSpPr bwMode="auto">
              <a:xfrm>
                <a:off x="3216" y="3312"/>
                <a:ext cx="96" cy="144"/>
                <a:chOff x="3456" y="3408"/>
                <a:chExt cx="96" cy="144"/>
              </a:xfrm>
            </p:grpSpPr>
            <p:sp>
              <p:nvSpPr>
                <p:cNvPr id="149848" name="Line 344"/>
                <p:cNvSpPr>
                  <a:spLocks noChangeShapeType="1"/>
                </p:cNvSpPr>
                <p:nvPr/>
              </p:nvSpPr>
              <p:spPr bwMode="auto">
                <a:xfrm flipV="1">
                  <a:off x="3504" y="3456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849" name="Line 345"/>
                <p:cNvSpPr>
                  <a:spLocks noChangeShapeType="1"/>
                </p:cNvSpPr>
                <p:nvPr/>
              </p:nvSpPr>
              <p:spPr bwMode="auto">
                <a:xfrm flipV="1">
                  <a:off x="3504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850" name="Line 346"/>
                <p:cNvSpPr>
                  <a:spLocks noChangeShapeType="1"/>
                </p:cNvSpPr>
                <p:nvPr/>
              </p:nvSpPr>
              <p:spPr bwMode="auto">
                <a:xfrm flipH="1" flipV="1">
                  <a:off x="3456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</p:grpSp>
        <p:grpSp>
          <p:nvGrpSpPr>
            <p:cNvPr id="149746" name="Group 347"/>
            <p:cNvGrpSpPr>
              <a:grpSpLocks/>
            </p:cNvGrpSpPr>
            <p:nvPr/>
          </p:nvGrpSpPr>
          <p:grpSpPr bwMode="auto">
            <a:xfrm>
              <a:off x="743" y="2185"/>
              <a:ext cx="100" cy="144"/>
              <a:chOff x="3216" y="3312"/>
              <a:chExt cx="240" cy="384"/>
            </a:xfrm>
          </p:grpSpPr>
          <p:sp>
            <p:nvSpPr>
              <p:cNvPr id="149852" name="AutoShape 348"/>
              <p:cNvSpPr>
                <a:spLocks noChangeArrowheads="1"/>
              </p:cNvSpPr>
              <p:nvPr/>
            </p:nvSpPr>
            <p:spPr bwMode="auto">
              <a:xfrm>
                <a:off x="3216" y="3456"/>
                <a:ext cx="240" cy="240"/>
              </a:xfrm>
              <a:prstGeom prst="bevel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grpSp>
            <p:nvGrpSpPr>
              <p:cNvPr id="149750" name="Group 349"/>
              <p:cNvGrpSpPr>
                <a:grpSpLocks/>
              </p:cNvGrpSpPr>
              <p:nvPr/>
            </p:nvGrpSpPr>
            <p:grpSpPr bwMode="auto">
              <a:xfrm>
                <a:off x="3360" y="3312"/>
                <a:ext cx="96" cy="144"/>
                <a:chOff x="3360" y="3312"/>
                <a:chExt cx="96" cy="144"/>
              </a:xfrm>
            </p:grpSpPr>
            <p:sp>
              <p:nvSpPr>
                <p:cNvPr id="149854" name="Line 350"/>
                <p:cNvSpPr>
                  <a:spLocks noChangeShapeType="1"/>
                </p:cNvSpPr>
                <p:nvPr/>
              </p:nvSpPr>
              <p:spPr bwMode="auto">
                <a:xfrm flipV="1">
                  <a:off x="3408" y="3360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855" name="Line 351"/>
                <p:cNvSpPr>
                  <a:spLocks noChangeShapeType="1"/>
                </p:cNvSpPr>
                <p:nvPr/>
              </p:nvSpPr>
              <p:spPr bwMode="auto">
                <a:xfrm flipV="1">
                  <a:off x="3408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856" name="Line 352"/>
                <p:cNvSpPr>
                  <a:spLocks noChangeShapeType="1"/>
                </p:cNvSpPr>
                <p:nvPr/>
              </p:nvSpPr>
              <p:spPr bwMode="auto">
                <a:xfrm flipH="1" flipV="1">
                  <a:off x="3360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49752" name="Group 353"/>
              <p:cNvGrpSpPr>
                <a:grpSpLocks/>
              </p:cNvGrpSpPr>
              <p:nvPr/>
            </p:nvGrpSpPr>
            <p:grpSpPr bwMode="auto">
              <a:xfrm>
                <a:off x="3216" y="3312"/>
                <a:ext cx="96" cy="144"/>
                <a:chOff x="3456" y="3408"/>
                <a:chExt cx="96" cy="144"/>
              </a:xfrm>
            </p:grpSpPr>
            <p:sp>
              <p:nvSpPr>
                <p:cNvPr id="149858" name="Line 354"/>
                <p:cNvSpPr>
                  <a:spLocks noChangeShapeType="1"/>
                </p:cNvSpPr>
                <p:nvPr/>
              </p:nvSpPr>
              <p:spPr bwMode="auto">
                <a:xfrm flipV="1">
                  <a:off x="3504" y="3456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859" name="Line 355"/>
                <p:cNvSpPr>
                  <a:spLocks noChangeShapeType="1"/>
                </p:cNvSpPr>
                <p:nvPr/>
              </p:nvSpPr>
              <p:spPr bwMode="auto">
                <a:xfrm flipV="1">
                  <a:off x="3504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860" name="Line 356"/>
                <p:cNvSpPr>
                  <a:spLocks noChangeShapeType="1"/>
                </p:cNvSpPr>
                <p:nvPr/>
              </p:nvSpPr>
              <p:spPr bwMode="auto">
                <a:xfrm flipH="1" flipV="1">
                  <a:off x="3456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</p:grpSp>
        <p:grpSp>
          <p:nvGrpSpPr>
            <p:cNvPr id="149756" name="Group 357"/>
            <p:cNvGrpSpPr>
              <a:grpSpLocks/>
            </p:cNvGrpSpPr>
            <p:nvPr/>
          </p:nvGrpSpPr>
          <p:grpSpPr bwMode="auto">
            <a:xfrm>
              <a:off x="447" y="2185"/>
              <a:ext cx="100" cy="144"/>
              <a:chOff x="3216" y="3312"/>
              <a:chExt cx="240" cy="384"/>
            </a:xfrm>
          </p:grpSpPr>
          <p:sp>
            <p:nvSpPr>
              <p:cNvPr id="149862" name="AutoShape 358"/>
              <p:cNvSpPr>
                <a:spLocks noChangeArrowheads="1"/>
              </p:cNvSpPr>
              <p:nvPr/>
            </p:nvSpPr>
            <p:spPr bwMode="auto">
              <a:xfrm>
                <a:off x="3216" y="3456"/>
                <a:ext cx="240" cy="240"/>
              </a:xfrm>
              <a:prstGeom prst="bevel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grpSp>
            <p:nvGrpSpPr>
              <p:cNvPr id="149760" name="Group 359"/>
              <p:cNvGrpSpPr>
                <a:grpSpLocks/>
              </p:cNvGrpSpPr>
              <p:nvPr/>
            </p:nvGrpSpPr>
            <p:grpSpPr bwMode="auto">
              <a:xfrm>
                <a:off x="3360" y="3312"/>
                <a:ext cx="96" cy="144"/>
                <a:chOff x="3360" y="3312"/>
                <a:chExt cx="96" cy="144"/>
              </a:xfrm>
            </p:grpSpPr>
            <p:sp>
              <p:nvSpPr>
                <p:cNvPr id="149864" name="Line 360"/>
                <p:cNvSpPr>
                  <a:spLocks noChangeShapeType="1"/>
                </p:cNvSpPr>
                <p:nvPr/>
              </p:nvSpPr>
              <p:spPr bwMode="auto">
                <a:xfrm flipV="1">
                  <a:off x="3408" y="3360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865" name="Line 361"/>
                <p:cNvSpPr>
                  <a:spLocks noChangeShapeType="1"/>
                </p:cNvSpPr>
                <p:nvPr/>
              </p:nvSpPr>
              <p:spPr bwMode="auto">
                <a:xfrm flipV="1">
                  <a:off x="3408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866" name="Line 362"/>
                <p:cNvSpPr>
                  <a:spLocks noChangeShapeType="1"/>
                </p:cNvSpPr>
                <p:nvPr/>
              </p:nvSpPr>
              <p:spPr bwMode="auto">
                <a:xfrm flipH="1" flipV="1">
                  <a:off x="3360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49762" name="Group 363"/>
              <p:cNvGrpSpPr>
                <a:grpSpLocks/>
              </p:cNvGrpSpPr>
              <p:nvPr/>
            </p:nvGrpSpPr>
            <p:grpSpPr bwMode="auto">
              <a:xfrm>
                <a:off x="3216" y="3312"/>
                <a:ext cx="96" cy="144"/>
                <a:chOff x="3456" y="3408"/>
                <a:chExt cx="96" cy="144"/>
              </a:xfrm>
            </p:grpSpPr>
            <p:sp>
              <p:nvSpPr>
                <p:cNvPr id="149868" name="Line 364"/>
                <p:cNvSpPr>
                  <a:spLocks noChangeShapeType="1"/>
                </p:cNvSpPr>
                <p:nvPr/>
              </p:nvSpPr>
              <p:spPr bwMode="auto">
                <a:xfrm flipV="1">
                  <a:off x="3504" y="3456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869" name="Line 365"/>
                <p:cNvSpPr>
                  <a:spLocks noChangeShapeType="1"/>
                </p:cNvSpPr>
                <p:nvPr/>
              </p:nvSpPr>
              <p:spPr bwMode="auto">
                <a:xfrm flipV="1">
                  <a:off x="3504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870" name="Line 366"/>
                <p:cNvSpPr>
                  <a:spLocks noChangeShapeType="1"/>
                </p:cNvSpPr>
                <p:nvPr/>
              </p:nvSpPr>
              <p:spPr bwMode="auto">
                <a:xfrm flipH="1" flipV="1">
                  <a:off x="3456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</p:grpSp>
        <p:grpSp>
          <p:nvGrpSpPr>
            <p:cNvPr id="149766" name="Group 367"/>
            <p:cNvGrpSpPr>
              <a:grpSpLocks/>
            </p:cNvGrpSpPr>
            <p:nvPr/>
          </p:nvGrpSpPr>
          <p:grpSpPr bwMode="auto">
            <a:xfrm>
              <a:off x="1632" y="2391"/>
              <a:ext cx="100" cy="144"/>
              <a:chOff x="3216" y="3312"/>
              <a:chExt cx="240" cy="384"/>
            </a:xfrm>
          </p:grpSpPr>
          <p:sp>
            <p:nvSpPr>
              <p:cNvPr id="149872" name="AutoShape 368"/>
              <p:cNvSpPr>
                <a:spLocks noChangeArrowheads="1"/>
              </p:cNvSpPr>
              <p:nvPr/>
            </p:nvSpPr>
            <p:spPr bwMode="auto">
              <a:xfrm>
                <a:off x="3216" y="3456"/>
                <a:ext cx="240" cy="240"/>
              </a:xfrm>
              <a:prstGeom prst="bevel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grpSp>
            <p:nvGrpSpPr>
              <p:cNvPr id="149770" name="Group 369"/>
              <p:cNvGrpSpPr>
                <a:grpSpLocks/>
              </p:cNvGrpSpPr>
              <p:nvPr/>
            </p:nvGrpSpPr>
            <p:grpSpPr bwMode="auto">
              <a:xfrm>
                <a:off x="3360" y="3312"/>
                <a:ext cx="96" cy="144"/>
                <a:chOff x="3360" y="3312"/>
                <a:chExt cx="96" cy="144"/>
              </a:xfrm>
            </p:grpSpPr>
            <p:sp>
              <p:nvSpPr>
                <p:cNvPr id="149874" name="Line 370"/>
                <p:cNvSpPr>
                  <a:spLocks noChangeShapeType="1"/>
                </p:cNvSpPr>
                <p:nvPr/>
              </p:nvSpPr>
              <p:spPr bwMode="auto">
                <a:xfrm flipV="1">
                  <a:off x="3408" y="3360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875" name="Line 371"/>
                <p:cNvSpPr>
                  <a:spLocks noChangeShapeType="1"/>
                </p:cNvSpPr>
                <p:nvPr/>
              </p:nvSpPr>
              <p:spPr bwMode="auto">
                <a:xfrm flipV="1">
                  <a:off x="3408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876" name="Line 372"/>
                <p:cNvSpPr>
                  <a:spLocks noChangeShapeType="1"/>
                </p:cNvSpPr>
                <p:nvPr/>
              </p:nvSpPr>
              <p:spPr bwMode="auto">
                <a:xfrm flipH="1" flipV="1">
                  <a:off x="3360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49772" name="Group 373"/>
              <p:cNvGrpSpPr>
                <a:grpSpLocks/>
              </p:cNvGrpSpPr>
              <p:nvPr/>
            </p:nvGrpSpPr>
            <p:grpSpPr bwMode="auto">
              <a:xfrm>
                <a:off x="3216" y="3312"/>
                <a:ext cx="96" cy="144"/>
                <a:chOff x="3456" y="3408"/>
                <a:chExt cx="96" cy="144"/>
              </a:xfrm>
            </p:grpSpPr>
            <p:sp>
              <p:nvSpPr>
                <p:cNvPr id="149878" name="Line 374"/>
                <p:cNvSpPr>
                  <a:spLocks noChangeShapeType="1"/>
                </p:cNvSpPr>
                <p:nvPr/>
              </p:nvSpPr>
              <p:spPr bwMode="auto">
                <a:xfrm flipV="1">
                  <a:off x="3504" y="3456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879" name="Line 375"/>
                <p:cNvSpPr>
                  <a:spLocks noChangeShapeType="1"/>
                </p:cNvSpPr>
                <p:nvPr/>
              </p:nvSpPr>
              <p:spPr bwMode="auto">
                <a:xfrm flipV="1">
                  <a:off x="3504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880" name="Line 376"/>
                <p:cNvSpPr>
                  <a:spLocks noChangeShapeType="1"/>
                </p:cNvSpPr>
                <p:nvPr/>
              </p:nvSpPr>
              <p:spPr bwMode="auto">
                <a:xfrm flipH="1" flipV="1">
                  <a:off x="3456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</p:grpSp>
        <p:grpSp>
          <p:nvGrpSpPr>
            <p:cNvPr id="149776" name="Group 377"/>
            <p:cNvGrpSpPr>
              <a:grpSpLocks/>
            </p:cNvGrpSpPr>
            <p:nvPr/>
          </p:nvGrpSpPr>
          <p:grpSpPr bwMode="auto">
            <a:xfrm>
              <a:off x="1331" y="2391"/>
              <a:ext cx="100" cy="144"/>
              <a:chOff x="3216" y="3312"/>
              <a:chExt cx="240" cy="384"/>
            </a:xfrm>
          </p:grpSpPr>
          <p:sp>
            <p:nvSpPr>
              <p:cNvPr id="149882" name="AutoShape 378"/>
              <p:cNvSpPr>
                <a:spLocks noChangeArrowheads="1"/>
              </p:cNvSpPr>
              <p:nvPr/>
            </p:nvSpPr>
            <p:spPr bwMode="auto">
              <a:xfrm>
                <a:off x="3216" y="3456"/>
                <a:ext cx="240" cy="240"/>
              </a:xfrm>
              <a:prstGeom prst="bevel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grpSp>
            <p:nvGrpSpPr>
              <p:cNvPr id="149780" name="Group 379"/>
              <p:cNvGrpSpPr>
                <a:grpSpLocks/>
              </p:cNvGrpSpPr>
              <p:nvPr/>
            </p:nvGrpSpPr>
            <p:grpSpPr bwMode="auto">
              <a:xfrm>
                <a:off x="3360" y="3312"/>
                <a:ext cx="96" cy="144"/>
                <a:chOff x="3360" y="3312"/>
                <a:chExt cx="96" cy="144"/>
              </a:xfrm>
            </p:grpSpPr>
            <p:sp>
              <p:nvSpPr>
                <p:cNvPr id="149884" name="Line 380"/>
                <p:cNvSpPr>
                  <a:spLocks noChangeShapeType="1"/>
                </p:cNvSpPr>
                <p:nvPr/>
              </p:nvSpPr>
              <p:spPr bwMode="auto">
                <a:xfrm flipV="1">
                  <a:off x="3408" y="3360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885" name="Line 381"/>
                <p:cNvSpPr>
                  <a:spLocks noChangeShapeType="1"/>
                </p:cNvSpPr>
                <p:nvPr/>
              </p:nvSpPr>
              <p:spPr bwMode="auto">
                <a:xfrm flipV="1">
                  <a:off x="3408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886" name="Line 382"/>
                <p:cNvSpPr>
                  <a:spLocks noChangeShapeType="1"/>
                </p:cNvSpPr>
                <p:nvPr/>
              </p:nvSpPr>
              <p:spPr bwMode="auto">
                <a:xfrm flipH="1" flipV="1">
                  <a:off x="3360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49782" name="Group 383"/>
              <p:cNvGrpSpPr>
                <a:grpSpLocks/>
              </p:cNvGrpSpPr>
              <p:nvPr/>
            </p:nvGrpSpPr>
            <p:grpSpPr bwMode="auto">
              <a:xfrm>
                <a:off x="3216" y="3312"/>
                <a:ext cx="96" cy="144"/>
                <a:chOff x="3456" y="3408"/>
                <a:chExt cx="96" cy="144"/>
              </a:xfrm>
            </p:grpSpPr>
            <p:sp>
              <p:nvSpPr>
                <p:cNvPr id="149888" name="Line 384"/>
                <p:cNvSpPr>
                  <a:spLocks noChangeShapeType="1"/>
                </p:cNvSpPr>
                <p:nvPr/>
              </p:nvSpPr>
              <p:spPr bwMode="auto">
                <a:xfrm flipV="1">
                  <a:off x="3504" y="3456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889" name="Line 385"/>
                <p:cNvSpPr>
                  <a:spLocks noChangeShapeType="1"/>
                </p:cNvSpPr>
                <p:nvPr/>
              </p:nvSpPr>
              <p:spPr bwMode="auto">
                <a:xfrm flipV="1">
                  <a:off x="3504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890" name="Line 386"/>
                <p:cNvSpPr>
                  <a:spLocks noChangeShapeType="1"/>
                </p:cNvSpPr>
                <p:nvPr/>
              </p:nvSpPr>
              <p:spPr bwMode="auto">
                <a:xfrm flipH="1" flipV="1">
                  <a:off x="3456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</p:grpSp>
        <p:grpSp>
          <p:nvGrpSpPr>
            <p:cNvPr id="149786" name="Group 387"/>
            <p:cNvGrpSpPr>
              <a:grpSpLocks/>
            </p:cNvGrpSpPr>
            <p:nvPr/>
          </p:nvGrpSpPr>
          <p:grpSpPr bwMode="auto">
            <a:xfrm>
              <a:off x="1036" y="2391"/>
              <a:ext cx="100" cy="144"/>
              <a:chOff x="3216" y="3312"/>
              <a:chExt cx="240" cy="384"/>
            </a:xfrm>
          </p:grpSpPr>
          <p:sp>
            <p:nvSpPr>
              <p:cNvPr id="149892" name="AutoShape 388"/>
              <p:cNvSpPr>
                <a:spLocks noChangeArrowheads="1"/>
              </p:cNvSpPr>
              <p:nvPr/>
            </p:nvSpPr>
            <p:spPr bwMode="auto">
              <a:xfrm>
                <a:off x="3216" y="3456"/>
                <a:ext cx="240" cy="240"/>
              </a:xfrm>
              <a:prstGeom prst="bevel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grpSp>
            <p:nvGrpSpPr>
              <p:cNvPr id="149790" name="Group 389"/>
              <p:cNvGrpSpPr>
                <a:grpSpLocks/>
              </p:cNvGrpSpPr>
              <p:nvPr/>
            </p:nvGrpSpPr>
            <p:grpSpPr bwMode="auto">
              <a:xfrm>
                <a:off x="3360" y="3312"/>
                <a:ext cx="96" cy="144"/>
                <a:chOff x="3360" y="3312"/>
                <a:chExt cx="96" cy="144"/>
              </a:xfrm>
            </p:grpSpPr>
            <p:sp>
              <p:nvSpPr>
                <p:cNvPr id="149894" name="Line 390"/>
                <p:cNvSpPr>
                  <a:spLocks noChangeShapeType="1"/>
                </p:cNvSpPr>
                <p:nvPr/>
              </p:nvSpPr>
              <p:spPr bwMode="auto">
                <a:xfrm flipV="1">
                  <a:off x="3408" y="3360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895" name="Line 391"/>
                <p:cNvSpPr>
                  <a:spLocks noChangeShapeType="1"/>
                </p:cNvSpPr>
                <p:nvPr/>
              </p:nvSpPr>
              <p:spPr bwMode="auto">
                <a:xfrm flipV="1">
                  <a:off x="3408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896" name="Line 392"/>
                <p:cNvSpPr>
                  <a:spLocks noChangeShapeType="1"/>
                </p:cNvSpPr>
                <p:nvPr/>
              </p:nvSpPr>
              <p:spPr bwMode="auto">
                <a:xfrm flipH="1" flipV="1">
                  <a:off x="3360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49792" name="Group 393"/>
              <p:cNvGrpSpPr>
                <a:grpSpLocks/>
              </p:cNvGrpSpPr>
              <p:nvPr/>
            </p:nvGrpSpPr>
            <p:grpSpPr bwMode="auto">
              <a:xfrm>
                <a:off x="3216" y="3312"/>
                <a:ext cx="96" cy="144"/>
                <a:chOff x="3456" y="3408"/>
                <a:chExt cx="96" cy="144"/>
              </a:xfrm>
            </p:grpSpPr>
            <p:sp>
              <p:nvSpPr>
                <p:cNvPr id="149898" name="Line 394"/>
                <p:cNvSpPr>
                  <a:spLocks noChangeShapeType="1"/>
                </p:cNvSpPr>
                <p:nvPr/>
              </p:nvSpPr>
              <p:spPr bwMode="auto">
                <a:xfrm flipV="1">
                  <a:off x="3504" y="3456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899" name="Line 395"/>
                <p:cNvSpPr>
                  <a:spLocks noChangeShapeType="1"/>
                </p:cNvSpPr>
                <p:nvPr/>
              </p:nvSpPr>
              <p:spPr bwMode="auto">
                <a:xfrm flipV="1">
                  <a:off x="3504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900" name="Line 396"/>
                <p:cNvSpPr>
                  <a:spLocks noChangeShapeType="1"/>
                </p:cNvSpPr>
                <p:nvPr/>
              </p:nvSpPr>
              <p:spPr bwMode="auto">
                <a:xfrm flipH="1" flipV="1">
                  <a:off x="3456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</p:grpSp>
        <p:grpSp>
          <p:nvGrpSpPr>
            <p:cNvPr id="149796" name="Group 397"/>
            <p:cNvGrpSpPr>
              <a:grpSpLocks/>
            </p:cNvGrpSpPr>
            <p:nvPr/>
          </p:nvGrpSpPr>
          <p:grpSpPr bwMode="auto">
            <a:xfrm>
              <a:off x="741" y="2391"/>
              <a:ext cx="100" cy="144"/>
              <a:chOff x="3216" y="3312"/>
              <a:chExt cx="240" cy="384"/>
            </a:xfrm>
          </p:grpSpPr>
          <p:sp>
            <p:nvSpPr>
              <p:cNvPr id="149902" name="AutoShape 398"/>
              <p:cNvSpPr>
                <a:spLocks noChangeArrowheads="1"/>
              </p:cNvSpPr>
              <p:nvPr/>
            </p:nvSpPr>
            <p:spPr bwMode="auto">
              <a:xfrm>
                <a:off x="3216" y="3456"/>
                <a:ext cx="240" cy="240"/>
              </a:xfrm>
              <a:prstGeom prst="bevel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grpSp>
            <p:nvGrpSpPr>
              <p:cNvPr id="149800" name="Group 399"/>
              <p:cNvGrpSpPr>
                <a:grpSpLocks/>
              </p:cNvGrpSpPr>
              <p:nvPr/>
            </p:nvGrpSpPr>
            <p:grpSpPr bwMode="auto">
              <a:xfrm>
                <a:off x="3360" y="3312"/>
                <a:ext cx="96" cy="144"/>
                <a:chOff x="3360" y="3312"/>
                <a:chExt cx="96" cy="144"/>
              </a:xfrm>
            </p:grpSpPr>
            <p:sp>
              <p:nvSpPr>
                <p:cNvPr id="149904" name="Line 400"/>
                <p:cNvSpPr>
                  <a:spLocks noChangeShapeType="1"/>
                </p:cNvSpPr>
                <p:nvPr/>
              </p:nvSpPr>
              <p:spPr bwMode="auto">
                <a:xfrm flipV="1">
                  <a:off x="3408" y="3360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905" name="Line 401"/>
                <p:cNvSpPr>
                  <a:spLocks noChangeShapeType="1"/>
                </p:cNvSpPr>
                <p:nvPr/>
              </p:nvSpPr>
              <p:spPr bwMode="auto">
                <a:xfrm flipV="1">
                  <a:off x="3408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906" name="Line 402"/>
                <p:cNvSpPr>
                  <a:spLocks noChangeShapeType="1"/>
                </p:cNvSpPr>
                <p:nvPr/>
              </p:nvSpPr>
              <p:spPr bwMode="auto">
                <a:xfrm flipH="1" flipV="1">
                  <a:off x="3360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49802" name="Group 403"/>
              <p:cNvGrpSpPr>
                <a:grpSpLocks/>
              </p:cNvGrpSpPr>
              <p:nvPr/>
            </p:nvGrpSpPr>
            <p:grpSpPr bwMode="auto">
              <a:xfrm>
                <a:off x="3216" y="3312"/>
                <a:ext cx="96" cy="144"/>
                <a:chOff x="3456" y="3408"/>
                <a:chExt cx="96" cy="144"/>
              </a:xfrm>
            </p:grpSpPr>
            <p:sp>
              <p:nvSpPr>
                <p:cNvPr id="149908" name="Line 404"/>
                <p:cNvSpPr>
                  <a:spLocks noChangeShapeType="1"/>
                </p:cNvSpPr>
                <p:nvPr/>
              </p:nvSpPr>
              <p:spPr bwMode="auto">
                <a:xfrm flipV="1">
                  <a:off x="3504" y="3456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909" name="Line 405"/>
                <p:cNvSpPr>
                  <a:spLocks noChangeShapeType="1"/>
                </p:cNvSpPr>
                <p:nvPr/>
              </p:nvSpPr>
              <p:spPr bwMode="auto">
                <a:xfrm flipV="1">
                  <a:off x="3504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910" name="Line 406"/>
                <p:cNvSpPr>
                  <a:spLocks noChangeShapeType="1"/>
                </p:cNvSpPr>
                <p:nvPr/>
              </p:nvSpPr>
              <p:spPr bwMode="auto">
                <a:xfrm flipH="1" flipV="1">
                  <a:off x="3456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</p:grpSp>
        <p:grpSp>
          <p:nvGrpSpPr>
            <p:cNvPr id="149806" name="Group 407"/>
            <p:cNvGrpSpPr>
              <a:grpSpLocks/>
            </p:cNvGrpSpPr>
            <p:nvPr/>
          </p:nvGrpSpPr>
          <p:grpSpPr bwMode="auto">
            <a:xfrm>
              <a:off x="452" y="2391"/>
              <a:ext cx="100" cy="144"/>
              <a:chOff x="3216" y="3312"/>
              <a:chExt cx="240" cy="384"/>
            </a:xfrm>
          </p:grpSpPr>
          <p:sp>
            <p:nvSpPr>
              <p:cNvPr id="149912" name="AutoShape 408"/>
              <p:cNvSpPr>
                <a:spLocks noChangeArrowheads="1"/>
              </p:cNvSpPr>
              <p:nvPr/>
            </p:nvSpPr>
            <p:spPr bwMode="auto">
              <a:xfrm>
                <a:off x="3216" y="3456"/>
                <a:ext cx="240" cy="240"/>
              </a:xfrm>
              <a:prstGeom prst="bevel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grpSp>
            <p:nvGrpSpPr>
              <p:cNvPr id="149810" name="Group 409"/>
              <p:cNvGrpSpPr>
                <a:grpSpLocks/>
              </p:cNvGrpSpPr>
              <p:nvPr/>
            </p:nvGrpSpPr>
            <p:grpSpPr bwMode="auto">
              <a:xfrm>
                <a:off x="3360" y="3312"/>
                <a:ext cx="96" cy="144"/>
                <a:chOff x="3360" y="3312"/>
                <a:chExt cx="96" cy="144"/>
              </a:xfrm>
            </p:grpSpPr>
            <p:sp>
              <p:nvSpPr>
                <p:cNvPr id="149914" name="Line 410"/>
                <p:cNvSpPr>
                  <a:spLocks noChangeShapeType="1"/>
                </p:cNvSpPr>
                <p:nvPr/>
              </p:nvSpPr>
              <p:spPr bwMode="auto">
                <a:xfrm flipV="1">
                  <a:off x="3408" y="3360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915" name="Line 411"/>
                <p:cNvSpPr>
                  <a:spLocks noChangeShapeType="1"/>
                </p:cNvSpPr>
                <p:nvPr/>
              </p:nvSpPr>
              <p:spPr bwMode="auto">
                <a:xfrm flipV="1">
                  <a:off x="3408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916" name="Line 412"/>
                <p:cNvSpPr>
                  <a:spLocks noChangeShapeType="1"/>
                </p:cNvSpPr>
                <p:nvPr/>
              </p:nvSpPr>
              <p:spPr bwMode="auto">
                <a:xfrm flipH="1" flipV="1">
                  <a:off x="3360" y="3312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49812" name="Group 413"/>
              <p:cNvGrpSpPr>
                <a:grpSpLocks/>
              </p:cNvGrpSpPr>
              <p:nvPr/>
            </p:nvGrpSpPr>
            <p:grpSpPr bwMode="auto">
              <a:xfrm>
                <a:off x="3216" y="3312"/>
                <a:ext cx="96" cy="144"/>
                <a:chOff x="3456" y="3408"/>
                <a:chExt cx="96" cy="144"/>
              </a:xfrm>
            </p:grpSpPr>
            <p:sp>
              <p:nvSpPr>
                <p:cNvPr id="149918" name="Line 414"/>
                <p:cNvSpPr>
                  <a:spLocks noChangeShapeType="1"/>
                </p:cNvSpPr>
                <p:nvPr/>
              </p:nvSpPr>
              <p:spPr bwMode="auto">
                <a:xfrm flipV="1">
                  <a:off x="3504" y="3456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919" name="Line 415"/>
                <p:cNvSpPr>
                  <a:spLocks noChangeShapeType="1"/>
                </p:cNvSpPr>
                <p:nvPr/>
              </p:nvSpPr>
              <p:spPr bwMode="auto">
                <a:xfrm flipV="1">
                  <a:off x="3504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49920" name="Line 416"/>
                <p:cNvSpPr>
                  <a:spLocks noChangeShapeType="1"/>
                </p:cNvSpPr>
                <p:nvPr/>
              </p:nvSpPr>
              <p:spPr bwMode="auto">
                <a:xfrm flipH="1" flipV="1">
                  <a:off x="3456" y="3408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</p:grpSp>
      </p:grpSp>
      <p:graphicFrame>
        <p:nvGraphicFramePr>
          <p:cNvPr id="149921" name="Object 417"/>
          <p:cNvGraphicFramePr>
            <a:graphicFrameLocks noChangeAspect="1"/>
          </p:cNvGraphicFramePr>
          <p:nvPr/>
        </p:nvGraphicFramePr>
        <p:xfrm>
          <a:off x="2357438" y="2045494"/>
          <a:ext cx="60722" cy="9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9" name="Visio" r:id="rId12" imgW="360521" imgH="662940" progId="Visio.Drawing.11">
                  <p:embed/>
                </p:oleObj>
              </mc:Choice>
              <mc:Fallback>
                <p:oleObj name="Visio" r:id="rId12" imgW="360521" imgH="662940" progId="Visio.Drawing.11">
                  <p:embed/>
                  <p:pic>
                    <p:nvPicPr>
                      <p:cNvPr id="149921" name="Object 4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7438" y="2045494"/>
                        <a:ext cx="60722" cy="95250"/>
                      </a:xfrm>
                      <a:prstGeom prst="rect">
                        <a:avLst/>
                      </a:prstGeom>
                      <a:solidFill>
                        <a:srgbClr val="FF9900">
                          <a:alpha val="35001"/>
                        </a:srgbClr>
                      </a:soli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922" name="Object 418"/>
          <p:cNvGraphicFramePr>
            <a:graphicFrameLocks noChangeAspect="1"/>
          </p:cNvGraphicFramePr>
          <p:nvPr/>
        </p:nvGraphicFramePr>
        <p:xfrm>
          <a:off x="2958704" y="2220517"/>
          <a:ext cx="59531" cy="96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0" name="Visio" r:id="rId14" imgW="360521" imgH="662940" progId="Visio.Drawing.11">
                  <p:embed/>
                </p:oleObj>
              </mc:Choice>
              <mc:Fallback>
                <p:oleObj name="Visio" r:id="rId14" imgW="360521" imgH="662940" progId="Visio.Drawing.11">
                  <p:embed/>
                  <p:pic>
                    <p:nvPicPr>
                      <p:cNvPr id="149922" name="Object 4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8704" y="2220517"/>
                        <a:ext cx="59531" cy="96440"/>
                      </a:xfrm>
                      <a:prstGeom prst="rect">
                        <a:avLst/>
                      </a:prstGeom>
                      <a:solidFill>
                        <a:srgbClr val="FF9900">
                          <a:alpha val="35001"/>
                        </a:srgbClr>
                      </a:soli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923" name="Object 419"/>
          <p:cNvGraphicFramePr>
            <a:graphicFrameLocks noChangeAspect="1"/>
          </p:cNvGraphicFramePr>
          <p:nvPr/>
        </p:nvGraphicFramePr>
        <p:xfrm>
          <a:off x="2357438" y="2431256"/>
          <a:ext cx="60722" cy="9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1" name="Visio" r:id="rId15" imgW="360521" imgH="662940" progId="Visio.Drawing.11">
                  <p:embed/>
                </p:oleObj>
              </mc:Choice>
              <mc:Fallback>
                <p:oleObj name="Visio" r:id="rId15" imgW="360521" imgH="662940" progId="Visio.Drawing.11">
                  <p:embed/>
                  <p:pic>
                    <p:nvPicPr>
                      <p:cNvPr id="149923" name="Object 4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7438" y="2431256"/>
                        <a:ext cx="60722" cy="95250"/>
                      </a:xfrm>
                      <a:prstGeom prst="rect">
                        <a:avLst/>
                      </a:prstGeom>
                      <a:solidFill>
                        <a:srgbClr val="FF9900">
                          <a:alpha val="35001"/>
                        </a:srgbClr>
                      </a:soli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924" name="Object 420"/>
          <p:cNvGraphicFramePr>
            <a:graphicFrameLocks noChangeAspect="1"/>
          </p:cNvGraphicFramePr>
          <p:nvPr/>
        </p:nvGraphicFramePr>
        <p:xfrm>
          <a:off x="2955132" y="3087291"/>
          <a:ext cx="60722" cy="9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2" name="Visio" r:id="rId16" imgW="360521" imgH="662940" progId="Visio.Drawing.11">
                  <p:embed/>
                </p:oleObj>
              </mc:Choice>
              <mc:Fallback>
                <p:oleObj name="Visio" r:id="rId16" imgW="360521" imgH="662940" progId="Visio.Drawing.11">
                  <p:embed/>
                  <p:pic>
                    <p:nvPicPr>
                      <p:cNvPr id="149924" name="Object 4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5132" y="3087291"/>
                        <a:ext cx="60722" cy="95250"/>
                      </a:xfrm>
                      <a:prstGeom prst="rect">
                        <a:avLst/>
                      </a:prstGeom>
                      <a:solidFill>
                        <a:srgbClr val="FF9900">
                          <a:alpha val="35001"/>
                        </a:srgbClr>
                      </a:soli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925" name="Object 421"/>
          <p:cNvGraphicFramePr>
            <a:graphicFrameLocks noChangeAspect="1"/>
          </p:cNvGraphicFramePr>
          <p:nvPr/>
        </p:nvGraphicFramePr>
        <p:xfrm>
          <a:off x="4177904" y="2231231"/>
          <a:ext cx="59531" cy="964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3" name="Visio" r:id="rId17" imgW="360521" imgH="662940" progId="Visio.Drawing.11">
                  <p:embed/>
                </p:oleObj>
              </mc:Choice>
              <mc:Fallback>
                <p:oleObj name="Visio" r:id="rId17" imgW="360521" imgH="662940" progId="Visio.Drawing.11">
                  <p:embed/>
                  <p:pic>
                    <p:nvPicPr>
                      <p:cNvPr id="149925" name="Object 4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7904" y="2231231"/>
                        <a:ext cx="59531" cy="96441"/>
                      </a:xfrm>
                      <a:prstGeom prst="rect">
                        <a:avLst/>
                      </a:prstGeom>
                      <a:solidFill>
                        <a:srgbClr val="FF9900">
                          <a:alpha val="35001"/>
                        </a:srgbClr>
                      </a:soli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926" name="Object 422"/>
          <p:cNvGraphicFramePr>
            <a:graphicFrameLocks noChangeAspect="1"/>
          </p:cNvGraphicFramePr>
          <p:nvPr/>
        </p:nvGraphicFramePr>
        <p:xfrm>
          <a:off x="4180285" y="3094435"/>
          <a:ext cx="59531" cy="9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4" name="Visio" r:id="rId18" imgW="360521" imgH="662940" progId="Visio.Drawing.11">
                  <p:embed/>
                </p:oleObj>
              </mc:Choice>
              <mc:Fallback>
                <p:oleObj name="Visio" r:id="rId18" imgW="360521" imgH="662940" progId="Visio.Drawing.11">
                  <p:embed/>
                  <p:pic>
                    <p:nvPicPr>
                      <p:cNvPr id="149926" name="Object 4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0285" y="3094435"/>
                        <a:ext cx="59531" cy="95250"/>
                      </a:xfrm>
                      <a:prstGeom prst="rect">
                        <a:avLst/>
                      </a:prstGeom>
                      <a:solidFill>
                        <a:srgbClr val="FF9900">
                          <a:alpha val="35001"/>
                        </a:srgbClr>
                      </a:soli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927" name="Line 423"/>
          <p:cNvSpPr>
            <a:spLocks noChangeShapeType="1"/>
          </p:cNvSpPr>
          <p:nvPr/>
        </p:nvSpPr>
        <p:spPr bwMode="auto">
          <a:xfrm>
            <a:off x="2388394" y="2144316"/>
            <a:ext cx="0" cy="284559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sp>
        <p:nvSpPr>
          <p:cNvPr id="149928" name="Line 424"/>
          <p:cNvSpPr>
            <a:spLocks noChangeShapeType="1"/>
          </p:cNvSpPr>
          <p:nvPr/>
        </p:nvSpPr>
        <p:spPr bwMode="auto">
          <a:xfrm>
            <a:off x="2388394" y="1858566"/>
            <a:ext cx="0" cy="177403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sp>
        <p:nvSpPr>
          <p:cNvPr id="149929" name="Line 425"/>
          <p:cNvSpPr>
            <a:spLocks noChangeShapeType="1"/>
          </p:cNvSpPr>
          <p:nvPr/>
        </p:nvSpPr>
        <p:spPr bwMode="auto">
          <a:xfrm>
            <a:off x="2487216" y="1945481"/>
            <a:ext cx="0" cy="177404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sp>
        <p:nvSpPr>
          <p:cNvPr id="149930" name="Line 426"/>
          <p:cNvSpPr>
            <a:spLocks noChangeShapeType="1"/>
          </p:cNvSpPr>
          <p:nvPr/>
        </p:nvSpPr>
        <p:spPr bwMode="auto">
          <a:xfrm>
            <a:off x="2586038" y="2031206"/>
            <a:ext cx="0" cy="177404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sp>
        <p:nvSpPr>
          <p:cNvPr id="149931" name="Line 427"/>
          <p:cNvSpPr>
            <a:spLocks noChangeShapeType="1"/>
          </p:cNvSpPr>
          <p:nvPr/>
        </p:nvSpPr>
        <p:spPr bwMode="auto">
          <a:xfrm>
            <a:off x="2384822" y="2530079"/>
            <a:ext cx="0" cy="177403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sp>
        <p:nvSpPr>
          <p:cNvPr id="149932" name="Line 428"/>
          <p:cNvSpPr>
            <a:spLocks noChangeShapeType="1"/>
          </p:cNvSpPr>
          <p:nvPr/>
        </p:nvSpPr>
        <p:spPr bwMode="auto">
          <a:xfrm>
            <a:off x="2382441" y="2990850"/>
            <a:ext cx="0" cy="32266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sp>
        <p:nvSpPr>
          <p:cNvPr id="149933" name="Line 429"/>
          <p:cNvSpPr>
            <a:spLocks noChangeShapeType="1"/>
          </p:cNvSpPr>
          <p:nvPr/>
        </p:nvSpPr>
        <p:spPr bwMode="auto">
          <a:xfrm>
            <a:off x="2986088" y="1853804"/>
            <a:ext cx="0" cy="364331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sp>
        <p:nvSpPr>
          <p:cNvPr id="149934" name="Line 430"/>
          <p:cNvSpPr>
            <a:spLocks noChangeShapeType="1"/>
          </p:cNvSpPr>
          <p:nvPr/>
        </p:nvSpPr>
        <p:spPr bwMode="auto">
          <a:xfrm>
            <a:off x="2986088" y="2325291"/>
            <a:ext cx="0" cy="751284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sp>
        <p:nvSpPr>
          <p:cNvPr id="149935" name="Line 431"/>
          <p:cNvSpPr>
            <a:spLocks noChangeShapeType="1"/>
          </p:cNvSpPr>
          <p:nvPr/>
        </p:nvSpPr>
        <p:spPr bwMode="auto">
          <a:xfrm>
            <a:off x="4206479" y="2337197"/>
            <a:ext cx="0" cy="751284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sp>
        <p:nvSpPr>
          <p:cNvPr id="149936" name="Line 432"/>
          <p:cNvSpPr>
            <a:spLocks noChangeShapeType="1"/>
          </p:cNvSpPr>
          <p:nvPr/>
        </p:nvSpPr>
        <p:spPr bwMode="auto">
          <a:xfrm>
            <a:off x="4206479" y="1856185"/>
            <a:ext cx="0" cy="364331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graphicFrame>
        <p:nvGraphicFramePr>
          <p:cNvPr id="149937" name="Object 433"/>
          <p:cNvGraphicFramePr>
            <a:graphicFrameLocks noChangeAspect="1"/>
          </p:cNvGraphicFramePr>
          <p:nvPr/>
        </p:nvGraphicFramePr>
        <p:xfrm>
          <a:off x="3565923" y="2046685"/>
          <a:ext cx="59531" cy="96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" name="Visio" r:id="rId19" imgW="360521" imgH="662940" progId="Visio.Drawing.11">
                  <p:embed/>
                </p:oleObj>
              </mc:Choice>
              <mc:Fallback>
                <p:oleObj name="Visio" r:id="rId19" imgW="360521" imgH="662940" progId="Visio.Drawing.11">
                  <p:embed/>
                  <p:pic>
                    <p:nvPicPr>
                      <p:cNvPr id="149937" name="Object 4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5923" y="2046685"/>
                        <a:ext cx="59531" cy="96440"/>
                      </a:xfrm>
                      <a:prstGeom prst="rect">
                        <a:avLst/>
                      </a:prstGeom>
                      <a:solidFill>
                        <a:srgbClr val="FF9900">
                          <a:alpha val="35001"/>
                        </a:srgbClr>
                      </a:soli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938" name="Object 434"/>
          <p:cNvGraphicFramePr>
            <a:graphicFrameLocks noChangeAspect="1"/>
          </p:cNvGraphicFramePr>
          <p:nvPr/>
        </p:nvGraphicFramePr>
        <p:xfrm>
          <a:off x="3565923" y="2432448"/>
          <a:ext cx="59531" cy="96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6" name="Visio" r:id="rId20" imgW="360521" imgH="662940" progId="Visio.Drawing.11">
                  <p:embed/>
                </p:oleObj>
              </mc:Choice>
              <mc:Fallback>
                <p:oleObj name="Visio" r:id="rId20" imgW="360521" imgH="662940" progId="Visio.Drawing.11">
                  <p:embed/>
                  <p:pic>
                    <p:nvPicPr>
                      <p:cNvPr id="149938" name="Object 4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5923" y="2432448"/>
                        <a:ext cx="59531" cy="96440"/>
                      </a:xfrm>
                      <a:prstGeom prst="rect">
                        <a:avLst/>
                      </a:prstGeom>
                      <a:solidFill>
                        <a:srgbClr val="FF9900">
                          <a:alpha val="35001"/>
                        </a:srgbClr>
                      </a:soli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939" name="Line 435"/>
          <p:cNvSpPr>
            <a:spLocks noChangeShapeType="1"/>
          </p:cNvSpPr>
          <p:nvPr/>
        </p:nvSpPr>
        <p:spPr bwMode="auto">
          <a:xfrm>
            <a:off x="3595688" y="2145507"/>
            <a:ext cx="0" cy="28456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sp>
        <p:nvSpPr>
          <p:cNvPr id="149940" name="Line 436"/>
          <p:cNvSpPr>
            <a:spLocks noChangeShapeType="1"/>
          </p:cNvSpPr>
          <p:nvPr/>
        </p:nvSpPr>
        <p:spPr bwMode="auto">
          <a:xfrm>
            <a:off x="3595688" y="1860948"/>
            <a:ext cx="0" cy="177403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sp>
        <p:nvSpPr>
          <p:cNvPr id="149941" name="Line 437"/>
          <p:cNvSpPr>
            <a:spLocks noChangeShapeType="1"/>
          </p:cNvSpPr>
          <p:nvPr/>
        </p:nvSpPr>
        <p:spPr bwMode="auto">
          <a:xfrm>
            <a:off x="3593306" y="2531269"/>
            <a:ext cx="0" cy="177404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sp>
        <p:nvSpPr>
          <p:cNvPr id="149942" name="Line 438"/>
          <p:cNvSpPr>
            <a:spLocks noChangeShapeType="1"/>
          </p:cNvSpPr>
          <p:nvPr/>
        </p:nvSpPr>
        <p:spPr bwMode="auto">
          <a:xfrm>
            <a:off x="3589735" y="2993232"/>
            <a:ext cx="0" cy="321469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sp>
        <p:nvSpPr>
          <p:cNvPr id="149943" name="Line 439"/>
          <p:cNvSpPr>
            <a:spLocks noChangeShapeType="1"/>
          </p:cNvSpPr>
          <p:nvPr/>
        </p:nvSpPr>
        <p:spPr bwMode="auto">
          <a:xfrm>
            <a:off x="2986088" y="3184922"/>
            <a:ext cx="0" cy="128588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sp>
        <p:nvSpPr>
          <p:cNvPr id="149944" name="Line 440"/>
          <p:cNvSpPr>
            <a:spLocks noChangeShapeType="1"/>
          </p:cNvSpPr>
          <p:nvPr/>
        </p:nvSpPr>
        <p:spPr bwMode="auto">
          <a:xfrm>
            <a:off x="2382441" y="3313510"/>
            <a:ext cx="3961209" cy="119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sp>
        <p:nvSpPr>
          <p:cNvPr id="149945" name="Line 441"/>
          <p:cNvSpPr>
            <a:spLocks noChangeShapeType="1"/>
          </p:cNvSpPr>
          <p:nvPr/>
        </p:nvSpPr>
        <p:spPr bwMode="auto">
          <a:xfrm>
            <a:off x="4206479" y="3184922"/>
            <a:ext cx="0" cy="128588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graphicFrame>
        <p:nvGraphicFramePr>
          <p:cNvPr id="149946" name="Object 442"/>
          <p:cNvGraphicFramePr>
            <a:graphicFrameLocks noChangeAspect="1"/>
          </p:cNvGraphicFramePr>
          <p:nvPr/>
        </p:nvGraphicFramePr>
        <p:xfrm>
          <a:off x="4994672" y="3313510"/>
          <a:ext cx="233363" cy="234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7" name="Visio" r:id="rId21" imgW="363379" imgH="420052" progId="Visio.Drawing.11">
                  <p:embed/>
                </p:oleObj>
              </mc:Choice>
              <mc:Fallback>
                <p:oleObj name="Visio" r:id="rId21" imgW="363379" imgH="420052" progId="Visio.Drawing.11">
                  <p:embed/>
                  <p:pic>
                    <p:nvPicPr>
                      <p:cNvPr id="149946" name="Object 4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4672" y="3313510"/>
                        <a:ext cx="233363" cy="234553"/>
                      </a:xfrm>
                      <a:prstGeom prst="rect">
                        <a:avLst/>
                      </a:prstGeom>
                      <a:solidFill>
                        <a:srgbClr val="FFCC00">
                          <a:alpha val="35001"/>
                        </a:srgbClr>
                      </a:soli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947" name="Object 443"/>
          <p:cNvGraphicFramePr>
            <a:graphicFrameLocks noChangeAspect="1"/>
          </p:cNvGraphicFramePr>
          <p:nvPr/>
        </p:nvGraphicFramePr>
        <p:xfrm>
          <a:off x="6201966" y="3313510"/>
          <a:ext cx="233363" cy="234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8" name="Visio" r:id="rId23" imgW="363379" imgH="420052" progId="Visio.Drawing.11">
                  <p:embed/>
                </p:oleObj>
              </mc:Choice>
              <mc:Fallback>
                <p:oleObj name="Visio" r:id="rId23" imgW="363379" imgH="420052" progId="Visio.Drawing.11">
                  <p:embed/>
                  <p:pic>
                    <p:nvPicPr>
                      <p:cNvPr id="149947" name="Object 4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1966" y="3313510"/>
                        <a:ext cx="233363" cy="234553"/>
                      </a:xfrm>
                      <a:prstGeom prst="rect">
                        <a:avLst/>
                      </a:prstGeom>
                      <a:solidFill>
                        <a:srgbClr val="FFCC00">
                          <a:alpha val="35001"/>
                        </a:srgbClr>
                      </a:soli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948" name="Object 444"/>
          <p:cNvGraphicFramePr>
            <a:graphicFrameLocks noChangeAspect="1"/>
          </p:cNvGraphicFramePr>
          <p:nvPr/>
        </p:nvGraphicFramePr>
        <p:xfrm>
          <a:off x="4513660" y="3752850"/>
          <a:ext cx="434578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9" name="Visio" r:id="rId24" imgW="1126331" imgH="819626" progId="Visio.Drawing.11">
                  <p:embed/>
                </p:oleObj>
              </mc:Choice>
              <mc:Fallback>
                <p:oleObj name="Visio" r:id="rId24" imgW="1126331" imgH="819626" progId="Visio.Drawing.11">
                  <p:embed/>
                  <p:pic>
                    <p:nvPicPr>
                      <p:cNvPr id="149948" name="Object 4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3660" y="3752850"/>
                        <a:ext cx="434578" cy="161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CC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949" name="Line 445"/>
          <p:cNvSpPr>
            <a:spLocks noChangeShapeType="1"/>
          </p:cNvSpPr>
          <p:nvPr/>
        </p:nvSpPr>
        <p:spPr bwMode="auto">
          <a:xfrm flipV="1">
            <a:off x="6312694" y="3554017"/>
            <a:ext cx="0" cy="107156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sp>
        <p:nvSpPr>
          <p:cNvPr id="149950" name="Line 446"/>
          <p:cNvSpPr>
            <a:spLocks noChangeShapeType="1"/>
          </p:cNvSpPr>
          <p:nvPr/>
        </p:nvSpPr>
        <p:spPr bwMode="auto">
          <a:xfrm flipV="1">
            <a:off x="5108972" y="3549254"/>
            <a:ext cx="0" cy="107156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graphicFrame>
        <p:nvGraphicFramePr>
          <p:cNvPr id="149951" name="Object 447"/>
          <p:cNvGraphicFramePr>
            <a:graphicFrameLocks noChangeAspect="1"/>
          </p:cNvGraphicFramePr>
          <p:nvPr/>
        </p:nvGraphicFramePr>
        <p:xfrm>
          <a:off x="4874419" y="3750469"/>
          <a:ext cx="434579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0" name="Visio" r:id="rId26" imgW="1126331" imgH="819626" progId="Visio.Drawing.11">
                  <p:embed/>
                </p:oleObj>
              </mc:Choice>
              <mc:Fallback>
                <p:oleObj name="Visio" r:id="rId26" imgW="1126331" imgH="819626" progId="Visio.Drawing.11">
                  <p:embed/>
                  <p:pic>
                    <p:nvPicPr>
                      <p:cNvPr id="149951" name="Object 4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4419" y="3750469"/>
                        <a:ext cx="434579" cy="161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CC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952" name="Object 448"/>
          <p:cNvGraphicFramePr>
            <a:graphicFrameLocks noChangeAspect="1"/>
          </p:cNvGraphicFramePr>
          <p:nvPr/>
        </p:nvGraphicFramePr>
        <p:xfrm>
          <a:off x="5317331" y="3748088"/>
          <a:ext cx="434579" cy="160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1" name="Visio" r:id="rId28" imgW="1126331" imgH="819626" progId="Visio.Drawing.11">
                  <p:embed/>
                </p:oleObj>
              </mc:Choice>
              <mc:Fallback>
                <p:oleObj name="Visio" r:id="rId28" imgW="1126331" imgH="819626" progId="Visio.Drawing.11">
                  <p:embed/>
                  <p:pic>
                    <p:nvPicPr>
                      <p:cNvPr id="149952" name="Object 4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7331" y="3748088"/>
                        <a:ext cx="434579" cy="1607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CC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953" name="AutoShape 449"/>
          <p:cNvSpPr>
            <a:spLocks/>
          </p:cNvSpPr>
          <p:nvPr/>
        </p:nvSpPr>
        <p:spPr bwMode="auto">
          <a:xfrm rot="5400000">
            <a:off x="5064324" y="3081934"/>
            <a:ext cx="85725" cy="1191815"/>
          </a:xfrm>
          <a:prstGeom prst="leftBrace">
            <a:avLst>
              <a:gd name="adj1" fmla="val 115856"/>
              <a:gd name="adj2" fmla="val 50000"/>
            </a:avLst>
          </a:prstGeom>
          <a:noFill/>
          <a:ln w="9525">
            <a:solidFill>
              <a:srgbClr val="FFCC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49954" name="AutoShape 450"/>
          <p:cNvSpPr>
            <a:spLocks/>
          </p:cNvSpPr>
          <p:nvPr/>
        </p:nvSpPr>
        <p:spPr bwMode="auto">
          <a:xfrm rot="5400000">
            <a:off x="6270427" y="3091458"/>
            <a:ext cx="80963" cy="1172766"/>
          </a:xfrm>
          <a:prstGeom prst="leftBrace">
            <a:avLst>
              <a:gd name="adj1" fmla="val 120711"/>
              <a:gd name="adj2" fmla="val 50000"/>
            </a:avLst>
          </a:prstGeom>
          <a:noFill/>
          <a:ln w="9525">
            <a:solidFill>
              <a:srgbClr val="FFCC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49955" name="AutoShape 451"/>
          <p:cNvSpPr>
            <a:spLocks/>
          </p:cNvSpPr>
          <p:nvPr/>
        </p:nvSpPr>
        <p:spPr bwMode="auto">
          <a:xfrm rot="5400000">
            <a:off x="5909668" y="2484239"/>
            <a:ext cx="165497" cy="2981325"/>
          </a:xfrm>
          <a:prstGeom prst="rightBrace">
            <a:avLst>
              <a:gd name="adj1" fmla="val 15012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49956" name="Line 452"/>
          <p:cNvSpPr>
            <a:spLocks noChangeShapeType="1"/>
          </p:cNvSpPr>
          <p:nvPr/>
        </p:nvSpPr>
        <p:spPr bwMode="auto">
          <a:xfrm>
            <a:off x="3943350" y="4343400"/>
            <a:ext cx="2057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sp>
        <p:nvSpPr>
          <p:cNvPr id="149957" name="Line 453"/>
          <p:cNvSpPr>
            <a:spLocks noChangeShapeType="1"/>
          </p:cNvSpPr>
          <p:nvPr/>
        </p:nvSpPr>
        <p:spPr bwMode="auto">
          <a:xfrm flipH="1" flipV="1">
            <a:off x="6000750" y="4057650"/>
            <a:ext cx="0" cy="285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350"/>
          </a:p>
        </p:txBody>
      </p:sp>
      <p:sp>
        <p:nvSpPr>
          <p:cNvPr id="149958" name="Text Box 454"/>
          <p:cNvSpPr txBox="1">
            <a:spLocks noChangeArrowheads="1"/>
          </p:cNvSpPr>
          <p:nvPr/>
        </p:nvSpPr>
        <p:spPr bwMode="auto">
          <a:xfrm>
            <a:off x="4500562" y="3757613"/>
            <a:ext cx="395288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latin typeface="Arial" pitchFamily="34" charset="0"/>
              </a:rPr>
              <a:t>SA</a:t>
            </a:r>
            <a:r>
              <a:rPr lang="en-US" sz="900" baseline="-25000">
                <a:latin typeface="Arial" pitchFamily="34" charset="0"/>
              </a:rPr>
              <a:t>1</a:t>
            </a:r>
          </a:p>
        </p:txBody>
      </p:sp>
      <p:sp>
        <p:nvSpPr>
          <p:cNvPr id="149959" name="Text Box 455"/>
          <p:cNvSpPr txBox="1">
            <a:spLocks noChangeArrowheads="1"/>
          </p:cNvSpPr>
          <p:nvPr/>
        </p:nvSpPr>
        <p:spPr bwMode="auto">
          <a:xfrm>
            <a:off x="4864894" y="3755231"/>
            <a:ext cx="394097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latin typeface="Arial" pitchFamily="34" charset="0"/>
              </a:rPr>
              <a:t>SA</a:t>
            </a:r>
            <a:r>
              <a:rPr lang="en-US" sz="900" baseline="-25000">
                <a:latin typeface="Arial" pitchFamily="34" charset="0"/>
              </a:rPr>
              <a:t>2</a:t>
            </a:r>
          </a:p>
        </p:txBody>
      </p:sp>
      <p:sp>
        <p:nvSpPr>
          <p:cNvPr id="149960" name="Text Box 456"/>
          <p:cNvSpPr txBox="1">
            <a:spLocks noChangeArrowheads="1"/>
          </p:cNvSpPr>
          <p:nvPr/>
        </p:nvSpPr>
        <p:spPr bwMode="auto">
          <a:xfrm>
            <a:off x="5311378" y="3751660"/>
            <a:ext cx="395288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latin typeface="Arial" pitchFamily="34" charset="0"/>
              </a:rPr>
              <a:t>SA</a:t>
            </a:r>
            <a:r>
              <a:rPr lang="en-US" sz="900" baseline="-25000">
                <a:latin typeface="Arial" pitchFamily="34" charset="0"/>
              </a:rPr>
              <a:t>P</a:t>
            </a:r>
          </a:p>
        </p:txBody>
      </p:sp>
      <p:graphicFrame>
        <p:nvGraphicFramePr>
          <p:cNvPr id="149961" name="Object 457"/>
          <p:cNvGraphicFramePr>
            <a:graphicFrameLocks noChangeAspect="1"/>
          </p:cNvGraphicFramePr>
          <p:nvPr/>
        </p:nvGraphicFramePr>
        <p:xfrm>
          <a:off x="5725716" y="3742135"/>
          <a:ext cx="433388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2" name="Visio" r:id="rId29" imgW="1126331" imgH="819626" progId="Visio.Drawing.11">
                  <p:embed/>
                </p:oleObj>
              </mc:Choice>
              <mc:Fallback>
                <p:oleObj name="Visio" r:id="rId29" imgW="1126331" imgH="819626" progId="Visio.Drawing.11">
                  <p:embed/>
                  <p:pic>
                    <p:nvPicPr>
                      <p:cNvPr id="149961" name="Object 4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5716" y="3742135"/>
                        <a:ext cx="433388" cy="161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CC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962" name="Object 458"/>
          <p:cNvGraphicFramePr>
            <a:graphicFrameLocks noChangeAspect="1"/>
          </p:cNvGraphicFramePr>
          <p:nvPr/>
        </p:nvGraphicFramePr>
        <p:xfrm>
          <a:off x="6085285" y="3739754"/>
          <a:ext cx="434578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3" name="Visio" r:id="rId30" imgW="1126331" imgH="819626" progId="Visio.Drawing.11">
                  <p:embed/>
                </p:oleObj>
              </mc:Choice>
              <mc:Fallback>
                <p:oleObj name="Visio" r:id="rId30" imgW="1126331" imgH="819626" progId="Visio.Drawing.11">
                  <p:embed/>
                  <p:pic>
                    <p:nvPicPr>
                      <p:cNvPr id="149962" name="Object 4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5285" y="3739754"/>
                        <a:ext cx="434578" cy="161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CC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963" name="Object 459"/>
          <p:cNvGraphicFramePr>
            <a:graphicFrameLocks noChangeAspect="1"/>
          </p:cNvGraphicFramePr>
          <p:nvPr/>
        </p:nvGraphicFramePr>
        <p:xfrm>
          <a:off x="6529387" y="3737372"/>
          <a:ext cx="433388" cy="160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4" name="Visio" r:id="rId31" imgW="1126331" imgH="819626" progId="Visio.Drawing.11">
                  <p:embed/>
                </p:oleObj>
              </mc:Choice>
              <mc:Fallback>
                <p:oleObj name="Visio" r:id="rId31" imgW="1126331" imgH="819626" progId="Visio.Drawing.11">
                  <p:embed/>
                  <p:pic>
                    <p:nvPicPr>
                      <p:cNvPr id="149963" name="Object 4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9387" y="3737372"/>
                        <a:ext cx="433388" cy="1607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CC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964" name="Text Box 460"/>
          <p:cNvSpPr txBox="1">
            <a:spLocks noChangeArrowheads="1"/>
          </p:cNvSpPr>
          <p:nvPr/>
        </p:nvSpPr>
        <p:spPr bwMode="auto">
          <a:xfrm>
            <a:off x="5712619" y="3748088"/>
            <a:ext cx="394097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latin typeface="Arial" pitchFamily="34" charset="0"/>
              </a:rPr>
              <a:t>IS</a:t>
            </a:r>
            <a:r>
              <a:rPr lang="en-US" sz="900" baseline="-25000">
                <a:latin typeface="Arial" pitchFamily="34" charset="0"/>
              </a:rPr>
              <a:t>1</a:t>
            </a:r>
          </a:p>
        </p:txBody>
      </p:sp>
      <p:sp>
        <p:nvSpPr>
          <p:cNvPr id="149965" name="Text Box 461"/>
          <p:cNvSpPr txBox="1">
            <a:spLocks noChangeArrowheads="1"/>
          </p:cNvSpPr>
          <p:nvPr/>
        </p:nvSpPr>
        <p:spPr bwMode="auto">
          <a:xfrm>
            <a:off x="6075760" y="3744516"/>
            <a:ext cx="394097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latin typeface="Arial" pitchFamily="34" charset="0"/>
              </a:rPr>
              <a:t>IS</a:t>
            </a:r>
            <a:r>
              <a:rPr lang="en-US" sz="900" baseline="-25000">
                <a:latin typeface="Arial" pitchFamily="34" charset="0"/>
              </a:rPr>
              <a:t>2</a:t>
            </a:r>
          </a:p>
        </p:txBody>
      </p:sp>
      <p:sp>
        <p:nvSpPr>
          <p:cNvPr id="149966" name="Text Box 462"/>
          <p:cNvSpPr txBox="1">
            <a:spLocks noChangeArrowheads="1"/>
          </p:cNvSpPr>
          <p:nvPr/>
        </p:nvSpPr>
        <p:spPr bwMode="auto">
          <a:xfrm>
            <a:off x="6522244" y="3743325"/>
            <a:ext cx="394097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latin typeface="Arial" pitchFamily="34" charset="0"/>
              </a:rPr>
              <a:t>IS</a:t>
            </a:r>
            <a:r>
              <a:rPr lang="en-US" sz="900" baseline="-25000">
                <a:latin typeface="Arial" pitchFamily="34" charset="0"/>
              </a:rPr>
              <a:t>Q</a:t>
            </a:r>
          </a:p>
        </p:txBody>
      </p:sp>
      <p:sp>
        <p:nvSpPr>
          <p:cNvPr id="149967" name="Text Box 463"/>
          <p:cNvSpPr txBox="1">
            <a:spLocks noChangeArrowheads="1"/>
          </p:cNvSpPr>
          <p:nvPr/>
        </p:nvSpPr>
        <p:spPr bwMode="auto">
          <a:xfrm>
            <a:off x="4457700" y="4000500"/>
            <a:ext cx="1454944" cy="3462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750" b="1">
                <a:latin typeface="Arial" pitchFamily="34" charset="0"/>
              </a:rPr>
              <a:t>RF/Spectrum Measurements</a:t>
            </a:r>
            <a:r>
              <a:rPr lang="en-US" sz="900" b="1">
                <a:latin typeface="Arial" pitchFamily="34" charset="0"/>
              </a:rPr>
              <a:t> </a:t>
            </a:r>
          </a:p>
        </p:txBody>
      </p:sp>
      <p:sp>
        <p:nvSpPr>
          <p:cNvPr id="149968" name="Text Box 464"/>
          <p:cNvSpPr txBox="1">
            <a:spLocks noChangeArrowheads="1"/>
          </p:cNvSpPr>
          <p:nvPr/>
        </p:nvSpPr>
        <p:spPr bwMode="auto">
          <a:xfrm>
            <a:off x="5886450" y="4000500"/>
            <a:ext cx="1457325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750" b="1">
                <a:latin typeface="Arial" pitchFamily="34" charset="0"/>
              </a:rPr>
              <a:t>Interference Sources</a:t>
            </a:r>
            <a:r>
              <a:rPr lang="en-US" sz="900" b="1">
                <a:latin typeface="Arial" pitchFamily="34" charset="0"/>
              </a:rPr>
              <a:t> </a:t>
            </a:r>
          </a:p>
        </p:txBody>
      </p:sp>
      <p:grpSp>
        <p:nvGrpSpPr>
          <p:cNvPr id="149816" name="Group 465"/>
          <p:cNvGrpSpPr>
            <a:grpSpLocks/>
          </p:cNvGrpSpPr>
          <p:nvPr/>
        </p:nvGrpSpPr>
        <p:grpSpPr bwMode="auto">
          <a:xfrm>
            <a:off x="5543551" y="1943100"/>
            <a:ext cx="497681" cy="342900"/>
            <a:chOff x="3696" y="1632"/>
            <a:chExt cx="418" cy="288"/>
          </a:xfrm>
        </p:grpSpPr>
        <p:graphicFrame>
          <p:nvGraphicFramePr>
            <p:cNvPr id="149970" name="Object 466"/>
            <p:cNvGraphicFramePr>
              <a:graphicFrameLocks noChangeAspect="1"/>
            </p:cNvGraphicFramePr>
            <p:nvPr/>
          </p:nvGraphicFramePr>
          <p:xfrm>
            <a:off x="3696" y="1632"/>
            <a:ext cx="225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35" name="Visio" r:id="rId32" imgW="2268855" imgH="2896413" progId="Visio.Drawing.11">
                    <p:embed/>
                  </p:oleObj>
                </mc:Choice>
                <mc:Fallback>
                  <p:oleObj name="Visio" r:id="rId32" imgW="2268855" imgH="2896413" progId="Visio.Drawing.11">
                    <p:embed/>
                    <p:pic>
                      <p:nvPicPr>
                        <p:cNvPr id="149970" name="Object 46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1632"/>
                          <a:ext cx="225" cy="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9971" name="Object 467"/>
            <p:cNvGraphicFramePr>
              <a:graphicFrameLocks noChangeAspect="1"/>
            </p:cNvGraphicFramePr>
            <p:nvPr/>
          </p:nvGraphicFramePr>
          <p:xfrm>
            <a:off x="3888" y="1632"/>
            <a:ext cx="226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36" name="Visio" r:id="rId34" imgW="2268855" imgH="2896413" progId="Visio.Drawing.11">
                    <p:embed/>
                  </p:oleObj>
                </mc:Choice>
                <mc:Fallback>
                  <p:oleObj name="Visio" r:id="rId34" imgW="2268855" imgH="2896413" progId="Visio.Drawing.11">
                    <p:embed/>
                    <p:pic>
                      <p:nvPicPr>
                        <p:cNvPr id="149971" name="Object 46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88" y="1632"/>
                          <a:ext cx="226" cy="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9820" name="Group 468"/>
          <p:cNvGrpSpPr>
            <a:grpSpLocks/>
          </p:cNvGrpSpPr>
          <p:nvPr/>
        </p:nvGrpSpPr>
        <p:grpSpPr bwMode="auto">
          <a:xfrm>
            <a:off x="5543551" y="2228850"/>
            <a:ext cx="497681" cy="342900"/>
            <a:chOff x="3696" y="1632"/>
            <a:chExt cx="418" cy="288"/>
          </a:xfrm>
        </p:grpSpPr>
        <p:graphicFrame>
          <p:nvGraphicFramePr>
            <p:cNvPr id="149973" name="Object 469"/>
            <p:cNvGraphicFramePr>
              <a:graphicFrameLocks noChangeAspect="1"/>
            </p:cNvGraphicFramePr>
            <p:nvPr/>
          </p:nvGraphicFramePr>
          <p:xfrm>
            <a:off x="3696" y="1632"/>
            <a:ext cx="225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37" name="Visio" r:id="rId36" imgW="2268855" imgH="2896413" progId="Visio.Drawing.11">
                    <p:embed/>
                  </p:oleObj>
                </mc:Choice>
                <mc:Fallback>
                  <p:oleObj name="Visio" r:id="rId36" imgW="2268855" imgH="2896413" progId="Visio.Drawing.11">
                    <p:embed/>
                    <p:pic>
                      <p:nvPicPr>
                        <p:cNvPr id="149973" name="Object 46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1632"/>
                          <a:ext cx="225" cy="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9974" name="Object 470"/>
            <p:cNvGraphicFramePr>
              <a:graphicFrameLocks noChangeAspect="1"/>
            </p:cNvGraphicFramePr>
            <p:nvPr/>
          </p:nvGraphicFramePr>
          <p:xfrm>
            <a:off x="3888" y="1632"/>
            <a:ext cx="226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38" name="Visio" r:id="rId37" imgW="2268855" imgH="2896413" progId="Visio.Drawing.11">
                    <p:embed/>
                  </p:oleObj>
                </mc:Choice>
                <mc:Fallback>
                  <p:oleObj name="Visio" r:id="rId37" imgW="2268855" imgH="2896413" progId="Visio.Drawing.11">
                    <p:embed/>
                    <p:pic>
                      <p:nvPicPr>
                        <p:cNvPr id="149974" name="Object 47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88" y="1632"/>
                          <a:ext cx="226" cy="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9821" name="Group 471"/>
          <p:cNvGrpSpPr>
            <a:grpSpLocks/>
          </p:cNvGrpSpPr>
          <p:nvPr/>
        </p:nvGrpSpPr>
        <p:grpSpPr bwMode="auto">
          <a:xfrm>
            <a:off x="5543551" y="2800350"/>
            <a:ext cx="497681" cy="342900"/>
            <a:chOff x="3696" y="1632"/>
            <a:chExt cx="418" cy="288"/>
          </a:xfrm>
        </p:grpSpPr>
        <p:graphicFrame>
          <p:nvGraphicFramePr>
            <p:cNvPr id="149976" name="Object 472"/>
            <p:cNvGraphicFramePr>
              <a:graphicFrameLocks noChangeAspect="1"/>
            </p:cNvGraphicFramePr>
            <p:nvPr/>
          </p:nvGraphicFramePr>
          <p:xfrm>
            <a:off x="3696" y="1632"/>
            <a:ext cx="225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39" name="Visio" r:id="rId38" imgW="2268855" imgH="2896413" progId="Visio.Drawing.11">
                    <p:embed/>
                  </p:oleObj>
                </mc:Choice>
                <mc:Fallback>
                  <p:oleObj name="Visio" r:id="rId38" imgW="2268855" imgH="2896413" progId="Visio.Drawing.11">
                    <p:embed/>
                    <p:pic>
                      <p:nvPicPr>
                        <p:cNvPr id="149976" name="Object 47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1632"/>
                          <a:ext cx="225" cy="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9977" name="Object 473"/>
            <p:cNvGraphicFramePr>
              <a:graphicFrameLocks noChangeAspect="1"/>
            </p:cNvGraphicFramePr>
            <p:nvPr/>
          </p:nvGraphicFramePr>
          <p:xfrm>
            <a:off x="3888" y="1632"/>
            <a:ext cx="226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0" name="Visio" r:id="rId39" imgW="2268855" imgH="2896413" progId="Visio.Drawing.11">
                    <p:embed/>
                  </p:oleObj>
                </mc:Choice>
                <mc:Fallback>
                  <p:oleObj name="Visio" r:id="rId39" imgW="2268855" imgH="2896413" progId="Visio.Drawing.11">
                    <p:embed/>
                    <p:pic>
                      <p:nvPicPr>
                        <p:cNvPr id="149977" name="Object 47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88" y="1632"/>
                          <a:ext cx="226" cy="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9823" name="Group 474"/>
          <p:cNvGrpSpPr>
            <a:grpSpLocks/>
          </p:cNvGrpSpPr>
          <p:nvPr/>
        </p:nvGrpSpPr>
        <p:grpSpPr bwMode="auto">
          <a:xfrm>
            <a:off x="3086101" y="3829050"/>
            <a:ext cx="497681" cy="342900"/>
            <a:chOff x="3696" y="1632"/>
            <a:chExt cx="418" cy="288"/>
          </a:xfrm>
        </p:grpSpPr>
        <p:graphicFrame>
          <p:nvGraphicFramePr>
            <p:cNvPr id="149979" name="Object 475"/>
            <p:cNvGraphicFramePr>
              <a:graphicFrameLocks noChangeAspect="1"/>
            </p:cNvGraphicFramePr>
            <p:nvPr/>
          </p:nvGraphicFramePr>
          <p:xfrm>
            <a:off x="3696" y="1632"/>
            <a:ext cx="225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1" name="Visio" r:id="rId40" imgW="2268855" imgH="2896413" progId="Visio.Drawing.11">
                    <p:embed/>
                  </p:oleObj>
                </mc:Choice>
                <mc:Fallback>
                  <p:oleObj name="Visio" r:id="rId40" imgW="2268855" imgH="2896413" progId="Visio.Drawing.11">
                    <p:embed/>
                    <p:pic>
                      <p:nvPicPr>
                        <p:cNvPr id="149979" name="Object 47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1632"/>
                          <a:ext cx="225" cy="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9980" name="Object 476"/>
            <p:cNvGraphicFramePr>
              <a:graphicFrameLocks noChangeAspect="1"/>
            </p:cNvGraphicFramePr>
            <p:nvPr/>
          </p:nvGraphicFramePr>
          <p:xfrm>
            <a:off x="3888" y="1632"/>
            <a:ext cx="226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2" name="Visio" r:id="rId41" imgW="2268855" imgH="2896413" progId="Visio.Drawing.11">
                    <p:embed/>
                  </p:oleObj>
                </mc:Choice>
                <mc:Fallback>
                  <p:oleObj name="Visio" r:id="rId41" imgW="2268855" imgH="2896413" progId="Visio.Drawing.11">
                    <p:embed/>
                    <p:pic>
                      <p:nvPicPr>
                        <p:cNvPr id="149980" name="Object 47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88" y="1632"/>
                          <a:ext cx="226" cy="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9827" name="Group 477"/>
          <p:cNvGrpSpPr>
            <a:grpSpLocks/>
          </p:cNvGrpSpPr>
          <p:nvPr/>
        </p:nvGrpSpPr>
        <p:grpSpPr bwMode="auto">
          <a:xfrm>
            <a:off x="3714751" y="3829050"/>
            <a:ext cx="497681" cy="342900"/>
            <a:chOff x="3696" y="1632"/>
            <a:chExt cx="418" cy="288"/>
          </a:xfrm>
        </p:grpSpPr>
        <p:graphicFrame>
          <p:nvGraphicFramePr>
            <p:cNvPr id="149982" name="Object 478"/>
            <p:cNvGraphicFramePr>
              <a:graphicFrameLocks noChangeAspect="1"/>
            </p:cNvGraphicFramePr>
            <p:nvPr/>
          </p:nvGraphicFramePr>
          <p:xfrm>
            <a:off x="3696" y="1632"/>
            <a:ext cx="225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3" name="Visio" r:id="rId42" imgW="2268855" imgH="2896413" progId="Visio.Drawing.11">
                    <p:embed/>
                  </p:oleObj>
                </mc:Choice>
                <mc:Fallback>
                  <p:oleObj name="Visio" r:id="rId42" imgW="2268855" imgH="2896413" progId="Visio.Drawing.11">
                    <p:embed/>
                    <p:pic>
                      <p:nvPicPr>
                        <p:cNvPr id="149982" name="Object 47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1632"/>
                          <a:ext cx="225" cy="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9983" name="Object 479"/>
            <p:cNvGraphicFramePr>
              <a:graphicFrameLocks noChangeAspect="1"/>
            </p:cNvGraphicFramePr>
            <p:nvPr/>
          </p:nvGraphicFramePr>
          <p:xfrm>
            <a:off x="3888" y="1632"/>
            <a:ext cx="226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4" name="Visio" r:id="rId43" imgW="2268855" imgH="2896413" progId="Visio.Drawing.11">
                    <p:embed/>
                  </p:oleObj>
                </mc:Choice>
                <mc:Fallback>
                  <p:oleObj name="Visio" r:id="rId43" imgW="2268855" imgH="2896413" progId="Visio.Drawing.11">
                    <p:embed/>
                    <p:pic>
                      <p:nvPicPr>
                        <p:cNvPr id="149983" name="Object 47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88" y="1632"/>
                          <a:ext cx="226" cy="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9831" name="Group 480"/>
          <p:cNvGrpSpPr>
            <a:grpSpLocks/>
          </p:cNvGrpSpPr>
          <p:nvPr/>
        </p:nvGrpSpPr>
        <p:grpSpPr bwMode="auto">
          <a:xfrm>
            <a:off x="2400301" y="3829050"/>
            <a:ext cx="497681" cy="342900"/>
            <a:chOff x="3696" y="1632"/>
            <a:chExt cx="418" cy="288"/>
          </a:xfrm>
        </p:grpSpPr>
        <p:graphicFrame>
          <p:nvGraphicFramePr>
            <p:cNvPr id="149985" name="Object 481"/>
            <p:cNvGraphicFramePr>
              <a:graphicFrameLocks noChangeAspect="1"/>
            </p:cNvGraphicFramePr>
            <p:nvPr/>
          </p:nvGraphicFramePr>
          <p:xfrm>
            <a:off x="3696" y="1632"/>
            <a:ext cx="225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5" name="Visio" r:id="rId44" imgW="2268855" imgH="2896413" progId="Visio.Drawing.11">
                    <p:embed/>
                  </p:oleObj>
                </mc:Choice>
                <mc:Fallback>
                  <p:oleObj name="Visio" r:id="rId44" imgW="2268855" imgH="2896413" progId="Visio.Drawing.11">
                    <p:embed/>
                    <p:pic>
                      <p:nvPicPr>
                        <p:cNvPr id="149985" name="Object 48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1632"/>
                          <a:ext cx="225" cy="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9986" name="Object 482"/>
            <p:cNvGraphicFramePr>
              <a:graphicFrameLocks noChangeAspect="1"/>
            </p:cNvGraphicFramePr>
            <p:nvPr/>
          </p:nvGraphicFramePr>
          <p:xfrm>
            <a:off x="3888" y="1632"/>
            <a:ext cx="226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6" name="Visio" r:id="rId45" imgW="2268855" imgH="2896413" progId="Visio.Drawing.11">
                    <p:embed/>
                  </p:oleObj>
                </mc:Choice>
                <mc:Fallback>
                  <p:oleObj name="Visio" r:id="rId45" imgW="2268855" imgH="2896413" progId="Visio.Drawing.11">
                    <p:embed/>
                    <p:pic>
                      <p:nvPicPr>
                        <p:cNvPr id="149986" name="Object 48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88" y="1632"/>
                          <a:ext cx="226" cy="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9833" name="Group 483"/>
          <p:cNvGrpSpPr>
            <a:grpSpLocks/>
          </p:cNvGrpSpPr>
          <p:nvPr/>
        </p:nvGrpSpPr>
        <p:grpSpPr bwMode="auto">
          <a:xfrm>
            <a:off x="5886451" y="1085850"/>
            <a:ext cx="497681" cy="342900"/>
            <a:chOff x="3696" y="1632"/>
            <a:chExt cx="418" cy="288"/>
          </a:xfrm>
        </p:grpSpPr>
        <p:graphicFrame>
          <p:nvGraphicFramePr>
            <p:cNvPr id="149988" name="Object 484"/>
            <p:cNvGraphicFramePr>
              <a:graphicFrameLocks noChangeAspect="1"/>
            </p:cNvGraphicFramePr>
            <p:nvPr/>
          </p:nvGraphicFramePr>
          <p:xfrm>
            <a:off x="3696" y="1632"/>
            <a:ext cx="225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7" name="Visio" r:id="rId46" imgW="2268855" imgH="2896413" progId="Visio.Drawing.11">
                    <p:embed/>
                  </p:oleObj>
                </mc:Choice>
                <mc:Fallback>
                  <p:oleObj name="Visio" r:id="rId46" imgW="2268855" imgH="2896413" progId="Visio.Drawing.11">
                    <p:embed/>
                    <p:pic>
                      <p:nvPicPr>
                        <p:cNvPr id="149988" name="Object 48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1632"/>
                          <a:ext cx="225" cy="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9989" name="Object 485"/>
            <p:cNvGraphicFramePr>
              <a:graphicFrameLocks noChangeAspect="1"/>
            </p:cNvGraphicFramePr>
            <p:nvPr/>
          </p:nvGraphicFramePr>
          <p:xfrm>
            <a:off x="3888" y="1632"/>
            <a:ext cx="226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8" name="Visio" r:id="rId47" imgW="2268855" imgH="2896413" progId="Visio.Drawing.11">
                    <p:embed/>
                  </p:oleObj>
                </mc:Choice>
                <mc:Fallback>
                  <p:oleObj name="Visio" r:id="rId47" imgW="2268855" imgH="2896413" progId="Visio.Drawing.11">
                    <p:embed/>
                    <p:pic>
                      <p:nvPicPr>
                        <p:cNvPr id="149989" name="Object 48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88" y="1632"/>
                          <a:ext cx="226" cy="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9837" name="Group 486"/>
          <p:cNvGrpSpPr>
            <a:grpSpLocks/>
          </p:cNvGrpSpPr>
          <p:nvPr/>
        </p:nvGrpSpPr>
        <p:grpSpPr bwMode="auto">
          <a:xfrm>
            <a:off x="5429251" y="1085850"/>
            <a:ext cx="497681" cy="342900"/>
            <a:chOff x="3696" y="1632"/>
            <a:chExt cx="418" cy="288"/>
          </a:xfrm>
        </p:grpSpPr>
        <p:graphicFrame>
          <p:nvGraphicFramePr>
            <p:cNvPr id="149991" name="Object 487"/>
            <p:cNvGraphicFramePr>
              <a:graphicFrameLocks noChangeAspect="1"/>
            </p:cNvGraphicFramePr>
            <p:nvPr/>
          </p:nvGraphicFramePr>
          <p:xfrm>
            <a:off x="3696" y="1632"/>
            <a:ext cx="225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9" name="Visio" r:id="rId48" imgW="2268855" imgH="2896413" progId="Visio.Drawing.11">
                    <p:embed/>
                  </p:oleObj>
                </mc:Choice>
                <mc:Fallback>
                  <p:oleObj name="Visio" r:id="rId48" imgW="2268855" imgH="2896413" progId="Visio.Drawing.11">
                    <p:embed/>
                    <p:pic>
                      <p:nvPicPr>
                        <p:cNvPr id="149991" name="Object 48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1632"/>
                          <a:ext cx="225" cy="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9992" name="Object 488"/>
            <p:cNvGraphicFramePr>
              <a:graphicFrameLocks noChangeAspect="1"/>
            </p:cNvGraphicFramePr>
            <p:nvPr/>
          </p:nvGraphicFramePr>
          <p:xfrm>
            <a:off x="3888" y="1632"/>
            <a:ext cx="226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0" name="Visio" r:id="rId49" imgW="2268855" imgH="2896413" progId="Visio.Drawing.11">
                    <p:embed/>
                  </p:oleObj>
                </mc:Choice>
                <mc:Fallback>
                  <p:oleObj name="Visio" r:id="rId49" imgW="2268855" imgH="2896413" progId="Visio.Drawing.11">
                    <p:embed/>
                    <p:pic>
                      <p:nvPicPr>
                        <p:cNvPr id="149992" name="Object 48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88" y="1632"/>
                          <a:ext cx="226" cy="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Hang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-376238"/>
            <a:ext cx="2914650" cy="2185988"/>
          </a:xfrm>
          <a:prstGeom prst="rect">
            <a:avLst/>
          </a:prstGeom>
          <a:noFill/>
        </p:spPr>
      </p:pic>
      <p:sp>
        <p:nvSpPr>
          <p:cNvPr id="15053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200400" y="-6351"/>
            <a:ext cx="5943600" cy="713495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ORBIT Radio Node (2004/2005)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543300" y="895351"/>
            <a:ext cx="4762500" cy="3666651"/>
            <a:chOff x="2112" y="912"/>
            <a:chExt cx="3552" cy="2928"/>
          </a:xfrm>
        </p:grpSpPr>
        <p:sp>
          <p:nvSpPr>
            <p:cNvPr id="150533" name="AutoShape 5"/>
            <p:cNvSpPr>
              <a:spLocks noChangeArrowheads="1"/>
            </p:cNvSpPr>
            <p:nvPr/>
          </p:nvSpPr>
          <p:spPr bwMode="auto">
            <a:xfrm>
              <a:off x="2112" y="912"/>
              <a:ext cx="3552" cy="2928"/>
            </a:xfrm>
            <a:prstGeom prst="roundRect">
              <a:avLst>
                <a:gd name="adj" fmla="val 5116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50534" name="Rectangle 6"/>
            <p:cNvSpPr>
              <a:spLocks noChangeArrowheads="1"/>
            </p:cNvSpPr>
            <p:nvPr/>
          </p:nvSpPr>
          <p:spPr bwMode="auto">
            <a:xfrm>
              <a:off x="3040" y="1658"/>
              <a:ext cx="752" cy="524"/>
            </a:xfrm>
            <a:prstGeom prst="rect">
              <a:avLst/>
            </a:prstGeom>
            <a:solidFill>
              <a:srgbClr val="DEF1F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350" b="1">
                  <a:latin typeface="Arial" pitchFamily="34" charset="0"/>
                </a:rPr>
                <a:t>CPU</a:t>
              </a:r>
            </a:p>
            <a:p>
              <a:pPr algn="ctr"/>
              <a:r>
                <a:rPr lang="en-US" sz="1350" b="1">
                  <a:latin typeface="Arial" pitchFamily="34" charset="0"/>
                </a:rPr>
                <a:t>VIA </a:t>
              </a:r>
            </a:p>
            <a:p>
              <a:pPr algn="ctr"/>
              <a:r>
                <a:rPr lang="en-US" sz="1350" b="1">
                  <a:latin typeface="Arial" pitchFamily="34" charset="0"/>
                </a:rPr>
                <a:t>C3 1Ghz</a:t>
              </a:r>
            </a:p>
          </p:txBody>
        </p:sp>
        <p:sp>
          <p:nvSpPr>
            <p:cNvPr id="150535" name="Rectangle 7"/>
            <p:cNvSpPr>
              <a:spLocks noChangeArrowheads="1"/>
            </p:cNvSpPr>
            <p:nvPr/>
          </p:nvSpPr>
          <p:spPr bwMode="auto">
            <a:xfrm>
              <a:off x="2312" y="1527"/>
              <a:ext cx="546" cy="524"/>
            </a:xfrm>
            <a:prstGeom prst="rect">
              <a:avLst/>
            </a:prstGeom>
            <a:solidFill>
              <a:srgbClr val="DEF1F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350" b="1" dirty="0">
                  <a:latin typeface="Arial" pitchFamily="34" charset="0"/>
                </a:rPr>
                <a:t>512 MB</a:t>
              </a:r>
            </a:p>
            <a:p>
              <a:pPr algn="ctr"/>
              <a:r>
                <a:rPr lang="en-US" sz="1350" b="1" dirty="0">
                  <a:latin typeface="Arial" pitchFamily="34" charset="0"/>
                </a:rPr>
                <a:t>RAM</a:t>
              </a:r>
            </a:p>
          </p:txBody>
        </p:sp>
        <p:sp>
          <p:nvSpPr>
            <p:cNvPr id="150536" name="Rectangle 8"/>
            <p:cNvSpPr>
              <a:spLocks noChangeArrowheads="1"/>
            </p:cNvSpPr>
            <p:nvPr/>
          </p:nvSpPr>
          <p:spPr bwMode="auto">
            <a:xfrm>
              <a:off x="4087" y="3142"/>
              <a:ext cx="728" cy="41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50" b="1">
                  <a:latin typeface="Arial" pitchFamily="34" charset="0"/>
                </a:rPr>
                <a:t>CPU</a:t>
              </a:r>
            </a:p>
            <a:p>
              <a:pPr algn="ctr"/>
              <a:r>
                <a:rPr lang="en-US" sz="1050" b="1">
                  <a:latin typeface="Arial" pitchFamily="34" charset="0"/>
                </a:rPr>
                <a:t>Rabbit Semi</a:t>
              </a:r>
            </a:p>
            <a:p>
              <a:pPr algn="ctr"/>
              <a:r>
                <a:rPr lang="en-US" sz="1050" b="1">
                  <a:latin typeface="Arial" pitchFamily="34" charset="0"/>
                </a:rPr>
                <a:t>RCM3700</a:t>
              </a:r>
            </a:p>
          </p:txBody>
        </p:sp>
        <p:sp>
          <p:nvSpPr>
            <p:cNvPr id="150537" name="Rectangle 9"/>
            <p:cNvSpPr>
              <a:spLocks noChangeArrowheads="1"/>
            </p:cNvSpPr>
            <p:nvPr/>
          </p:nvSpPr>
          <p:spPr bwMode="auto">
            <a:xfrm>
              <a:off x="4815" y="2007"/>
              <a:ext cx="682" cy="415"/>
            </a:xfrm>
            <a:prstGeom prst="rect">
              <a:avLst/>
            </a:prstGeom>
            <a:solidFill>
              <a:srgbClr val="DEF1F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200" b="1">
                  <a:latin typeface="Arial" pitchFamily="34" charset="0"/>
                </a:rPr>
                <a:t>Gigabit </a:t>
              </a:r>
            </a:p>
            <a:p>
              <a:pPr algn="ctr"/>
              <a:r>
                <a:rPr lang="en-US" sz="1200" b="1">
                  <a:latin typeface="Arial" pitchFamily="34" charset="0"/>
                </a:rPr>
                <a:t>Ethernet</a:t>
              </a:r>
              <a:endParaRPr lang="en-US" sz="1350" b="1">
                <a:latin typeface="Arial" pitchFamily="34" charset="0"/>
              </a:endParaRPr>
            </a:p>
            <a:p>
              <a:pPr algn="ctr"/>
              <a:r>
                <a:rPr lang="en-US" sz="1050" b="1">
                  <a:latin typeface="Arial" pitchFamily="34" charset="0"/>
                </a:rPr>
                <a:t>(control)</a:t>
              </a:r>
            </a:p>
          </p:txBody>
        </p:sp>
        <p:sp>
          <p:nvSpPr>
            <p:cNvPr id="150538" name="Rectangle 10"/>
            <p:cNvSpPr>
              <a:spLocks noChangeArrowheads="1"/>
            </p:cNvSpPr>
            <p:nvPr/>
          </p:nvSpPr>
          <p:spPr bwMode="auto">
            <a:xfrm>
              <a:off x="4815" y="2498"/>
              <a:ext cx="682" cy="415"/>
            </a:xfrm>
            <a:prstGeom prst="rect">
              <a:avLst/>
            </a:prstGeom>
            <a:solidFill>
              <a:srgbClr val="DEF1F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200" b="1" dirty="0">
                  <a:latin typeface="Arial" pitchFamily="34" charset="0"/>
                </a:rPr>
                <a:t>Gigabit</a:t>
              </a:r>
            </a:p>
            <a:p>
              <a:pPr algn="ctr"/>
              <a:r>
                <a:rPr lang="en-US" sz="1200" b="1" dirty="0">
                  <a:latin typeface="Arial" pitchFamily="34" charset="0"/>
                </a:rPr>
                <a:t>Ethernet</a:t>
              </a:r>
            </a:p>
            <a:p>
              <a:pPr algn="ctr"/>
              <a:r>
                <a:rPr lang="en-US" sz="1050" b="1" dirty="0">
                  <a:latin typeface="Arial" pitchFamily="34" charset="0"/>
                </a:rPr>
                <a:t>(data)</a:t>
              </a:r>
            </a:p>
          </p:txBody>
        </p:sp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3888" y="960"/>
              <a:ext cx="836" cy="829"/>
              <a:chOff x="3696" y="672"/>
              <a:chExt cx="720" cy="864"/>
            </a:xfrm>
          </p:grpSpPr>
          <p:sp>
            <p:nvSpPr>
              <p:cNvPr id="150540" name="Rectangle 12"/>
              <p:cNvSpPr>
                <a:spLocks noChangeArrowheads="1"/>
              </p:cNvSpPr>
              <p:nvPr/>
            </p:nvSpPr>
            <p:spPr bwMode="auto">
              <a:xfrm>
                <a:off x="3696" y="672"/>
                <a:ext cx="720" cy="816"/>
              </a:xfrm>
              <a:prstGeom prst="rect">
                <a:avLst/>
              </a:prstGeom>
              <a:solidFill>
                <a:srgbClr val="DEF1F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350" dirty="0">
                    <a:latin typeface="Arial" pitchFamily="34" charset="0"/>
                  </a:rPr>
                  <a:t>Intel/Atheros </a:t>
                </a:r>
              </a:p>
              <a:p>
                <a:pPr algn="ctr"/>
                <a:r>
                  <a:rPr lang="en-US" sz="1350" dirty="0" err="1">
                    <a:latin typeface="Arial" pitchFamily="34" charset="0"/>
                  </a:rPr>
                  <a:t>miniPCI</a:t>
                </a:r>
                <a:r>
                  <a:rPr lang="en-US" sz="1350" dirty="0">
                    <a:latin typeface="Arial" pitchFamily="34" charset="0"/>
                  </a:rPr>
                  <a:t> </a:t>
                </a:r>
              </a:p>
              <a:p>
                <a:pPr algn="ctr"/>
                <a:r>
                  <a:rPr lang="en-US" sz="1350" b="1" dirty="0">
                    <a:latin typeface="Arial" pitchFamily="34" charset="0"/>
                  </a:rPr>
                  <a:t>802.11</a:t>
                </a:r>
              </a:p>
              <a:p>
                <a:pPr algn="ctr"/>
                <a:r>
                  <a:rPr lang="en-US" sz="1350" b="1" dirty="0">
                    <a:latin typeface="Arial" pitchFamily="34" charset="0"/>
                  </a:rPr>
                  <a:t>a/b/g </a:t>
                </a:r>
              </a:p>
            </p:txBody>
          </p:sp>
          <p:sp>
            <p:nvSpPr>
              <p:cNvPr id="150541" name="Rectangle 13"/>
              <p:cNvSpPr>
                <a:spLocks noChangeArrowheads="1"/>
              </p:cNvSpPr>
              <p:nvPr/>
            </p:nvSpPr>
            <p:spPr bwMode="auto">
              <a:xfrm>
                <a:off x="3696" y="1488"/>
                <a:ext cx="720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</p:grpSp>
        <p:sp>
          <p:nvSpPr>
            <p:cNvPr id="150542" name="Rectangle 14"/>
            <p:cNvSpPr>
              <a:spLocks noChangeArrowheads="1"/>
            </p:cNvSpPr>
            <p:nvPr/>
          </p:nvSpPr>
          <p:spPr bwMode="auto">
            <a:xfrm>
              <a:off x="4815" y="3142"/>
              <a:ext cx="682" cy="41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50">
                  <a:latin typeface="Arial" pitchFamily="34" charset="0"/>
                </a:rPr>
                <a:t>10 BaseT</a:t>
              </a:r>
            </a:p>
            <a:p>
              <a:pPr algn="ctr"/>
              <a:r>
                <a:rPr lang="en-US" sz="1050">
                  <a:latin typeface="Arial" pitchFamily="34" charset="0"/>
                </a:rPr>
                <a:t>Ethernet</a:t>
              </a:r>
            </a:p>
            <a:p>
              <a:pPr algn="ctr"/>
              <a:r>
                <a:rPr lang="en-US" sz="1050">
                  <a:latin typeface="Arial" pitchFamily="34" charset="0"/>
                </a:rPr>
                <a:t>(CM)</a:t>
              </a:r>
            </a:p>
          </p:txBody>
        </p:sp>
        <p:sp>
          <p:nvSpPr>
            <p:cNvPr id="150543" name="Line 15"/>
            <p:cNvSpPr>
              <a:spLocks noChangeShapeType="1"/>
            </p:cNvSpPr>
            <p:nvPr/>
          </p:nvSpPr>
          <p:spPr bwMode="auto">
            <a:xfrm flipH="1">
              <a:off x="3792" y="1914"/>
              <a:ext cx="1341" cy="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0544" name="Line 16"/>
            <p:cNvSpPr>
              <a:spLocks noChangeShapeType="1"/>
            </p:cNvSpPr>
            <p:nvPr/>
          </p:nvSpPr>
          <p:spPr bwMode="auto">
            <a:xfrm>
              <a:off x="4405" y="1789"/>
              <a:ext cx="0" cy="9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0545" name="Line 17"/>
            <p:cNvSpPr>
              <a:spLocks noChangeShapeType="1"/>
            </p:cNvSpPr>
            <p:nvPr/>
          </p:nvSpPr>
          <p:spPr bwMode="auto">
            <a:xfrm flipH="1">
              <a:off x="4405" y="2705"/>
              <a:ext cx="41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0546" name="Line 18"/>
            <p:cNvSpPr>
              <a:spLocks noChangeShapeType="1"/>
            </p:cNvSpPr>
            <p:nvPr/>
          </p:nvSpPr>
          <p:spPr bwMode="auto">
            <a:xfrm flipH="1">
              <a:off x="4405" y="2225"/>
              <a:ext cx="41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0547" name="Line 19"/>
            <p:cNvSpPr>
              <a:spLocks noChangeShapeType="1"/>
            </p:cNvSpPr>
            <p:nvPr/>
          </p:nvSpPr>
          <p:spPr bwMode="auto">
            <a:xfrm>
              <a:off x="5133" y="1789"/>
              <a:ext cx="0" cy="13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0548" name="Text Box 20"/>
            <p:cNvSpPr txBox="1">
              <a:spLocks noChangeArrowheads="1"/>
            </p:cNvSpPr>
            <p:nvPr/>
          </p:nvSpPr>
          <p:spPr bwMode="auto">
            <a:xfrm>
              <a:off x="3905" y="1920"/>
              <a:ext cx="361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 i="1">
                  <a:latin typeface="Arial" pitchFamily="34" charset="0"/>
                </a:rPr>
                <a:t>PCI</a:t>
              </a:r>
            </a:p>
          </p:txBody>
        </p:sp>
        <p:sp>
          <p:nvSpPr>
            <p:cNvPr id="150549" name="Text Box 21"/>
            <p:cNvSpPr txBox="1">
              <a:spLocks noChangeArrowheads="1"/>
            </p:cNvSpPr>
            <p:nvPr/>
          </p:nvSpPr>
          <p:spPr bwMode="auto">
            <a:xfrm>
              <a:off x="4087" y="2833"/>
              <a:ext cx="52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900">
                  <a:latin typeface="Arial" pitchFamily="34" charset="0"/>
                </a:rPr>
                <a:t>22.1Mhz</a:t>
              </a:r>
            </a:p>
          </p:txBody>
        </p:sp>
        <p:sp>
          <p:nvSpPr>
            <p:cNvPr id="150550" name="Text Box 22"/>
            <p:cNvSpPr txBox="1">
              <a:spLocks noChangeArrowheads="1"/>
            </p:cNvSpPr>
            <p:nvPr/>
          </p:nvSpPr>
          <p:spPr bwMode="auto">
            <a:xfrm>
              <a:off x="2961" y="1353"/>
              <a:ext cx="391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00">
                  <a:latin typeface="Arial" pitchFamily="34" charset="0"/>
                </a:rPr>
                <a:t>1 Ghz</a:t>
              </a:r>
            </a:p>
          </p:txBody>
        </p:sp>
        <p:sp>
          <p:nvSpPr>
            <p:cNvPr id="150551" name="Line 23"/>
            <p:cNvSpPr>
              <a:spLocks noChangeShapeType="1"/>
            </p:cNvSpPr>
            <p:nvPr/>
          </p:nvSpPr>
          <p:spPr bwMode="auto">
            <a:xfrm>
              <a:off x="3632" y="2182"/>
              <a:ext cx="0" cy="10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0552" name="Line 24"/>
            <p:cNvSpPr>
              <a:spLocks noChangeShapeType="1"/>
            </p:cNvSpPr>
            <p:nvPr/>
          </p:nvSpPr>
          <p:spPr bwMode="auto">
            <a:xfrm>
              <a:off x="3632" y="3229"/>
              <a:ext cx="4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0553" name="Line 25"/>
            <p:cNvSpPr>
              <a:spLocks noChangeShapeType="1"/>
            </p:cNvSpPr>
            <p:nvPr/>
          </p:nvSpPr>
          <p:spPr bwMode="auto">
            <a:xfrm>
              <a:off x="3735" y="3447"/>
              <a:ext cx="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0554" name="Line 26"/>
            <p:cNvSpPr>
              <a:spLocks noChangeShapeType="1"/>
            </p:cNvSpPr>
            <p:nvPr/>
          </p:nvSpPr>
          <p:spPr bwMode="auto">
            <a:xfrm flipH="1">
              <a:off x="3723" y="3360"/>
              <a:ext cx="3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0555" name="Text Box 27"/>
            <p:cNvSpPr txBox="1">
              <a:spLocks noChangeArrowheads="1"/>
            </p:cNvSpPr>
            <p:nvPr/>
          </p:nvSpPr>
          <p:spPr bwMode="auto">
            <a:xfrm>
              <a:off x="3242" y="3290"/>
              <a:ext cx="530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00">
                  <a:latin typeface="Arial" pitchFamily="34" charset="0"/>
                </a:rPr>
                <a:t>pwr/reset</a:t>
              </a:r>
            </a:p>
          </p:txBody>
        </p:sp>
        <p:sp>
          <p:nvSpPr>
            <p:cNvPr id="150556" name="Text Box 28"/>
            <p:cNvSpPr txBox="1">
              <a:spLocks noChangeArrowheads="1"/>
            </p:cNvSpPr>
            <p:nvPr/>
          </p:nvSpPr>
          <p:spPr bwMode="auto">
            <a:xfrm>
              <a:off x="3256" y="3399"/>
              <a:ext cx="524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00">
                  <a:latin typeface="Arial" pitchFamily="34" charset="0"/>
                </a:rPr>
                <a:t>volt/temp</a:t>
              </a:r>
            </a:p>
          </p:txBody>
        </p:sp>
        <p:sp>
          <p:nvSpPr>
            <p:cNvPr id="150557" name="Rectangle 29"/>
            <p:cNvSpPr>
              <a:spLocks noChangeArrowheads="1"/>
            </p:cNvSpPr>
            <p:nvPr/>
          </p:nvSpPr>
          <p:spPr bwMode="auto">
            <a:xfrm>
              <a:off x="2312" y="2182"/>
              <a:ext cx="546" cy="523"/>
            </a:xfrm>
            <a:prstGeom prst="rect">
              <a:avLst/>
            </a:prstGeom>
            <a:solidFill>
              <a:srgbClr val="DEF1F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350" b="1" dirty="0">
                  <a:latin typeface="Arial" pitchFamily="34" charset="0"/>
                </a:rPr>
                <a:t>20 GB</a:t>
              </a:r>
            </a:p>
            <a:p>
              <a:pPr algn="ctr"/>
              <a:r>
                <a:rPr lang="en-US" sz="1350" b="1" dirty="0">
                  <a:latin typeface="Arial" pitchFamily="34" charset="0"/>
                </a:rPr>
                <a:t>DISK</a:t>
              </a:r>
            </a:p>
          </p:txBody>
        </p:sp>
        <p:sp>
          <p:nvSpPr>
            <p:cNvPr id="150558" name="Line 30"/>
            <p:cNvSpPr>
              <a:spLocks noChangeShapeType="1"/>
            </p:cNvSpPr>
            <p:nvPr/>
          </p:nvSpPr>
          <p:spPr bwMode="auto">
            <a:xfrm>
              <a:off x="2858" y="1789"/>
              <a:ext cx="18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0559" name="Line 31"/>
            <p:cNvSpPr>
              <a:spLocks noChangeShapeType="1"/>
            </p:cNvSpPr>
            <p:nvPr/>
          </p:nvSpPr>
          <p:spPr bwMode="auto">
            <a:xfrm>
              <a:off x="3268" y="2182"/>
              <a:ext cx="0" cy="2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0560" name="Line 32"/>
            <p:cNvSpPr>
              <a:spLocks noChangeShapeType="1"/>
            </p:cNvSpPr>
            <p:nvPr/>
          </p:nvSpPr>
          <p:spPr bwMode="auto">
            <a:xfrm flipH="1">
              <a:off x="2858" y="2443"/>
              <a:ext cx="4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0561" name="Line 33"/>
            <p:cNvSpPr>
              <a:spLocks noChangeShapeType="1"/>
            </p:cNvSpPr>
            <p:nvPr/>
          </p:nvSpPr>
          <p:spPr bwMode="auto">
            <a:xfrm>
              <a:off x="4269" y="2991"/>
              <a:ext cx="0" cy="1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0562" name="Line 34"/>
            <p:cNvSpPr>
              <a:spLocks noChangeShapeType="1"/>
            </p:cNvSpPr>
            <p:nvPr/>
          </p:nvSpPr>
          <p:spPr bwMode="auto">
            <a:xfrm>
              <a:off x="3131" y="1507"/>
              <a:ext cx="0" cy="1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0563" name="Line 35"/>
            <p:cNvSpPr>
              <a:spLocks noChangeShapeType="1"/>
            </p:cNvSpPr>
            <p:nvPr/>
          </p:nvSpPr>
          <p:spPr bwMode="auto">
            <a:xfrm flipH="1">
              <a:off x="4405" y="3752"/>
              <a:ext cx="3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0564" name="Line 36"/>
            <p:cNvSpPr>
              <a:spLocks noChangeShapeType="1"/>
            </p:cNvSpPr>
            <p:nvPr/>
          </p:nvSpPr>
          <p:spPr bwMode="auto">
            <a:xfrm>
              <a:off x="4405" y="3556"/>
              <a:ext cx="0" cy="1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0565" name="Text Box 37"/>
            <p:cNvSpPr txBox="1">
              <a:spLocks noChangeArrowheads="1"/>
            </p:cNvSpPr>
            <p:nvPr/>
          </p:nvSpPr>
          <p:spPr bwMode="auto">
            <a:xfrm>
              <a:off x="3632" y="2923"/>
              <a:ext cx="487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Arial" pitchFamily="34" charset="0"/>
                </a:rPr>
                <a:t>Serial </a:t>
              </a:r>
            </a:p>
            <a:p>
              <a:r>
                <a:rPr lang="en-US" sz="1000" dirty="0">
                  <a:latin typeface="Arial" pitchFamily="34" charset="0"/>
                </a:rPr>
                <a:t>Console</a:t>
              </a:r>
            </a:p>
          </p:txBody>
        </p:sp>
        <p:sp>
          <p:nvSpPr>
            <p:cNvPr id="150566" name="Rectangle 38"/>
            <p:cNvSpPr>
              <a:spLocks noChangeArrowheads="1"/>
            </p:cNvSpPr>
            <p:nvPr/>
          </p:nvSpPr>
          <p:spPr bwMode="auto">
            <a:xfrm>
              <a:off x="2476" y="3142"/>
              <a:ext cx="546" cy="310"/>
            </a:xfrm>
            <a:prstGeom prst="rect">
              <a:avLst/>
            </a:prstGeom>
            <a:solidFill>
              <a:srgbClr val="DEF1F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200" b="1" dirty="0">
                  <a:latin typeface="Arial" pitchFamily="34" charset="0"/>
                </a:rPr>
                <a:t>Power</a:t>
              </a:r>
            </a:p>
            <a:p>
              <a:pPr algn="ctr"/>
              <a:r>
                <a:rPr lang="en-US" sz="1200" b="1" dirty="0">
                  <a:latin typeface="Arial" pitchFamily="34" charset="0"/>
                </a:rPr>
                <a:t>Supply</a:t>
              </a:r>
            </a:p>
          </p:txBody>
        </p:sp>
        <p:sp>
          <p:nvSpPr>
            <p:cNvPr id="150567" name="Line 39"/>
            <p:cNvSpPr>
              <a:spLocks noChangeShapeType="1"/>
            </p:cNvSpPr>
            <p:nvPr/>
          </p:nvSpPr>
          <p:spPr bwMode="auto">
            <a:xfrm>
              <a:off x="2158" y="3273"/>
              <a:ext cx="30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0568" name="Text Box 40"/>
            <p:cNvSpPr txBox="1">
              <a:spLocks noChangeArrowheads="1"/>
            </p:cNvSpPr>
            <p:nvPr/>
          </p:nvSpPr>
          <p:spPr bwMode="auto">
            <a:xfrm>
              <a:off x="2112" y="2967"/>
              <a:ext cx="360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Arial" pitchFamily="34" charset="0"/>
                </a:rPr>
                <a:t>110</a:t>
              </a:r>
            </a:p>
            <a:p>
              <a:r>
                <a:rPr lang="en-US" sz="1000" dirty="0">
                  <a:latin typeface="Arial" pitchFamily="34" charset="0"/>
                </a:rPr>
                <a:t> VAC</a:t>
              </a:r>
            </a:p>
          </p:txBody>
        </p:sp>
        <p:sp>
          <p:nvSpPr>
            <p:cNvPr id="150569" name="Text Box 41"/>
            <p:cNvSpPr txBox="1">
              <a:spLocks noChangeArrowheads="1"/>
            </p:cNvSpPr>
            <p:nvPr/>
          </p:nvSpPr>
          <p:spPr bwMode="auto">
            <a:xfrm>
              <a:off x="4769" y="3641"/>
              <a:ext cx="835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900" dirty="0">
                  <a:latin typeface="Arial" pitchFamily="34" charset="0"/>
                </a:rPr>
                <a:t>RJ11</a:t>
              </a:r>
              <a:r>
                <a:rPr lang="en-US" sz="1000" dirty="0">
                  <a:latin typeface="Arial" pitchFamily="34" charset="0"/>
                </a:rPr>
                <a:t> </a:t>
              </a:r>
              <a:r>
                <a:rPr lang="en-US" sz="1000" dirty="0" err="1">
                  <a:latin typeface="Arial" pitchFamily="34" charset="0"/>
                </a:rPr>
                <a:t>NodeIdBox</a:t>
              </a:r>
              <a:endParaRPr lang="en-US" sz="1000" dirty="0">
                <a:latin typeface="Arial" pitchFamily="34" charset="0"/>
              </a:endParaRPr>
            </a:p>
          </p:txBody>
        </p:sp>
        <p:sp>
          <p:nvSpPr>
            <p:cNvPr id="150570" name="Line 42"/>
            <p:cNvSpPr>
              <a:spLocks noChangeShapeType="1"/>
            </p:cNvSpPr>
            <p:nvPr/>
          </p:nvSpPr>
          <p:spPr bwMode="auto">
            <a:xfrm flipV="1">
              <a:off x="4178" y="3556"/>
              <a:ext cx="0" cy="1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0571" name="Line 43"/>
            <p:cNvSpPr>
              <a:spLocks noChangeShapeType="1"/>
            </p:cNvSpPr>
            <p:nvPr/>
          </p:nvSpPr>
          <p:spPr bwMode="auto">
            <a:xfrm flipH="1">
              <a:off x="2749" y="3752"/>
              <a:ext cx="142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0572" name="Line 44"/>
            <p:cNvSpPr>
              <a:spLocks noChangeShapeType="1"/>
            </p:cNvSpPr>
            <p:nvPr/>
          </p:nvSpPr>
          <p:spPr bwMode="auto">
            <a:xfrm flipV="1">
              <a:off x="2749" y="3447"/>
              <a:ext cx="0" cy="3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0573" name="Text Box 45"/>
            <p:cNvSpPr txBox="1">
              <a:spLocks noChangeArrowheads="1"/>
            </p:cNvSpPr>
            <p:nvPr/>
          </p:nvSpPr>
          <p:spPr bwMode="auto">
            <a:xfrm>
              <a:off x="2751" y="3618"/>
              <a:ext cx="59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750">
                  <a:latin typeface="Arial" pitchFamily="34" charset="0"/>
                </a:rPr>
                <a:t>+5v standby</a:t>
              </a:r>
              <a:endParaRPr lang="en-US" sz="900">
                <a:latin typeface="Arial" pitchFamily="34" charset="0"/>
              </a:endParaRPr>
            </a:p>
          </p:txBody>
        </p:sp>
      </p:grpSp>
      <p:sp>
        <p:nvSpPr>
          <p:cNvPr id="150574" name="Text Box 46"/>
          <p:cNvSpPr txBox="1">
            <a:spLocks noChangeArrowheads="1"/>
          </p:cNvSpPr>
          <p:nvPr/>
        </p:nvSpPr>
        <p:spPr bwMode="auto">
          <a:xfrm>
            <a:off x="273384" y="966609"/>
            <a:ext cx="3308016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/>
              <a:t>Version 0: COTS: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1200" dirty="0"/>
              <a:t>Proof of concept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1200" dirty="0"/>
              <a:t>Prototyping platform</a:t>
            </a:r>
          </a:p>
          <a:p>
            <a:pPr>
              <a:spcBef>
                <a:spcPct val="50000"/>
              </a:spcBef>
            </a:pPr>
            <a:r>
              <a:rPr lang="en-US" sz="1400" b="1" dirty="0"/>
              <a:t>Version 1: Custom design: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1200" dirty="0"/>
              <a:t>Functional requirements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1200" dirty="0"/>
              <a:t>Manageability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1200" dirty="0"/>
              <a:t>Power consumption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1200" dirty="0"/>
              <a:t>Cost</a:t>
            </a:r>
          </a:p>
          <a:p>
            <a:pPr>
              <a:spcBef>
                <a:spcPct val="50000"/>
              </a:spcBef>
            </a:pPr>
            <a:r>
              <a:rPr lang="en-US" sz="1400" b="1" dirty="0"/>
              <a:t>Version 2: Custom design with other attached devices: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1200" dirty="0"/>
              <a:t>Bluetooth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1200" dirty="0" err="1"/>
              <a:t>ZigBee</a:t>
            </a:r>
            <a:endParaRPr lang="en-US" sz="1200" dirty="0"/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1200" dirty="0"/>
              <a:t>GNU Radio</a:t>
            </a:r>
          </a:p>
        </p:txBody>
      </p: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7074840" y="952591"/>
            <a:ext cx="1120904" cy="1044143"/>
            <a:chOff x="3924" y="563"/>
            <a:chExt cx="720" cy="869"/>
          </a:xfrm>
        </p:grpSpPr>
        <p:sp>
          <p:nvSpPr>
            <p:cNvPr id="150576" name="Rectangle 48"/>
            <p:cNvSpPr>
              <a:spLocks noChangeArrowheads="1"/>
            </p:cNvSpPr>
            <p:nvPr/>
          </p:nvSpPr>
          <p:spPr bwMode="auto">
            <a:xfrm>
              <a:off x="3924" y="563"/>
              <a:ext cx="720" cy="816"/>
            </a:xfrm>
            <a:prstGeom prst="rect">
              <a:avLst/>
            </a:prstGeom>
            <a:solidFill>
              <a:srgbClr val="DEF1F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350" dirty="0">
                  <a:latin typeface="Arial" pitchFamily="34" charset="0"/>
                </a:rPr>
                <a:t>Intel/Atheros </a:t>
              </a:r>
            </a:p>
            <a:p>
              <a:pPr algn="ctr"/>
              <a:r>
                <a:rPr lang="en-US" sz="1350" dirty="0" err="1">
                  <a:latin typeface="Arial" pitchFamily="34" charset="0"/>
                </a:rPr>
                <a:t>miniPCI</a:t>
              </a:r>
              <a:r>
                <a:rPr lang="en-US" sz="1350" dirty="0">
                  <a:latin typeface="Arial" pitchFamily="34" charset="0"/>
                </a:rPr>
                <a:t> </a:t>
              </a:r>
            </a:p>
            <a:p>
              <a:pPr algn="ctr"/>
              <a:r>
                <a:rPr lang="en-US" sz="1350" b="1" dirty="0">
                  <a:latin typeface="Arial" pitchFamily="34" charset="0"/>
                </a:rPr>
                <a:t>802.11</a:t>
              </a:r>
            </a:p>
            <a:p>
              <a:pPr algn="ctr"/>
              <a:r>
                <a:rPr lang="en-US" sz="1350" b="1" dirty="0">
                  <a:latin typeface="Arial" pitchFamily="34" charset="0"/>
                </a:rPr>
                <a:t>a/b/g </a:t>
              </a:r>
            </a:p>
          </p:txBody>
        </p:sp>
        <p:sp>
          <p:nvSpPr>
            <p:cNvPr id="150577" name="Rectangle 49"/>
            <p:cNvSpPr>
              <a:spLocks noChangeArrowheads="1"/>
            </p:cNvSpPr>
            <p:nvPr/>
          </p:nvSpPr>
          <p:spPr bwMode="auto">
            <a:xfrm>
              <a:off x="3924" y="1384"/>
              <a:ext cx="720" cy="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350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698331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ORBIT Radio Node Gen 2 Photo Album</a:t>
            </a:r>
          </a:p>
        </p:txBody>
      </p:sp>
      <p:sp>
        <p:nvSpPr>
          <p:cNvPr id="237571" name="Line 3"/>
          <p:cNvSpPr>
            <a:spLocks noChangeShapeType="1"/>
          </p:cNvSpPr>
          <p:nvPr/>
        </p:nvSpPr>
        <p:spPr bwMode="auto">
          <a:xfrm>
            <a:off x="2099072" y="3278981"/>
            <a:ext cx="46863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sp>
        <p:nvSpPr>
          <p:cNvPr id="237572" name="Text Box 4"/>
          <p:cNvSpPr txBox="1">
            <a:spLocks noChangeArrowheads="1"/>
          </p:cNvSpPr>
          <p:nvPr/>
        </p:nvSpPr>
        <p:spPr bwMode="auto">
          <a:xfrm>
            <a:off x="1565736" y="2440782"/>
            <a:ext cx="2826415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350">
                <a:latin typeface="Comic Sans MS" pitchFamily="66" charset="0"/>
              </a:rPr>
              <a:t>ORBIT Radio Node</a:t>
            </a:r>
          </a:p>
          <a:p>
            <a:pPr algn="ctr"/>
            <a:r>
              <a:rPr lang="en-US" sz="1350">
                <a:latin typeface="Comic Sans MS" pitchFamily="66" charset="0"/>
              </a:rPr>
              <a:t>with integrated Chassis Manager</a:t>
            </a:r>
          </a:p>
        </p:txBody>
      </p:sp>
      <p:sp>
        <p:nvSpPr>
          <p:cNvPr id="237573" name="Text Box 5"/>
          <p:cNvSpPr txBox="1">
            <a:spLocks noChangeArrowheads="1"/>
          </p:cNvSpPr>
          <p:nvPr/>
        </p:nvSpPr>
        <p:spPr bwMode="auto">
          <a:xfrm>
            <a:off x="2069487" y="3907632"/>
            <a:ext cx="1571264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350">
                <a:latin typeface="Comic Sans MS" pitchFamily="66" charset="0"/>
              </a:rPr>
              <a:t>Non-Grid Node</a:t>
            </a:r>
          </a:p>
          <a:p>
            <a:pPr algn="ctr"/>
            <a:r>
              <a:rPr lang="en-US" sz="1350">
                <a:latin typeface="Comic Sans MS" pitchFamily="66" charset="0"/>
              </a:rPr>
              <a:t> Chassis Manager</a:t>
            </a:r>
          </a:p>
        </p:txBody>
      </p:sp>
      <p:pic>
        <p:nvPicPr>
          <p:cNvPr id="237574" name="Picture 6" descr="OpenNodeTo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6300" y="1028700"/>
            <a:ext cx="2686050" cy="2162175"/>
          </a:xfrm>
          <a:prstGeom prst="rect">
            <a:avLst/>
          </a:prstGeom>
          <a:noFill/>
        </p:spPr>
      </p:pic>
      <p:pic>
        <p:nvPicPr>
          <p:cNvPr id="237575" name="Picture 7" descr="Nod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1200150"/>
            <a:ext cx="2971800" cy="978694"/>
          </a:xfrm>
          <a:prstGeom prst="rect">
            <a:avLst/>
          </a:prstGeom>
          <a:noFill/>
        </p:spPr>
      </p:pic>
      <p:pic>
        <p:nvPicPr>
          <p:cNvPr id="237576" name="Picture 8" descr="C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3543300"/>
            <a:ext cx="3429000" cy="11441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21049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Version 2.5: Back to COTS (2007)</a:t>
            </a:r>
          </a:p>
        </p:txBody>
      </p:sp>
      <p:pic>
        <p:nvPicPr>
          <p:cNvPr id="153604" name="Picture 4" descr="some_board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4550" y="849649"/>
            <a:ext cx="4914900" cy="2522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6" name="Text Box 6"/>
          <p:cNvSpPr txBox="1">
            <a:spLocks noChangeArrowheads="1"/>
          </p:cNvSpPr>
          <p:nvPr/>
        </p:nvSpPr>
        <p:spPr bwMode="auto">
          <a:xfrm>
            <a:off x="1752600" y="3409950"/>
            <a:ext cx="58293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/>
              <a:t>The COTS 2</a:t>
            </a:r>
            <a:r>
              <a:rPr lang="en-US" sz="1600" baseline="30000" dirty="0"/>
              <a:t>nd</a:t>
            </a:r>
            <a:r>
              <a:rPr lang="en-US" sz="1600" dirty="0"/>
              <a:t> generation node:</a:t>
            </a:r>
          </a:p>
          <a:p>
            <a:pPr lvl="1">
              <a:buFontTx/>
              <a:buChar char="•"/>
            </a:pPr>
            <a:r>
              <a:rPr lang="en-US" sz="1600" dirty="0"/>
              <a:t>Off the shelf motherboard</a:t>
            </a:r>
          </a:p>
          <a:p>
            <a:pPr lvl="1">
              <a:buFontTx/>
              <a:buChar char="•"/>
            </a:pPr>
            <a:r>
              <a:rPr lang="en-US" sz="1600" dirty="0"/>
              <a:t>Custom indoor or outdoor (weatherproof) enclosure</a:t>
            </a:r>
          </a:p>
          <a:p>
            <a:pPr lvl="1">
              <a:buFontTx/>
              <a:buChar char="•"/>
            </a:pPr>
            <a:r>
              <a:rPr lang="en-US" sz="1600" dirty="0"/>
              <a:t>Control manager (CM) with optional GPS and GPRS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2360613"/>
            <a:ext cx="1600200" cy="234315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200" b="1" dirty="0"/>
              <a:t>Core 2 Quad with Q35 Express chipset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b="1" dirty="0"/>
              <a:t>4 GB DDR2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b="1" dirty="0"/>
              <a:t>2 x Gigabit Ethernet ports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b="1" dirty="0"/>
              <a:t>PCI-Express X16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b="1" dirty="0"/>
              <a:t>Mini-PCI socket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b="1" dirty="0"/>
              <a:t>8 x USB 2.0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b="1" dirty="0"/>
              <a:t> 2 x COM</a:t>
            </a:r>
            <a:endParaRPr lang="en-US" sz="1200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08025"/>
          </a:xfrm>
        </p:spPr>
        <p:txBody>
          <a:bodyPr/>
          <a:lstStyle/>
          <a:p>
            <a:r>
              <a:rPr lang="en-US" sz="33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ORBIT Radio Node Versions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981200" y="2360670"/>
            <a:ext cx="1600200" cy="23431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68580" tIns="34290" rIns="68580" bIns="34290" rtlCol="0">
            <a:normAutofit fontScale="92500" lnSpcReduction="20000"/>
          </a:bodyPr>
          <a:lstStyle/>
          <a:p>
            <a:pPr marL="257175" indent="-257175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</a:rPr>
              <a:t>Core 2 Duo with GM45 chipset</a:t>
            </a:r>
          </a:p>
          <a:p>
            <a:pPr marL="257175" indent="-257175" defTabSz="6858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200" b="1" dirty="0">
                <a:solidFill>
                  <a:schemeClr val="bg1"/>
                </a:solidFill>
              </a:rPr>
              <a:t>8 GB DDR3</a:t>
            </a:r>
          </a:p>
          <a:p>
            <a:pPr marL="257175" indent="-257175" defTabSz="6858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200" b="1" dirty="0">
                <a:solidFill>
                  <a:schemeClr val="bg1"/>
                </a:solidFill>
              </a:rPr>
              <a:t>2 x Gigabit Ethernet ports</a:t>
            </a:r>
          </a:p>
          <a:p>
            <a:pPr marL="257175" indent="-257175" defTabSz="6858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200" b="1" dirty="0">
                <a:solidFill>
                  <a:schemeClr val="bg1"/>
                </a:solidFill>
              </a:rPr>
              <a:t>PCI-Express X16 </a:t>
            </a:r>
          </a:p>
          <a:p>
            <a:pPr marL="257175" indent="-257175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</a:rPr>
              <a:t>PCI Express mini socket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endParaRPr lang="en-US" sz="1200" b="1" dirty="0">
              <a:solidFill>
                <a:schemeClr val="bg1"/>
              </a:solidFill>
            </a:endParaRPr>
          </a:p>
          <a:p>
            <a:pPr marL="257175" indent="-257175" defTabSz="6858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200" b="1" dirty="0">
                <a:solidFill>
                  <a:schemeClr val="bg1"/>
                </a:solidFill>
              </a:rPr>
              <a:t>Mini-PCI socket</a:t>
            </a:r>
          </a:p>
          <a:p>
            <a:pPr marL="257175" indent="-257175" defTabSz="6858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200" b="1" dirty="0">
                <a:solidFill>
                  <a:schemeClr val="bg1"/>
                </a:solidFill>
              </a:rPr>
              <a:t>8 x USB 2.0 </a:t>
            </a:r>
          </a:p>
          <a:p>
            <a:pPr marL="257175" indent="-257175" defTabSz="6858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200" b="1" dirty="0">
                <a:solidFill>
                  <a:schemeClr val="bg1"/>
                </a:solidFill>
              </a:rPr>
              <a:t>2 x COM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" name="Picture 5" descr="LV-67B-3D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57353" y="1174807"/>
            <a:ext cx="1624047" cy="1128713"/>
          </a:xfrm>
          <a:prstGeom prst="rect">
            <a:avLst/>
          </a:prstGeom>
        </p:spPr>
      </p:pic>
      <p:pic>
        <p:nvPicPr>
          <p:cNvPr id="7" name="Picture 6" descr="LV-678-3D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6700" y="1160521"/>
            <a:ext cx="1714500" cy="1147280"/>
          </a:xfrm>
          <a:prstGeom prst="rect">
            <a:avLst/>
          </a:prstGeom>
        </p:spPr>
      </p:pic>
      <p:pic>
        <p:nvPicPr>
          <p:cNvPr id="8" name="Picture 7" descr="NewNode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48707" y="1004887"/>
            <a:ext cx="1982338" cy="1600200"/>
          </a:xfrm>
          <a:prstGeom prst="rect">
            <a:avLst/>
          </a:prstGeom>
        </p:spPr>
      </p:pic>
      <p:pic>
        <p:nvPicPr>
          <p:cNvPr id="9" name="Picture 8" descr="NewNode2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884" y="2800350"/>
            <a:ext cx="1895640" cy="141192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3DD80B8-8C75-41A4-BBDC-3365BBFD7E69}"/>
              </a:ext>
            </a:extLst>
          </p:cNvPr>
          <p:cNvSpPr txBox="1">
            <a:spLocks/>
          </p:cNvSpPr>
          <p:nvPr/>
        </p:nvSpPr>
        <p:spPr>
          <a:xfrm>
            <a:off x="3733800" y="2360670"/>
            <a:ext cx="1600200" cy="23431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I7-4770 3.4 GHz Q87T Express chipset</a:t>
            </a:r>
          </a:p>
          <a:p>
            <a:r>
              <a:rPr lang="en-US" sz="1200" b="1" dirty="0"/>
              <a:t>16 GB DDR3</a:t>
            </a:r>
          </a:p>
          <a:p>
            <a:r>
              <a:rPr lang="en-US" sz="1200" b="1" dirty="0"/>
              <a:t>2 x Gigabit Ethernet ports</a:t>
            </a:r>
          </a:p>
          <a:p>
            <a:r>
              <a:rPr lang="en-US" sz="1200" b="1" dirty="0"/>
              <a:t>PCI-Express 2.0 X16 </a:t>
            </a:r>
          </a:p>
          <a:p>
            <a:r>
              <a:rPr lang="en-US" sz="1200" b="1" dirty="0"/>
              <a:t>2  x Mini-</a:t>
            </a:r>
            <a:r>
              <a:rPr lang="en-US" sz="1200" b="1" dirty="0" err="1"/>
              <a:t>PCIexpress</a:t>
            </a:r>
            <a:r>
              <a:rPr lang="en-US" sz="1200" b="1" dirty="0"/>
              <a:t> socket</a:t>
            </a:r>
          </a:p>
          <a:p>
            <a:r>
              <a:rPr lang="en-US" sz="1200" b="1" dirty="0"/>
              <a:t>8 x USB 3.0</a:t>
            </a:r>
          </a:p>
          <a:p>
            <a:r>
              <a:rPr lang="en-US" sz="1200" b="1" dirty="0"/>
              <a:t>OOB </a:t>
            </a:r>
            <a:r>
              <a:rPr lang="en-US" sz="1200" b="1" dirty="0" err="1"/>
              <a:t>Mgmgt</a:t>
            </a:r>
            <a:r>
              <a:rPr lang="en-US" sz="1200" b="1" dirty="0"/>
              <a:t>.</a:t>
            </a:r>
            <a:endParaRPr lang="en-US" sz="12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B367D9C-A279-4708-8FD5-B5DAAF2DFC93}"/>
              </a:ext>
            </a:extLst>
          </p:cNvPr>
          <p:cNvSpPr txBox="1">
            <a:spLocks/>
          </p:cNvSpPr>
          <p:nvPr/>
        </p:nvSpPr>
        <p:spPr>
          <a:xfrm>
            <a:off x="5388785" y="2362200"/>
            <a:ext cx="1600200" cy="23431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68580" tIns="34290" rIns="68580" bIns="34290" rtlCol="0">
            <a:norm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/>
              <a:t>Xeon E5-2600v3 with 18 cores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/>
              <a:t>64 GB DDR4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/>
              <a:t>2 x 10G Ethernet ports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/>
              <a:t>2 x Gigabit Ethernet ports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/>
              <a:t>PCI-Express 3.0 X16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/>
              <a:t>8 x USB 3.0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/>
              <a:t>OOB </a:t>
            </a:r>
            <a:r>
              <a:rPr lang="en-US" sz="1200" b="1" dirty="0" err="1"/>
              <a:t>Mgmgt</a:t>
            </a:r>
            <a:r>
              <a:rPr lang="en-US" sz="1200" b="1" dirty="0"/>
              <a:t>.</a:t>
            </a:r>
            <a:endParaRPr lang="en-US" sz="1200" dirty="0"/>
          </a:p>
        </p:txBody>
      </p:sp>
      <p:pic>
        <p:nvPicPr>
          <p:cNvPr id="12" name="Picture 2" descr="C:\Users\seskar\Downloads\IMG_4044.JPG">
            <a:extLst>
              <a:ext uri="{FF2B5EF4-FFF2-40B4-BE49-F238E27FC236}">
                <a16:creationId xmlns:a16="http://schemas.microsoft.com/office/drawing/2014/main" id="{0A2272E2-529C-44CB-90F6-95BD75BEC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3300" y="1160520"/>
            <a:ext cx="1695100" cy="113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316082-5904-4D0E-B81B-0C7D556CD93B}"/>
              </a:ext>
            </a:extLst>
          </p:cNvPr>
          <p:cNvSpPr txBox="1"/>
          <p:nvPr/>
        </p:nvSpPr>
        <p:spPr>
          <a:xfrm>
            <a:off x="609600" y="819150"/>
            <a:ext cx="2927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Version 3 (2010/2011)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571976-5097-4235-AA68-3E3C272923A7}"/>
              </a:ext>
            </a:extLst>
          </p:cNvPr>
          <p:cNvSpPr txBox="1"/>
          <p:nvPr/>
        </p:nvSpPr>
        <p:spPr>
          <a:xfrm>
            <a:off x="3908655" y="807426"/>
            <a:ext cx="2272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Version 4 (2015/2016)</a:t>
            </a:r>
          </a:p>
        </p:txBody>
      </p:sp>
    </p:spTree>
    <p:extLst>
      <p:ext uri="{BB962C8B-B14F-4D97-AF65-F5344CB8AC3E}">
        <p14:creationId xmlns:p14="http://schemas.microsoft.com/office/powerpoint/2010/main" val="258795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92430" y="2647950"/>
            <a:ext cx="1298609" cy="20574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900" dirty="0"/>
              <a:t>Atheros Dual Band (5212)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900" dirty="0"/>
              <a:t>Dual-diversity with 0-18 </a:t>
            </a:r>
            <a:r>
              <a:rPr lang="en-US" sz="900" dirty="0" err="1"/>
              <a:t>dBm</a:t>
            </a:r>
            <a:r>
              <a:rPr lang="en-US" sz="900" dirty="0"/>
              <a:t> (1 </a:t>
            </a:r>
            <a:r>
              <a:rPr lang="en-US" sz="900" dirty="0" err="1"/>
              <a:t>dBm</a:t>
            </a:r>
            <a:r>
              <a:rPr lang="en-US" sz="900" dirty="0"/>
              <a:t> steps)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900" dirty="0"/>
              <a:t>PCI 2.3 and PC Card 7.1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900" dirty="0"/>
              <a:t>Drivers: </a:t>
            </a:r>
            <a:r>
              <a:rPr lang="en-US" sz="900" dirty="0" err="1"/>
              <a:t>madwifi</a:t>
            </a:r>
            <a:r>
              <a:rPr lang="en-US" sz="900" dirty="0"/>
              <a:t> and ath5k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9144000" cy="66675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2">
                    <a:lumMod val="75000"/>
                  </a:schemeClr>
                </a:solidFill>
              </a:rPr>
              <a:t>Fixed Function Radio Devices: </a:t>
            </a:r>
            <a:br>
              <a:rPr lang="en-US" sz="2800" b="1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2800" b="1" dirty="0">
                <a:solidFill>
                  <a:schemeClr val="bg2">
                    <a:lumMod val="75000"/>
                  </a:schemeClr>
                </a:solidFill>
              </a:rPr>
              <a:t>802.11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(</a:t>
            </a:r>
            <a:r>
              <a:rPr lang="en-US" sz="1800" b="1" dirty="0" err="1">
                <a:solidFill>
                  <a:schemeClr val="bg2">
                    <a:lumMod val="75000"/>
                  </a:schemeClr>
                </a:solidFill>
              </a:rPr>
              <a:t>a,b,g,n,ac,ad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)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</a:rPr>
              <a:t>, Zigbee, BT/BLE</a:t>
            </a:r>
          </a:p>
        </p:txBody>
      </p:sp>
      <p:pic>
        <p:nvPicPr>
          <p:cNvPr id="4" name="Picture 3" descr="Atheros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904" y="1200150"/>
            <a:ext cx="1173036" cy="878529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666300" y="2647949"/>
            <a:ext cx="1234174" cy="2057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68580" tIns="34290" rIns="68580" bIns="34290" rtlCol="0">
            <a:noAutofit/>
          </a:bodyPr>
          <a:lstStyle/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900" dirty="0"/>
              <a:t>Intel Dual Band 2915ABG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900" dirty="0"/>
              <a:t>Dual-diversity with -12-+20 dBm (1 dBm steps)</a:t>
            </a:r>
          </a:p>
          <a:p>
            <a:pPr marL="285750" indent="-285750" defTabSz="6858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900" dirty="0"/>
              <a:t>Drivers:  ipw2200</a:t>
            </a:r>
          </a:p>
        </p:txBody>
      </p:sp>
      <p:pic>
        <p:nvPicPr>
          <p:cNvPr id="6" name="Picture 5" descr="Intel.jp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602" y="1200150"/>
            <a:ext cx="1181133" cy="878529"/>
          </a:xfrm>
          <a:prstGeom prst="rect">
            <a:avLst/>
          </a:prstGeom>
        </p:spPr>
      </p:pic>
      <p:pic>
        <p:nvPicPr>
          <p:cNvPr id="7" name="Content Placeholder 4" descr="Bluetooth.jpg">
            <a:extLst>
              <a:ext uri="{FF2B5EF4-FFF2-40B4-BE49-F238E27FC236}">
                <a16:creationId xmlns:a16="http://schemas.microsoft.com/office/drawing/2014/main" id="{7D2E87AE-011B-46F7-B1E0-FEB7CE48D28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9737" y="1200150"/>
            <a:ext cx="339815" cy="971550"/>
          </a:xfrm>
          <a:prstGeom prst="rect">
            <a:avLst/>
          </a:prstGeom>
        </p:spPr>
      </p:pic>
      <p:pic>
        <p:nvPicPr>
          <p:cNvPr id="8" name="Picture 7" descr="NetgearWNDA3100.jpg">
            <a:extLst>
              <a:ext uri="{FF2B5EF4-FFF2-40B4-BE49-F238E27FC236}">
                <a16:creationId xmlns:a16="http://schemas.microsoft.com/office/drawing/2014/main" id="{025A2A59-5BB3-45A7-99A9-D141D2996F1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7552" y="1200150"/>
            <a:ext cx="475200" cy="1371600"/>
          </a:xfrm>
          <a:prstGeom prst="rect">
            <a:avLst/>
          </a:prstGeom>
        </p:spPr>
      </p:pic>
      <p:pic>
        <p:nvPicPr>
          <p:cNvPr id="9" name="Picture 8" descr="D-Link DWA-140.jpg">
            <a:extLst>
              <a:ext uri="{FF2B5EF4-FFF2-40B4-BE49-F238E27FC236}">
                <a16:creationId xmlns:a16="http://schemas.microsoft.com/office/drawing/2014/main" id="{EA1CF62B-0CEF-437F-A6F4-D5E163F6D9D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700952" y="1200150"/>
            <a:ext cx="475200" cy="131313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A659F7E-6970-4A00-92B8-0C299C1C8BF4}"/>
              </a:ext>
            </a:extLst>
          </p:cNvPr>
          <p:cNvSpPr txBox="1">
            <a:spLocks/>
          </p:cNvSpPr>
          <p:nvPr/>
        </p:nvSpPr>
        <p:spPr>
          <a:xfrm>
            <a:off x="7958503" y="2647950"/>
            <a:ext cx="1085849" cy="20574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68580" tIns="34290" rIns="68580" bIns="34290" rtlCol="0">
            <a:noAutofit/>
          </a:bodyPr>
          <a:lstStyle/>
          <a:p>
            <a:pPr marL="257175" indent="-257175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900" dirty="0" err="1">
                <a:solidFill>
                  <a:schemeClr val="tx1"/>
                </a:solidFill>
              </a:rPr>
              <a:t>Belkin</a:t>
            </a:r>
            <a:r>
              <a:rPr lang="en-US" sz="900" dirty="0">
                <a:solidFill>
                  <a:schemeClr val="tx1"/>
                </a:solidFill>
              </a:rPr>
              <a:t> F8T003 and F8T010</a:t>
            </a:r>
          </a:p>
          <a:p>
            <a:pPr marL="257175" indent="-257175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900" dirty="0">
                <a:solidFill>
                  <a:schemeClr val="tx1"/>
                </a:solidFill>
              </a:rPr>
              <a:t>Bluetooth v1.1 compliant</a:t>
            </a:r>
          </a:p>
          <a:p>
            <a:pPr marL="257175" indent="-257175" defTabSz="6858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900" dirty="0">
                <a:solidFill>
                  <a:schemeClr val="tx1"/>
                </a:solidFill>
              </a:rPr>
              <a:t>Range of 10m (100m)</a:t>
            </a:r>
          </a:p>
          <a:p>
            <a:pPr marL="257175" indent="-257175" defTabSz="6858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900" dirty="0">
                <a:solidFill>
                  <a:schemeClr val="tx1"/>
                </a:solidFill>
              </a:rPr>
              <a:t>Driver: </a:t>
            </a:r>
            <a:r>
              <a:rPr lang="en-US" sz="900" dirty="0" err="1">
                <a:solidFill>
                  <a:schemeClr val="tx1"/>
                </a:solidFill>
              </a:rPr>
              <a:t>BlueZ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CB2808D-C0C2-4C2E-B550-B8A590033271}"/>
              </a:ext>
            </a:extLst>
          </p:cNvPr>
          <p:cNvSpPr txBox="1">
            <a:spLocks/>
          </p:cNvSpPr>
          <p:nvPr/>
        </p:nvSpPr>
        <p:spPr>
          <a:xfrm>
            <a:off x="2965596" y="2647950"/>
            <a:ext cx="1238252" cy="2057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68580" tIns="34290" rIns="68580" bIns="34290" rtlCol="0">
            <a:noAutofit/>
          </a:bodyPr>
          <a:lstStyle/>
          <a:p>
            <a:pPr marL="257175" indent="-257175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000" dirty="0" err="1">
                <a:solidFill>
                  <a:schemeClr val="tx1"/>
                </a:solidFill>
              </a:rPr>
              <a:t>Netgear</a:t>
            </a:r>
            <a:r>
              <a:rPr lang="en-US" sz="1000" dirty="0">
                <a:solidFill>
                  <a:schemeClr val="tx1"/>
                </a:solidFill>
              </a:rPr>
              <a:t> WNDA3100</a:t>
            </a:r>
          </a:p>
          <a:p>
            <a:pPr marL="257175" indent="-257175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Based on </a:t>
            </a:r>
            <a:r>
              <a:rPr lang="en-US" sz="1000" dirty="0" err="1">
                <a:solidFill>
                  <a:schemeClr val="tx1"/>
                </a:solidFill>
              </a:rPr>
              <a:t>Atheros</a:t>
            </a:r>
            <a:r>
              <a:rPr lang="en-US" sz="1000" dirty="0">
                <a:solidFill>
                  <a:schemeClr val="tx1"/>
                </a:solidFill>
              </a:rPr>
              <a:t> AR9170+AR9104</a:t>
            </a:r>
          </a:p>
          <a:p>
            <a:pPr marL="257175" indent="-257175" defTabSz="6858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000" dirty="0">
                <a:solidFill>
                  <a:schemeClr val="tx1"/>
                </a:solidFill>
              </a:rPr>
              <a:t>2x2 MIMO</a:t>
            </a:r>
          </a:p>
          <a:p>
            <a:pPr marL="257175" indent="-257175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6.5 - 300 Mbps</a:t>
            </a:r>
          </a:p>
          <a:p>
            <a:pPr marL="257175" indent="-257175" defTabSz="6858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000" dirty="0">
                <a:solidFill>
                  <a:schemeClr val="tx1"/>
                </a:solidFill>
              </a:rPr>
              <a:t>Driver: ath9k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12668A8-4D5E-4010-9663-E07D190CDC0C}"/>
              </a:ext>
            </a:extLst>
          </p:cNvPr>
          <p:cNvSpPr txBox="1">
            <a:spLocks/>
          </p:cNvSpPr>
          <p:nvPr/>
        </p:nvSpPr>
        <p:spPr>
          <a:xfrm>
            <a:off x="4274343" y="2647950"/>
            <a:ext cx="1341009" cy="20574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68580" tIns="34290" rIns="68580" bIns="34290" rtlCol="0">
            <a:noAutofit/>
          </a:bodyPr>
          <a:lstStyle/>
          <a:p>
            <a:pPr marL="257175" indent="-257175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D-LINK DWA-140</a:t>
            </a:r>
          </a:p>
          <a:p>
            <a:pPr marL="257175" indent="-257175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Based on </a:t>
            </a:r>
            <a:r>
              <a:rPr lang="en-US" sz="1000" dirty="0" err="1">
                <a:solidFill>
                  <a:schemeClr val="tx1"/>
                </a:solidFill>
              </a:rPr>
              <a:t>Ralink</a:t>
            </a:r>
            <a:r>
              <a:rPr lang="en-US" sz="1000" dirty="0">
                <a:solidFill>
                  <a:schemeClr val="tx1"/>
                </a:solidFill>
              </a:rPr>
              <a:t> RT2870</a:t>
            </a:r>
          </a:p>
          <a:p>
            <a:pPr marL="257175" indent="-257175" defTabSz="6858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000" dirty="0">
                <a:solidFill>
                  <a:schemeClr val="tx1"/>
                </a:solidFill>
              </a:rPr>
              <a:t>2x2 MIMO</a:t>
            </a:r>
          </a:p>
          <a:p>
            <a:pPr marL="257175" indent="-257175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20/40 MHz support</a:t>
            </a:r>
          </a:p>
          <a:p>
            <a:pPr marL="257175" indent="-257175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6.5 - 300 Mbps</a:t>
            </a:r>
          </a:p>
          <a:p>
            <a:pPr marL="257175" indent="-257175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Driver*: rt2x00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18559BD0-16F1-4C83-9C91-970C7C6FA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5996352" y="1200150"/>
            <a:ext cx="1457325" cy="971550"/>
          </a:xfrm>
          <a:prstGeom prst="rect">
            <a:avLst/>
          </a:prstGeom>
          <a:ln/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4DBD624-564F-45FF-A19A-5996512B97D2}"/>
              </a:ext>
            </a:extLst>
          </p:cNvPr>
          <p:cNvSpPr txBox="1">
            <a:spLocks/>
          </p:cNvSpPr>
          <p:nvPr/>
        </p:nvSpPr>
        <p:spPr>
          <a:xfrm>
            <a:off x="5946848" y="2647950"/>
            <a:ext cx="1676400" cy="20574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68580" tIns="34290" rIns="68580" bIns="34290" rtlCol="0">
            <a:noAutofit/>
          </a:bodyPr>
          <a:lstStyle/>
          <a:p>
            <a:pPr marL="257175" indent="-257175" defTabSz="6858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900" dirty="0" err="1">
                <a:solidFill>
                  <a:schemeClr val="tx1"/>
                </a:solidFill>
              </a:rPr>
              <a:t>Atmega</a:t>
            </a:r>
            <a:r>
              <a:rPr lang="en-US" sz="900" dirty="0">
                <a:solidFill>
                  <a:schemeClr val="tx1"/>
                </a:solidFill>
              </a:rPr>
              <a:t> (4MHz), MSP430 (8MHz)</a:t>
            </a:r>
          </a:p>
          <a:p>
            <a:pPr marL="257175" indent="-257175" defTabSz="6858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900" dirty="0">
                <a:solidFill>
                  <a:schemeClr val="tx1"/>
                </a:solidFill>
              </a:rPr>
              <a:t>CC2420  250kbps 2.4GHz IEEE 802.15.4  (ZigBee) </a:t>
            </a:r>
            <a:r>
              <a:rPr lang="en-US" sz="900" dirty="0" err="1">
                <a:solidFill>
                  <a:schemeClr val="tx1"/>
                </a:solidFill>
              </a:rPr>
              <a:t>Chipcon</a:t>
            </a:r>
            <a:r>
              <a:rPr lang="en-US" sz="900" dirty="0">
                <a:solidFill>
                  <a:schemeClr val="tx1"/>
                </a:solidFill>
              </a:rPr>
              <a:t> Wireless Transceiver </a:t>
            </a:r>
          </a:p>
          <a:p>
            <a:pPr marL="257175" indent="-257175" defTabSz="6858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900" dirty="0">
                <a:solidFill>
                  <a:schemeClr val="tx1"/>
                </a:solidFill>
              </a:rPr>
              <a:t>Sensors - Temperature, Light, Humidity</a:t>
            </a:r>
          </a:p>
          <a:p>
            <a:pPr marL="257175" indent="-257175" defTabSz="6858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900" dirty="0">
                <a:solidFill>
                  <a:schemeClr val="tx1"/>
                </a:solidFill>
              </a:rPr>
              <a:t>Driver: Motes (Contiki)</a:t>
            </a:r>
          </a:p>
        </p:txBody>
      </p:sp>
    </p:spTree>
    <p:extLst>
      <p:ext uri="{BB962C8B-B14F-4D97-AF65-F5344CB8AC3E}">
        <p14:creationId xmlns:p14="http://schemas.microsoft.com/office/powerpoint/2010/main" val="9379018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evel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Level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9">
        <a:dk1>
          <a:srgbClr val="000000"/>
        </a:dk1>
        <a:lt1>
          <a:srgbClr val="FFFFFF"/>
        </a:lt1>
        <a:dk2>
          <a:srgbClr val="FF0000"/>
        </a:dk2>
        <a:lt2>
          <a:srgbClr val="FF0000"/>
        </a:lt2>
        <a:accent1>
          <a:srgbClr val="99CC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000000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10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99CC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0000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11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F00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E70000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12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33CCFF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ADE2FF"/>
        </a:accent5>
        <a:accent6>
          <a:srgbClr val="E70000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13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33CCFF"/>
        </a:accent1>
        <a:accent2>
          <a:srgbClr val="33CCFF"/>
        </a:accent2>
        <a:accent3>
          <a:srgbClr val="FFFFFF"/>
        </a:accent3>
        <a:accent4>
          <a:srgbClr val="000000"/>
        </a:accent4>
        <a:accent5>
          <a:srgbClr val="ADE2FF"/>
        </a:accent5>
        <a:accent6>
          <a:srgbClr val="2DB9E7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1983</Words>
  <Application>Microsoft Office PowerPoint</Application>
  <PresentationFormat>On-screen Show (16:9)</PresentationFormat>
  <Paragraphs>456</Paragraphs>
  <Slides>37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Arial</vt:lpstr>
      <vt:lpstr>Calibri</vt:lpstr>
      <vt:lpstr>Cambria</vt:lpstr>
      <vt:lpstr>Comic Sans MS</vt:lpstr>
      <vt:lpstr>Garamond</vt:lpstr>
      <vt:lpstr>Times New Roman</vt:lpstr>
      <vt:lpstr>Verdana</vt:lpstr>
      <vt:lpstr>Wingdings</vt:lpstr>
      <vt:lpstr>Office Theme</vt:lpstr>
      <vt:lpstr>Level</vt:lpstr>
      <vt:lpstr>Visio</vt:lpstr>
      <vt:lpstr>MERIF WORKSHOP ORBIT/COSMOS Introduction (Open Access Research Testbed for Next-Generation Wireless Networks)/(Cloud Enhanced Open Software Defined Mobile Wireless Testbed for City-Scale Deployment) </vt:lpstr>
      <vt:lpstr>Orbit Project Rationale (2003)</vt:lpstr>
      <vt:lpstr>ORBIT</vt:lpstr>
      <vt:lpstr>Orbit Hardware</vt:lpstr>
      <vt:lpstr>ORBIT Radio Node (2004/2005)</vt:lpstr>
      <vt:lpstr>ORBIT Radio Node Gen 2 Photo Album</vt:lpstr>
      <vt:lpstr>Version 2.5: Back to COTS (2007)</vt:lpstr>
      <vt:lpstr>ORBIT Radio Node Versions</vt:lpstr>
      <vt:lpstr>Fixed Function Radio Devices:  802.11 (a,b,g,n,ac,ad), Zigbee, BT/BLE</vt:lpstr>
      <vt:lpstr>SDR Devices: USRP/USRP2/B210/X310</vt:lpstr>
      <vt:lpstr>Latest ORBIT Nodes</vt:lpstr>
      <vt:lpstr>ORBIT SDN Deployment</vt:lpstr>
      <vt:lpstr>ORBIT Grid</vt:lpstr>
      <vt:lpstr>Sandboxes</vt:lpstr>
      <vt:lpstr>ORBIT Outdoor Infrastructure (WiMAX/LTE)</vt:lpstr>
      <vt:lpstr>GENI Wireless Deployment</vt:lpstr>
      <vt:lpstr>COSMOS Project Vision</vt:lpstr>
      <vt:lpstr>System Architecture</vt:lpstr>
      <vt:lpstr>System Architecture (cont’d)</vt:lpstr>
      <vt:lpstr>Planned Deployment</vt:lpstr>
      <vt:lpstr>Key Technologies - SDR</vt:lpstr>
      <vt:lpstr>Sub-6GHz SDR Devices</vt:lpstr>
      <vt:lpstr>PowerPoint Presentation</vt:lpstr>
      <vt:lpstr>PowerPoint Presentation</vt:lpstr>
      <vt:lpstr>mmWave Baseband Devices</vt:lpstr>
      <vt:lpstr>Medium Node</vt:lpstr>
      <vt:lpstr>Key Technologies – Optical Net </vt:lpstr>
      <vt:lpstr>CALIENT &amp; Lumentum</vt:lpstr>
      <vt:lpstr>PowerPoint Presentation</vt:lpstr>
      <vt:lpstr>Key Technologies – SDN &amp; Cloud</vt:lpstr>
      <vt:lpstr>DELL Switches</vt:lpstr>
      <vt:lpstr>Compute Nodes</vt:lpstr>
      <vt:lpstr>PowerPoint Presentation</vt:lpstr>
      <vt:lpstr>PowerPoint Presentation</vt:lpstr>
      <vt:lpstr>COSMOS Summary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MERIF WORKSHOP ORBIT/COSMOS Introduction (Open Access Research Testbed for Next-Generation Wireless Networks)/(Cloud Enhanced Open Software Defined Mobile Wireless Testbed for City-Scale Deployment) </dc:title>
  <dc:creator>Michael Sherman</dc:creator>
  <cp:lastModifiedBy>Michael Sherman</cp:lastModifiedBy>
  <cp:revision>5</cp:revision>
  <dcterms:created xsi:type="dcterms:W3CDTF">2019-05-29T03:19:25Z</dcterms:created>
  <dcterms:modified xsi:type="dcterms:W3CDTF">2019-05-29T20:58:32Z</dcterms:modified>
</cp:coreProperties>
</file>